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304" r:id="rId4"/>
    <p:sldId id="294" r:id="rId5"/>
    <p:sldId id="295" r:id="rId6"/>
    <p:sldId id="296" r:id="rId7"/>
    <p:sldId id="298" r:id="rId8"/>
    <p:sldId id="299" r:id="rId9"/>
    <p:sldId id="306" r:id="rId10"/>
    <p:sldId id="309" r:id="rId11"/>
    <p:sldId id="310" r:id="rId12"/>
    <p:sldId id="307"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6" autoAdjust="0"/>
    <p:restoredTop sz="94660"/>
  </p:normalViewPr>
  <p:slideViewPr>
    <p:cSldViewPr snapToGrid="0">
      <p:cViewPr varScale="1">
        <p:scale>
          <a:sx n="116" d="100"/>
          <a:sy n="116" d="100"/>
        </p:scale>
        <p:origin x="6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E2651A9-3790-D5C3-3F24-5CE4A80C66A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 xmlns:a16="http://schemas.microsoft.com/office/drawing/2014/main" id="{6F7F11D3-A0C2-0536-A554-2EB31B056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 xmlns:a16="http://schemas.microsoft.com/office/drawing/2014/main" id="{377884D1-FE52-AB6B-C5F8-DBE806127842}"/>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6" name="Θέση αριθμού διαφάνειας 5">
            <a:extLst>
              <a:ext uri="{FF2B5EF4-FFF2-40B4-BE49-F238E27FC236}">
                <a16:creationId xmlns="" xmlns:a16="http://schemas.microsoft.com/office/drawing/2014/main" id="{F8183D65-A8C9-1F69-F858-76642E391D85}"/>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7" name="Θέση υποσέλιδου 4">
            <a:extLst>
              <a:ext uri="{FF2B5EF4-FFF2-40B4-BE49-F238E27FC236}">
                <a16:creationId xmlns="" xmlns:a16="http://schemas.microsoft.com/office/drawing/2014/main" id="{4F7B4B17-2D5C-FEB6-7606-E9CDEA0F57DD}"/>
              </a:ext>
            </a:extLst>
          </p:cNvPr>
          <p:cNvSpPr txBox="1">
            <a:spLocks/>
          </p:cNvSpPr>
          <p:nvPr userDrawn="1"/>
        </p:nvSpPr>
        <p:spPr>
          <a:xfrm>
            <a:off x="416628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73221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538A2C-BBF2-A164-30B4-62877435B38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 xmlns:a16="http://schemas.microsoft.com/office/drawing/2014/main" id="{E64BAB56-6D77-B6D0-1230-30B429E5110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E616B6DC-39F4-0968-D1E8-354D12294AFB}"/>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5" name="Θέση υποσέλιδου 4">
            <a:extLst>
              <a:ext uri="{FF2B5EF4-FFF2-40B4-BE49-F238E27FC236}">
                <a16:creationId xmlns="" xmlns:a16="http://schemas.microsoft.com/office/drawing/2014/main" id="{340F9696-CA65-1C3B-6E0F-88E14C79EB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Θέση αριθμού διαφάνειας 5">
            <a:extLst>
              <a:ext uri="{FF2B5EF4-FFF2-40B4-BE49-F238E27FC236}">
                <a16:creationId xmlns="" xmlns:a16="http://schemas.microsoft.com/office/drawing/2014/main" id="{B523F67F-C7BA-0D10-BD62-8D0E04DBFAEC}"/>
              </a:ext>
            </a:extLst>
          </p:cNvPr>
          <p:cNvSpPr>
            <a:spLocks noGrp="1"/>
          </p:cNvSpPr>
          <p:nvPr>
            <p:ph type="sldNum" sz="quarter" idx="12"/>
          </p:nvPr>
        </p:nvSpPr>
        <p:spPr/>
        <p:txBody>
          <a:bodyPr/>
          <a:lstStyle/>
          <a:p>
            <a:fld id="{680B7C10-1ADC-414A-AA93-3B76DEFF5458}" type="slidenum">
              <a:rPr lang="en-GB" smtClean="0"/>
              <a:t>‹#›</a:t>
            </a:fld>
            <a:endParaRPr lang="en-GB"/>
          </a:p>
        </p:txBody>
      </p:sp>
    </p:spTree>
    <p:extLst>
      <p:ext uri="{BB962C8B-B14F-4D97-AF65-F5344CB8AC3E}">
        <p14:creationId xmlns:p14="http://schemas.microsoft.com/office/powerpoint/2010/main" val="10511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298C2B13-BDA8-4C53-0952-7026E1BC268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 xmlns:a16="http://schemas.microsoft.com/office/drawing/2014/main" id="{019B43B8-F8C2-5DD7-7251-505410601F4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0928F8C6-10DE-7BDB-5AAB-DB0B05B4EE17}"/>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5" name="Θέση υποσέλιδου 4">
            <a:extLst>
              <a:ext uri="{FF2B5EF4-FFF2-40B4-BE49-F238E27FC236}">
                <a16:creationId xmlns="" xmlns:a16="http://schemas.microsoft.com/office/drawing/2014/main" id="{DF5243A4-1755-707C-2DD7-874E5A31208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Θέση αριθμού διαφάνειας 5">
            <a:extLst>
              <a:ext uri="{FF2B5EF4-FFF2-40B4-BE49-F238E27FC236}">
                <a16:creationId xmlns="" xmlns:a16="http://schemas.microsoft.com/office/drawing/2014/main" id="{8F51F672-1D3B-AE43-DC1B-2441241D7480}"/>
              </a:ext>
            </a:extLst>
          </p:cNvPr>
          <p:cNvSpPr>
            <a:spLocks noGrp="1"/>
          </p:cNvSpPr>
          <p:nvPr>
            <p:ph type="sldNum" sz="quarter" idx="12"/>
          </p:nvPr>
        </p:nvSpPr>
        <p:spPr/>
        <p:txBody>
          <a:bodyPr/>
          <a:lstStyle/>
          <a:p>
            <a:fld id="{680B7C10-1ADC-414A-AA93-3B76DEFF5458}" type="slidenum">
              <a:rPr lang="en-GB" smtClean="0"/>
              <a:t>‹#›</a:t>
            </a:fld>
            <a:endParaRPr lang="en-GB"/>
          </a:p>
        </p:txBody>
      </p:sp>
    </p:spTree>
    <p:extLst>
      <p:ext uri="{BB962C8B-B14F-4D97-AF65-F5344CB8AC3E}">
        <p14:creationId xmlns:p14="http://schemas.microsoft.com/office/powerpoint/2010/main" val="85623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3BFB67E-CB24-DD94-853B-243E0EA922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9B22C0E0-8A50-1B9B-8E3F-F4B193F4AEA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B9F0E127-027E-99BA-324D-3BB39102A9C1}"/>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6" name="Θέση αριθμού διαφάνειας 5">
            <a:extLst>
              <a:ext uri="{FF2B5EF4-FFF2-40B4-BE49-F238E27FC236}">
                <a16:creationId xmlns="" xmlns:a16="http://schemas.microsoft.com/office/drawing/2014/main" id="{B77C2918-B062-D104-05F5-5697E7FD0E32}"/>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7" name="Θέση υποσέλιδου 4">
            <a:extLst>
              <a:ext uri="{FF2B5EF4-FFF2-40B4-BE49-F238E27FC236}">
                <a16:creationId xmlns="" xmlns:a16="http://schemas.microsoft.com/office/drawing/2014/main" id="{60078E2C-0951-420F-B10B-6A4F75AB0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0899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F4E13ED-7392-CEDC-F83F-C9FC7B72B0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 xmlns:a16="http://schemas.microsoft.com/office/drawing/2014/main" id="{8EC3B289-5442-9A18-AA2F-C566AB93D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907C1948-11E9-25A2-72B7-B578663851C1}"/>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6" name="Θέση αριθμού διαφάνειας 5">
            <a:extLst>
              <a:ext uri="{FF2B5EF4-FFF2-40B4-BE49-F238E27FC236}">
                <a16:creationId xmlns="" xmlns:a16="http://schemas.microsoft.com/office/drawing/2014/main" id="{7837A5C9-C703-DD5D-E55B-37C47251FA46}"/>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7" name="Θέση υποσέλιδου 4">
            <a:extLst>
              <a:ext uri="{FF2B5EF4-FFF2-40B4-BE49-F238E27FC236}">
                <a16:creationId xmlns="" xmlns:a16="http://schemas.microsoft.com/office/drawing/2014/main" id="{D3353049-D9DB-B263-2F86-4BAC1C8B8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72947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89EADC-B21E-5720-84C5-3244C81BD8E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361777C1-177E-F68B-0F4B-1CA8BB7443D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 xmlns:a16="http://schemas.microsoft.com/office/drawing/2014/main" id="{4930237A-DA8F-2E8A-8DDE-D65647C8335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 xmlns:a16="http://schemas.microsoft.com/office/drawing/2014/main" id="{3E7054C9-E330-BDE1-F761-C69375290113}"/>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7" name="Θέση αριθμού διαφάνειας 6">
            <a:extLst>
              <a:ext uri="{FF2B5EF4-FFF2-40B4-BE49-F238E27FC236}">
                <a16:creationId xmlns="" xmlns:a16="http://schemas.microsoft.com/office/drawing/2014/main" id="{B446AB95-DCB0-A58C-D75F-0548AB9AEC5E}"/>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8" name="Θέση υποσέλιδου 4">
            <a:extLst>
              <a:ext uri="{FF2B5EF4-FFF2-40B4-BE49-F238E27FC236}">
                <a16:creationId xmlns="" xmlns:a16="http://schemas.microsoft.com/office/drawing/2014/main" id="{141540A5-1CD8-6F0A-B90B-E4F21C753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95867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D8C7EE7-33FB-D5A1-8108-52EFE1BB446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 xmlns:a16="http://schemas.microsoft.com/office/drawing/2014/main" id="{04A49C1C-EF5C-DFB4-5EA1-0C559EA23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FC5DDD21-B57E-B3F7-0731-A924583BCC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 xmlns:a16="http://schemas.microsoft.com/office/drawing/2014/main" id="{D2C2F3C7-2413-48AA-49DA-7157488F4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46984EBB-4B80-5651-6596-457C4561962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 xmlns:a16="http://schemas.microsoft.com/office/drawing/2014/main" id="{0B4F0AE7-DF11-374D-FDE8-CEF0C240AD2A}"/>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9" name="Θέση αριθμού διαφάνειας 8">
            <a:extLst>
              <a:ext uri="{FF2B5EF4-FFF2-40B4-BE49-F238E27FC236}">
                <a16:creationId xmlns="" xmlns:a16="http://schemas.microsoft.com/office/drawing/2014/main" id="{FECA6CD1-604B-3582-A305-FA043EFC2D58}"/>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10" name="Θέση υποσέλιδου 4">
            <a:extLst>
              <a:ext uri="{FF2B5EF4-FFF2-40B4-BE49-F238E27FC236}">
                <a16:creationId xmlns="" xmlns:a16="http://schemas.microsoft.com/office/drawing/2014/main" id="{2F208702-4586-206C-53D2-9AAA9B3D3C73}"/>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22324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2902584-3902-8D25-6A3F-240794253B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 xmlns:a16="http://schemas.microsoft.com/office/drawing/2014/main" id="{DD7B47EC-E2BA-DB33-1086-361CD46D18C4}"/>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5" name="Θέση αριθμού διαφάνειας 4">
            <a:extLst>
              <a:ext uri="{FF2B5EF4-FFF2-40B4-BE49-F238E27FC236}">
                <a16:creationId xmlns="" xmlns:a16="http://schemas.microsoft.com/office/drawing/2014/main" id="{3C137757-DFFA-41F0-35DE-87C3E72F598D}"/>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6" name="Θέση υποσέλιδου 4">
            <a:extLst>
              <a:ext uri="{FF2B5EF4-FFF2-40B4-BE49-F238E27FC236}">
                <a16:creationId xmlns="" xmlns:a16="http://schemas.microsoft.com/office/drawing/2014/main" id="{F4B56CC2-0897-7A3C-4C7C-D16F5589D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38958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EFDA142B-F9C0-52BE-EB6C-6ABFB22AE689}"/>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4" name="Θέση αριθμού διαφάνειας 3">
            <a:extLst>
              <a:ext uri="{FF2B5EF4-FFF2-40B4-BE49-F238E27FC236}">
                <a16:creationId xmlns="" xmlns:a16="http://schemas.microsoft.com/office/drawing/2014/main" id="{11BA9C9B-A5B5-D1C7-7893-B8B57D207CF0}"/>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5" name="Θέση υποσέλιδου 4">
            <a:extLst>
              <a:ext uri="{FF2B5EF4-FFF2-40B4-BE49-F238E27FC236}">
                <a16:creationId xmlns="" xmlns:a16="http://schemas.microsoft.com/office/drawing/2014/main" id="{22C30372-3A17-6867-360A-9DC61777E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83883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C692F30-EBB5-B5D9-20AD-7415CC330E9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BD13D036-F5F8-49A1-7A1C-842AE1DD3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 xmlns:a16="http://schemas.microsoft.com/office/drawing/2014/main" id="{6452E547-62F6-30C8-2990-CAB80469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FAFDB4DD-0F4F-2A1B-A201-A5DE96E1C3A9}"/>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7" name="Θέση αριθμού διαφάνειας 6">
            <a:extLst>
              <a:ext uri="{FF2B5EF4-FFF2-40B4-BE49-F238E27FC236}">
                <a16:creationId xmlns="" xmlns:a16="http://schemas.microsoft.com/office/drawing/2014/main" id="{E5C37DE5-D4FF-264F-1C04-B00CF637F3F8}"/>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8" name="Θέση υποσέλιδου 4">
            <a:extLst>
              <a:ext uri="{FF2B5EF4-FFF2-40B4-BE49-F238E27FC236}">
                <a16:creationId xmlns="" xmlns:a16="http://schemas.microsoft.com/office/drawing/2014/main" id="{3C2822D7-F200-F99D-F4D7-6674506C7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45285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F3BEAA7-B94D-A447-7918-4F42F3C664C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 xmlns:a16="http://schemas.microsoft.com/office/drawing/2014/main" id="{4AB19C98-6335-575D-D27F-4C31ADDB6C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 xmlns:a16="http://schemas.microsoft.com/office/drawing/2014/main" id="{85CADD0E-D023-9F9F-410B-24C0A3BB7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A6309513-2464-32A9-D180-65FCED52941D}"/>
              </a:ext>
            </a:extLst>
          </p:cNvPr>
          <p:cNvSpPr>
            <a:spLocks noGrp="1"/>
          </p:cNvSpPr>
          <p:nvPr>
            <p:ph type="dt" sz="half" idx="10"/>
          </p:nvPr>
        </p:nvSpPr>
        <p:spPr/>
        <p:txBody>
          <a:bodyPr/>
          <a:lstStyle/>
          <a:p>
            <a:fld id="{508C794D-AC9D-4AE2-8E0B-E10DEBE9CF3F}" type="datetimeFigureOut">
              <a:rPr lang="en-GB" smtClean="0"/>
              <a:t>25/09/2022</a:t>
            </a:fld>
            <a:endParaRPr lang="en-GB"/>
          </a:p>
        </p:txBody>
      </p:sp>
      <p:sp>
        <p:nvSpPr>
          <p:cNvPr id="6" name="Θέση υποσέλιδου 5">
            <a:extLst>
              <a:ext uri="{FF2B5EF4-FFF2-40B4-BE49-F238E27FC236}">
                <a16:creationId xmlns="" xmlns:a16="http://schemas.microsoft.com/office/drawing/2014/main" id="{A951E3A2-E61D-C998-B111-6C6F6C148A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Θέση αριθμού διαφάνειας 6">
            <a:extLst>
              <a:ext uri="{FF2B5EF4-FFF2-40B4-BE49-F238E27FC236}">
                <a16:creationId xmlns="" xmlns:a16="http://schemas.microsoft.com/office/drawing/2014/main" id="{04FD1A6B-72C4-728A-161B-B2532307E2AF}"/>
              </a:ext>
            </a:extLst>
          </p:cNvPr>
          <p:cNvSpPr>
            <a:spLocks noGrp="1"/>
          </p:cNvSpPr>
          <p:nvPr>
            <p:ph type="sldNum" sz="quarter" idx="12"/>
          </p:nvPr>
        </p:nvSpPr>
        <p:spPr/>
        <p:txBody>
          <a:bodyPr/>
          <a:lstStyle/>
          <a:p>
            <a:fld id="{680B7C10-1ADC-414A-AA93-3B76DEFF5458}" type="slidenum">
              <a:rPr lang="en-GB" smtClean="0"/>
              <a:t>‹#›</a:t>
            </a:fld>
            <a:endParaRPr lang="en-GB"/>
          </a:p>
        </p:txBody>
      </p:sp>
    </p:spTree>
    <p:extLst>
      <p:ext uri="{BB962C8B-B14F-4D97-AF65-F5344CB8AC3E}">
        <p14:creationId xmlns:p14="http://schemas.microsoft.com/office/powerpoint/2010/main" val="270086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C718AC5-1721-941B-2C6A-CF26A15258F8}"/>
              </a:ext>
            </a:extLst>
          </p:cNvPr>
          <p:cNvSpPr>
            <a:spLocks noGrp="1"/>
          </p:cNvSpPr>
          <p:nvPr>
            <p:ph type="title"/>
          </p:nvPr>
        </p:nvSpPr>
        <p:spPr>
          <a:xfrm>
            <a:off x="2072640" y="381317"/>
            <a:ext cx="10515600" cy="1148715"/>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GB" dirty="0"/>
          </a:p>
        </p:txBody>
      </p:sp>
      <p:sp>
        <p:nvSpPr>
          <p:cNvPr id="3" name="Θέση κειμένου 2">
            <a:extLst>
              <a:ext uri="{FF2B5EF4-FFF2-40B4-BE49-F238E27FC236}">
                <a16:creationId xmlns="" xmlns:a16="http://schemas.microsoft.com/office/drawing/2014/main" id="{104197C8-29E3-84DB-5E48-5938D1C66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GB" dirty="0"/>
          </a:p>
        </p:txBody>
      </p:sp>
      <p:sp>
        <p:nvSpPr>
          <p:cNvPr id="4" name="Θέση ημερομηνίας 3">
            <a:extLst>
              <a:ext uri="{FF2B5EF4-FFF2-40B4-BE49-F238E27FC236}">
                <a16:creationId xmlns="" xmlns:a16="http://schemas.microsoft.com/office/drawing/2014/main" id="{4273BB99-EB11-1000-2459-02302BFF0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C794D-AC9D-4AE2-8E0B-E10DEBE9CF3F}" type="datetimeFigureOut">
              <a:rPr lang="en-GB" smtClean="0"/>
              <a:t>25/09/2022</a:t>
            </a:fld>
            <a:endParaRPr lang="en-GB"/>
          </a:p>
        </p:txBody>
      </p:sp>
      <p:sp>
        <p:nvSpPr>
          <p:cNvPr id="6" name="Θέση αριθμού διαφάνειας 5">
            <a:extLst>
              <a:ext uri="{FF2B5EF4-FFF2-40B4-BE49-F238E27FC236}">
                <a16:creationId xmlns="" xmlns:a16="http://schemas.microsoft.com/office/drawing/2014/main" id="{FA02E601-D680-CADC-6E31-6DBF8A7E8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B7C10-1ADC-414A-AA93-3B76DEFF5458}" type="slidenum">
              <a:rPr lang="en-GB" smtClean="0"/>
              <a:t>‹#›</a:t>
            </a:fld>
            <a:endParaRPr lang="en-GB"/>
          </a:p>
        </p:txBody>
      </p:sp>
      <p:sp>
        <p:nvSpPr>
          <p:cNvPr id="7" name="Ορθογώνιο 6">
            <a:extLst>
              <a:ext uri="{FF2B5EF4-FFF2-40B4-BE49-F238E27FC236}">
                <a16:creationId xmlns="" xmlns:a16="http://schemas.microsoft.com/office/drawing/2014/main" id="{E3B2F6C3-5B2C-8A81-3A61-F7DDA667CC3D}"/>
              </a:ext>
            </a:extLst>
          </p:cNvPr>
          <p:cNvSpPr/>
          <p:nvPr userDrawn="1"/>
        </p:nvSpPr>
        <p:spPr>
          <a:xfrm>
            <a:off x="2072640" y="1127760"/>
            <a:ext cx="8493760" cy="106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Εικόνα 7">
            <a:extLst>
              <a:ext uri="{FF2B5EF4-FFF2-40B4-BE49-F238E27FC236}">
                <a16:creationId xmlns="" xmlns:a16="http://schemas.microsoft.com/office/drawing/2014/main" id="{1E2DD87F-9EA8-8B4C-0C21-72F4426F34B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247" y="132724"/>
            <a:ext cx="1089273" cy="1108027"/>
          </a:xfrm>
          <a:prstGeom prst="rect">
            <a:avLst/>
          </a:prstGeom>
        </p:spPr>
      </p:pic>
    </p:spTree>
    <p:extLst>
      <p:ext uri="{BB962C8B-B14F-4D97-AF65-F5344CB8AC3E}">
        <p14:creationId xmlns:p14="http://schemas.microsoft.com/office/powerpoint/2010/main" val="44733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x.doi.org/10.57713/kallipos-2" TargetMode="External"/><Relationship Id="rId2" Type="http://schemas.openxmlformats.org/officeDocument/2006/relationships/hyperlink" Target="http://dx.doi.org/10.57713/kallipos-18"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dx.doi.org/10.57713/kallipos-2" TargetMode="External"/><Relationship Id="rId2" Type="http://schemas.openxmlformats.org/officeDocument/2006/relationships/hyperlink" Target="http://dx.doi.org/10.57713/kallipos-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89557-805B-DEF6-E6CE-9E60866C3418}"/>
              </a:ext>
            </a:extLst>
          </p:cNvPr>
          <p:cNvSpPr>
            <a:spLocks noGrp="1"/>
          </p:cNvSpPr>
          <p:nvPr>
            <p:ph type="ctrTitle"/>
          </p:nvPr>
        </p:nvSpPr>
        <p:spPr>
          <a:xfrm>
            <a:off x="1436451" y="0"/>
            <a:ext cx="9144000" cy="1116959"/>
          </a:xfrm>
        </p:spPr>
        <p:txBody>
          <a:bodyPr>
            <a:normAutofit/>
          </a:bodyPr>
          <a:lstStyle/>
          <a:p>
            <a:r>
              <a:rPr lang="el-GR" sz="2400" dirty="0"/>
              <a:t>ΒΙΒΛΙΟΠΑΡΟΥΣΙΑΣΗ</a:t>
            </a:r>
            <a:r>
              <a:rPr lang="el-GR" sz="2800" dirty="0"/>
              <a:t> ΚΑΛΛΙΠΟΣ+</a:t>
            </a:r>
            <a:br>
              <a:rPr lang="el-GR" sz="2800" dirty="0"/>
            </a:br>
            <a:r>
              <a:rPr lang="el-GR" sz="2000" dirty="0"/>
              <a:t>13-15 Σεπτεμβρίου 2022</a:t>
            </a:r>
            <a:endParaRPr lang="en-GB" sz="2800" dirty="0"/>
          </a:p>
        </p:txBody>
      </p:sp>
      <p:sp>
        <p:nvSpPr>
          <p:cNvPr id="3" name="Υπότιτλος 2">
            <a:extLst>
              <a:ext uri="{FF2B5EF4-FFF2-40B4-BE49-F238E27FC236}">
                <a16:creationId xmlns="" xmlns:a16="http://schemas.microsoft.com/office/drawing/2014/main" id="{6CCCE500-580B-7449-3E83-8C86BB9E8B2A}"/>
              </a:ext>
            </a:extLst>
          </p:cNvPr>
          <p:cNvSpPr>
            <a:spLocks noGrp="1"/>
          </p:cNvSpPr>
          <p:nvPr>
            <p:ph type="subTitle" idx="1"/>
          </p:nvPr>
        </p:nvSpPr>
        <p:spPr>
          <a:xfrm>
            <a:off x="1524000" y="1479592"/>
            <a:ext cx="9144000" cy="2554711"/>
          </a:xfrm>
        </p:spPr>
        <p:txBody>
          <a:bodyPr>
            <a:normAutofit/>
          </a:bodyPr>
          <a:lstStyle/>
          <a:p>
            <a:r>
              <a:rPr lang="el-GR" b="1" dirty="0"/>
              <a:t>ΘΕΜΑΤΙΚΉ ΕΝΟΤΗΤΑ 5</a:t>
            </a:r>
          </a:p>
          <a:p>
            <a:r>
              <a:rPr lang="el-GR" b="1" dirty="0"/>
              <a:t>Δίκαιο </a:t>
            </a:r>
            <a:r>
              <a:rPr lang="el-GR" b="1" dirty="0" smtClean="0"/>
              <a:t>και </a:t>
            </a:r>
            <a:r>
              <a:rPr lang="el-GR" b="1" dirty="0"/>
              <a:t>Κοινωνικές Επιστήμες</a:t>
            </a:r>
          </a:p>
          <a:p>
            <a:endParaRPr lang="el-GR" b="1" dirty="0">
              <a:solidFill>
                <a:srgbClr val="0000FF"/>
              </a:solidFill>
            </a:endParaRPr>
          </a:p>
          <a:p>
            <a:endParaRPr lang="el-GR" b="1" dirty="0">
              <a:solidFill>
                <a:srgbClr val="0000FF"/>
              </a:solidFill>
            </a:endParaRPr>
          </a:p>
        </p:txBody>
      </p:sp>
      <p:sp>
        <p:nvSpPr>
          <p:cNvPr id="6" name="TextBox 5">
            <a:extLst>
              <a:ext uri="{FF2B5EF4-FFF2-40B4-BE49-F238E27FC236}">
                <a16:creationId xmlns="" xmlns:a16="http://schemas.microsoft.com/office/drawing/2014/main" id="{6AA4D57F-6C4F-9BC7-5F5B-CF269BF3B1ED}"/>
              </a:ext>
            </a:extLst>
          </p:cNvPr>
          <p:cNvSpPr txBox="1"/>
          <p:nvPr/>
        </p:nvSpPr>
        <p:spPr>
          <a:xfrm>
            <a:off x="-1" y="2602107"/>
            <a:ext cx="11676993" cy="1508105"/>
          </a:xfrm>
          <a:prstGeom prst="rect">
            <a:avLst/>
          </a:prstGeom>
          <a:noFill/>
        </p:spPr>
        <p:txBody>
          <a:bodyPr wrap="square">
            <a:spAutoFit/>
          </a:bodyPr>
          <a:lstStyle/>
          <a:p>
            <a:pPr algn="ctr"/>
            <a:r>
              <a:rPr lang="el-GR" sz="3200" b="1" dirty="0">
                <a:solidFill>
                  <a:srgbClr val="0000FF"/>
                </a:solidFill>
              </a:rPr>
              <a:t>Εισαγωγή στην εκπαιδευτική και </a:t>
            </a:r>
          </a:p>
          <a:p>
            <a:pPr algn="ctr"/>
            <a:r>
              <a:rPr lang="el-GR" sz="3200" b="1" dirty="0">
                <a:solidFill>
                  <a:srgbClr val="0000FF"/>
                </a:solidFill>
              </a:rPr>
              <a:t>ψυχολογική μέτρηση με τη χρήση της </a:t>
            </a:r>
            <a:r>
              <a:rPr lang="en-GB" sz="3200" b="1" dirty="0">
                <a:solidFill>
                  <a:srgbClr val="0000FF"/>
                </a:solidFill>
              </a:rPr>
              <a:t>R</a:t>
            </a:r>
            <a:endParaRPr lang="el-GR" sz="3200" b="1" dirty="0">
              <a:solidFill>
                <a:srgbClr val="0000FF"/>
              </a:solidFill>
            </a:endParaRPr>
          </a:p>
          <a:p>
            <a:pPr algn="ctr"/>
            <a:r>
              <a:rPr lang="el-GR" sz="2800" b="1" dirty="0" err="1"/>
              <a:t>Ά</a:t>
            </a:r>
            <a:r>
              <a:rPr lang="el-GR" sz="2800" b="1" dirty="0"/>
              <a:t>. Μάρκος</a:t>
            </a:r>
          </a:p>
        </p:txBody>
      </p:sp>
      <p:pic>
        <p:nvPicPr>
          <p:cNvPr id="1026" name="Picture 2" descr="Kallipos: Browsing DSpace">
            <a:extLst>
              <a:ext uri="{FF2B5EF4-FFF2-40B4-BE49-F238E27FC236}">
                <a16:creationId xmlns="" xmlns:a16="http://schemas.microsoft.com/office/drawing/2014/main" id="{37AFF972-2BA3-7C6E-A7D1-056FA054A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812" y="4120722"/>
            <a:ext cx="1851366" cy="262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a:t>Δομή – Κεφάλαια</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682337" y="1407122"/>
            <a:ext cx="10515600" cy="4520712"/>
          </a:xfrm>
        </p:spPr>
        <p:txBody>
          <a:bodyPr>
            <a:noAutofit/>
          </a:bodyPr>
          <a:lstStyle/>
          <a:p>
            <a:pPr algn="just">
              <a:lnSpc>
                <a:spcPct val="120000"/>
              </a:lnSpc>
            </a:pPr>
            <a:r>
              <a:rPr lang="el-GR" sz="1800" dirty="0"/>
              <a:t>Το βιβλίο χωρίζεται σε δέκα κεφάλαια. Τα περισσότερα περιλαμβάνουν αναλύσεις δεδομένων στην </a:t>
            </a:r>
            <a:r>
              <a:rPr lang="en-GB" sz="1800" dirty="0"/>
              <a:t>R. </a:t>
            </a:r>
            <a:r>
              <a:rPr lang="el-GR" sz="1800" i="1" dirty="0"/>
              <a:t>Στο Κεφάλαιο 1 γίνεται μια εισαγωγή στην </a:t>
            </a:r>
            <a:r>
              <a:rPr lang="en-GB" sz="1800" i="1" dirty="0"/>
              <a:t>R, </a:t>
            </a:r>
            <a:r>
              <a:rPr lang="el-GR" sz="1800" i="1" dirty="0"/>
              <a:t>ενώ παραδείγματα κώδικα σε </a:t>
            </a:r>
            <a:r>
              <a:rPr lang="en-GB" sz="1800" i="1" dirty="0"/>
              <a:t>R </a:t>
            </a:r>
            <a:r>
              <a:rPr lang="el-GR" sz="1800" i="1" dirty="0"/>
              <a:t>υπάρχουν σε ολόκληρο το βιβλίο.</a:t>
            </a:r>
          </a:p>
          <a:p>
            <a:pPr marL="342900" indent="-342900" algn="just">
              <a:lnSpc>
                <a:spcPct val="120000"/>
              </a:lnSpc>
              <a:buAutoNum type="arabicPeriod"/>
            </a:pPr>
            <a:r>
              <a:rPr lang="el-GR" sz="1800" b="1" dirty="0"/>
              <a:t>Εισαγωγή</a:t>
            </a:r>
            <a:r>
              <a:rPr lang="el-GR" sz="1800" dirty="0"/>
              <a:t> - Μια εισαγωγή στις πηγές που χρησιμοποιούνται το βιβλίο, με μια επισκόπηση ορισμένων εισαγωγικών στατιστικών εννοιών στην </a:t>
            </a:r>
            <a:r>
              <a:rPr lang="en-GB" sz="1800" dirty="0"/>
              <a:t>R. </a:t>
            </a:r>
            <a:endParaRPr lang="el-GR" sz="1800" dirty="0"/>
          </a:p>
          <a:p>
            <a:pPr marL="342900" indent="-342900" algn="just">
              <a:lnSpc>
                <a:spcPct val="120000"/>
              </a:lnSpc>
              <a:buAutoNum type="arabicPeriod"/>
            </a:pPr>
            <a:r>
              <a:rPr lang="el-GR" sz="1800" b="1" dirty="0"/>
              <a:t>Μέτρηση, κ</a:t>
            </a:r>
            <a:r>
              <a:rPr lang="el-GR" sz="1800" b="1" dirty="0" smtClean="0"/>
              <a:t>λίμακες </a:t>
            </a:r>
            <a:r>
              <a:rPr lang="el-GR" sz="1800" b="1" dirty="0"/>
              <a:t>και </a:t>
            </a:r>
            <a:r>
              <a:rPr lang="el-GR" sz="1800" b="1" dirty="0" smtClean="0"/>
              <a:t>βαθμολόγηση </a:t>
            </a:r>
            <a:r>
              <a:rPr lang="el-GR" sz="1800" dirty="0"/>
              <a:t>– Ορισμός της έννοιας της μέτρησης και πώς αυτή πραγματοποιείται. </a:t>
            </a:r>
          </a:p>
          <a:p>
            <a:pPr marL="342900" indent="-342900" algn="just">
              <a:lnSpc>
                <a:spcPct val="120000"/>
              </a:lnSpc>
              <a:buAutoNum type="arabicPeriod"/>
            </a:pPr>
            <a:r>
              <a:rPr lang="el-GR" sz="1800" b="1" dirty="0"/>
              <a:t>Εφαρμογές της </a:t>
            </a:r>
            <a:r>
              <a:rPr lang="el-GR" sz="1800" b="1" dirty="0" smtClean="0"/>
              <a:t>αξιολόγησης </a:t>
            </a:r>
            <a:r>
              <a:rPr lang="el-GR" sz="1800" dirty="0"/>
              <a:t>- Ανασκόπηση των χαρακτηριστικών της διαδικασίας αξιολόγησης μέσω δοκιμασιών, κατηγοριοποίηση των δοκιμασιών με παραδείγματα από διαδεδομένες δοκιμασίες. </a:t>
            </a:r>
          </a:p>
          <a:p>
            <a:pPr marL="342900" indent="-342900" algn="just">
              <a:lnSpc>
                <a:spcPct val="120000"/>
              </a:lnSpc>
              <a:buAutoNum type="arabicPeriod"/>
            </a:pPr>
            <a:r>
              <a:rPr lang="el-GR" sz="1800" b="1" dirty="0"/>
              <a:t>Ανάπτυξη </a:t>
            </a:r>
            <a:r>
              <a:rPr lang="el-GR" sz="1800" b="1" dirty="0" smtClean="0"/>
              <a:t>δοκιμασιών </a:t>
            </a:r>
            <a:r>
              <a:rPr lang="el-GR" sz="1800" dirty="0"/>
              <a:t>- Ιστορική αναδρομή στην ανάπτυξη γνωστικών και μη γνωστικών δοκιμασιών, με επισκόπηση των κατευθυντήριων γραμμών για την ορθή διατύπωση στοιχείων σε δοκιμασίες.</a:t>
            </a:r>
          </a:p>
          <a:p>
            <a:pPr marL="342900" indent="-342900" algn="just">
              <a:lnSpc>
                <a:spcPct val="120000"/>
              </a:lnSpc>
              <a:buAutoNum type="arabicPeriod"/>
            </a:pPr>
            <a:r>
              <a:rPr lang="el-GR" sz="1800" b="1" dirty="0"/>
              <a:t> Αξιοπιστία - </a:t>
            </a:r>
            <a:r>
              <a:rPr lang="el-GR" sz="1800" dirty="0"/>
              <a:t>Μια βασική έννοια για τη μέτρηση, η οποία εισάγεται στο πλαίσιο της Κλασικής Θεωρίας Μέτρησης.</a:t>
            </a:r>
          </a:p>
        </p:txBody>
      </p:sp>
      <p:sp>
        <p:nvSpPr>
          <p:cNvPr id="5" name="Θέση υποσέλιδου 4">
            <a:extLst>
              <a:ext uri="{FF2B5EF4-FFF2-40B4-BE49-F238E27FC236}">
                <a16:creationId xmlns="" xmlns:a16="http://schemas.microsoft.com/office/drawing/2014/main" id="{9369C5B6-87C0-9C2B-2260-BCB9CDB66805}"/>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189055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a:t>Δομή – Κεφάλαια</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682337" y="1407122"/>
            <a:ext cx="10515600" cy="4520712"/>
          </a:xfrm>
        </p:spPr>
        <p:txBody>
          <a:bodyPr>
            <a:noAutofit/>
          </a:bodyPr>
          <a:lstStyle/>
          <a:p>
            <a:pPr marL="0" indent="0" algn="just">
              <a:lnSpc>
                <a:spcPct val="120000"/>
              </a:lnSpc>
              <a:buNone/>
            </a:pPr>
            <a:r>
              <a:rPr lang="el-GR" sz="1800" b="1" dirty="0"/>
              <a:t>6. Ανάλυση Α</a:t>
            </a:r>
            <a:r>
              <a:rPr lang="el-GR" sz="1800" b="1" dirty="0" smtClean="0"/>
              <a:t>πόκρισης </a:t>
            </a:r>
            <a:r>
              <a:rPr lang="el-GR" sz="1800" b="1" dirty="0"/>
              <a:t>Σ</a:t>
            </a:r>
            <a:r>
              <a:rPr lang="el-GR" sz="1800" b="1" dirty="0" smtClean="0"/>
              <a:t>τοιχείου </a:t>
            </a:r>
            <a:r>
              <a:rPr lang="el-GR" sz="1800" dirty="0"/>
              <a:t>– Κλασική περιγραφική ανάλυση δεδομένων σε επίπεδο στοιχείου, με έμφαση στη δυσκολία, την ικανότητα διάκρισης και τη συνεισφορά στην εσωτερική συνέπεια. </a:t>
            </a:r>
          </a:p>
          <a:p>
            <a:pPr marL="0" indent="0" algn="just">
              <a:lnSpc>
                <a:spcPct val="120000"/>
              </a:lnSpc>
              <a:buNone/>
            </a:pPr>
            <a:r>
              <a:rPr lang="el-GR" sz="1800" b="1" dirty="0"/>
              <a:t>7. Θεωρία Απόκρισης Στοιχείου </a:t>
            </a:r>
            <a:r>
              <a:rPr lang="el-GR" sz="1800" dirty="0"/>
              <a:t>– Μια προσέγγιση μοντελοποίησης λανθανουσών μεταβλητών για την ανάλυση απόκρισης στοιχείου και την ανάπτυξη δοκιμασιών. </a:t>
            </a:r>
          </a:p>
          <a:p>
            <a:pPr marL="0" indent="0" algn="just">
              <a:lnSpc>
                <a:spcPct val="120000"/>
              </a:lnSpc>
              <a:buNone/>
            </a:pPr>
            <a:r>
              <a:rPr lang="el-GR" sz="1800" b="1" dirty="0"/>
              <a:t>8. Ανάλυση Παραγόντων </a:t>
            </a:r>
            <a:r>
              <a:rPr lang="el-GR" sz="1800" dirty="0"/>
              <a:t>– Σύντομη επισκόπηση της διερευνητικής και της επιβεβαιωτικής ανάλυσης παραγόντων με παραδείγματα εφαρμογής τους. </a:t>
            </a:r>
          </a:p>
          <a:p>
            <a:pPr marL="0" indent="0" algn="just">
              <a:lnSpc>
                <a:spcPct val="120000"/>
              </a:lnSpc>
              <a:buNone/>
            </a:pPr>
            <a:r>
              <a:rPr lang="el-GR" sz="1800" b="1" dirty="0"/>
              <a:t>9. Εγκυρότητα </a:t>
            </a:r>
            <a:r>
              <a:rPr lang="el-GR" sz="1800" dirty="0"/>
              <a:t>– Η πεμπτουσία της διαδικασίας ανάπτυξης δοκιμασιών, που μας βοηθά να αξιολογήσουμε τον βαθμό στον οποίο μια δοκιμασία μετρά αυτό που προορίζεται να μετρήσει. </a:t>
            </a:r>
          </a:p>
          <a:p>
            <a:pPr marL="0" indent="0" algn="just">
              <a:lnSpc>
                <a:spcPct val="120000"/>
              </a:lnSpc>
              <a:buNone/>
            </a:pPr>
            <a:r>
              <a:rPr lang="el-GR" sz="1800" b="1" dirty="0"/>
              <a:t>10. Αξιολόγηση </a:t>
            </a:r>
            <a:r>
              <a:rPr lang="el-GR" sz="1800" b="1" dirty="0" smtClean="0"/>
              <a:t>δοκιμασιών </a:t>
            </a:r>
            <a:r>
              <a:rPr lang="el-GR" sz="1800" dirty="0"/>
              <a:t>– Περίληψη των Κεφαλαίων 1 ως 9 με εφαρμογή στην αξιολόγηση και τη σύγκριση μεταξύ εκπαιδευτικών και ψυχολογικών δοκιμασιών.</a:t>
            </a:r>
          </a:p>
        </p:txBody>
      </p:sp>
      <p:sp>
        <p:nvSpPr>
          <p:cNvPr id="5" name="Θέση υποσέλιδου 4">
            <a:extLst>
              <a:ext uri="{FF2B5EF4-FFF2-40B4-BE49-F238E27FC236}">
                <a16:creationId xmlns="" xmlns:a16="http://schemas.microsoft.com/office/drawing/2014/main" id="{9369C5B6-87C0-9C2B-2260-BCB9CDB66805}"/>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271428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7150373-4E64-9607-0103-3E16DDC09AA5}"/>
              </a:ext>
            </a:extLst>
          </p:cNvPr>
          <p:cNvSpPr>
            <a:spLocks noGrp="1"/>
          </p:cNvSpPr>
          <p:nvPr>
            <p:ph type="title"/>
          </p:nvPr>
        </p:nvSpPr>
        <p:spPr>
          <a:xfrm>
            <a:off x="1970810" y="406688"/>
            <a:ext cx="10515600" cy="975995"/>
          </a:xfrm>
        </p:spPr>
        <p:txBody>
          <a:bodyPr>
            <a:normAutofit/>
          </a:bodyPr>
          <a:lstStyle/>
          <a:p>
            <a:r>
              <a:rPr lang="el-GR" sz="3600" dirty="0"/>
              <a:t>Παρουσίαση  μπροσούρας</a:t>
            </a:r>
            <a:endParaRPr lang="en-GB" sz="3600" dirty="0"/>
          </a:p>
        </p:txBody>
      </p:sp>
      <p:grpSp>
        <p:nvGrpSpPr>
          <p:cNvPr id="4" name="Group 8">
            <a:extLst>
              <a:ext uri="{FF2B5EF4-FFF2-40B4-BE49-F238E27FC236}">
                <a16:creationId xmlns="" xmlns:a16="http://schemas.microsoft.com/office/drawing/2014/main" id="{E8AA97EE-A913-3853-2D3C-B867B9329912}"/>
              </a:ext>
            </a:extLst>
          </p:cNvPr>
          <p:cNvGrpSpPr/>
          <p:nvPr/>
        </p:nvGrpSpPr>
        <p:grpSpPr>
          <a:xfrm>
            <a:off x="3744153" y="4225159"/>
            <a:ext cx="4574811" cy="1973534"/>
            <a:chOff x="544267" y="7873625"/>
            <a:chExt cx="2781762" cy="5206654"/>
          </a:xfrm>
        </p:grpSpPr>
        <p:sp>
          <p:nvSpPr>
            <p:cNvPr id="5" name="Rectangle 6">
              <a:extLst>
                <a:ext uri="{FF2B5EF4-FFF2-40B4-BE49-F238E27FC236}">
                  <a16:creationId xmlns="" xmlns:a16="http://schemas.microsoft.com/office/drawing/2014/main" id="{6291CD38-4C09-91A0-B89E-5465FBF85BCA}"/>
                </a:ext>
              </a:extLst>
            </p:cNvPr>
            <p:cNvSpPr/>
            <p:nvPr/>
          </p:nvSpPr>
          <p:spPr>
            <a:xfrm>
              <a:off x="544268" y="7985433"/>
              <a:ext cx="2781761" cy="5094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 xmlns:a16="http://schemas.microsoft.com/office/drawing/2014/main" id="{BE3F78FC-74FD-5AC2-4F8E-0FFC457D7640}"/>
                </a:ext>
              </a:extLst>
            </p:cNvPr>
            <p:cNvSpPr txBox="1"/>
            <p:nvPr/>
          </p:nvSpPr>
          <p:spPr>
            <a:xfrm>
              <a:off x="544267" y="7873625"/>
              <a:ext cx="2781761" cy="4874313"/>
            </a:xfrm>
            <a:prstGeom prst="rect">
              <a:avLst/>
            </a:prstGeom>
            <a:noFill/>
          </p:spPr>
          <p:txBody>
            <a:bodyPr wrap="square">
              <a:spAutoFit/>
            </a:bodyPr>
            <a:lstStyle/>
            <a:p>
              <a:pPr algn="just"/>
              <a:r>
                <a:rPr lang="el-GR" sz="1000" b="1" dirty="0"/>
                <a:t>Περίληψη</a:t>
              </a:r>
            </a:p>
            <a:p>
              <a:pPr algn="just"/>
              <a:endParaRPr lang="el-GR" sz="400" b="0" i="0" dirty="0">
                <a:effectLst/>
                <a:latin typeface="Arial" panose="020B0604020202020204" pitchFamily="34" charset="0"/>
              </a:endParaRPr>
            </a:p>
            <a:p>
              <a:pPr algn="just"/>
              <a:r>
                <a:rPr lang="el-GR" sz="800" b="0" i="0" dirty="0">
                  <a:effectLst/>
                  <a:latin typeface="Arial" panose="020B0604020202020204" pitchFamily="34" charset="0"/>
                </a:rPr>
                <a:t>Το βιβλίο αυτό αποτελεί μια εισαγωγή στη θεωρία και στις εφαρμογές της μέτρησης στην εκπαίδευση και την ψυχολογία. Οι θεματικές που καλύπτει περιλαμβάνουν την ανάπτυξη δοκιμασιών, τη διατύπωση στοιχείων, την ανάλυση απόκρισης στοιχείου, την αξιοπιστία, την ανάλυση παραγόντων και τη θεωρία απόκρισης στοιχείου. Οι θεματικές αυτές συγκλίνουν μεταξύ τους στην έννοια της εγκυρότητας και στην αξιολόγηση της ποιότητας των δοκιμασιών. Η εγκυρότητα και η αξιολόγηση δοκιμασιών βασίζονται τόσο στην ποιοτική όσο και στην ποσοτική ανάλυση των χαρακτηριστικών μιας δοκιμασίας. Η ποιοτική πλευρά εξετάζεται μέσω μιας προσέγγισης βασισμένης σε επιχειρήματα. Η ποσοτική πλευρά εξετάζεται μέσω περιγραφικών και επαγωγικών στατιστικών αναλύσεων, οι οποίες παρουσιάζονται και </a:t>
              </a:r>
              <a:r>
                <a:rPr lang="el-GR" sz="800" b="0" i="0" dirty="0" err="1">
                  <a:effectLst/>
                  <a:latin typeface="Arial" panose="020B0604020202020204" pitchFamily="34" charset="0"/>
                </a:rPr>
                <a:t>οπτικοποιούνται</a:t>
              </a:r>
              <a:r>
                <a:rPr lang="el-GR" sz="800" b="0" i="0" dirty="0">
                  <a:effectLst/>
                  <a:latin typeface="Arial" panose="020B0604020202020204" pitchFamily="34" charset="0"/>
                </a:rPr>
                <a:t>, στο σύνολό τους, στο στατιστικό περιβάλλον της </a:t>
              </a:r>
              <a:r>
                <a:rPr lang="en-GB" sz="800" b="0" i="0" dirty="0">
                  <a:effectLst/>
                  <a:latin typeface="Arial" panose="020B0604020202020204" pitchFamily="34" charset="0"/>
                </a:rPr>
                <a:t>R. </a:t>
              </a:r>
              <a:r>
                <a:rPr lang="el-GR" sz="800" b="0" i="0" dirty="0">
                  <a:effectLst/>
                  <a:latin typeface="Arial" panose="020B0604020202020204" pitchFamily="34" charset="0"/>
                </a:rPr>
                <a:t>Το κοινό στο οποίο απευθύνεται αυτό το βιβλίο περιλαμβάνει προχωρημένους προπτυχιακούς και μεταπτυχιακούς φοιτητές, επαγγελματίες, ερευνητές και εκπαιδευτικούς. Η γνώση της </a:t>
              </a:r>
              <a:r>
                <a:rPr lang="en-GB" sz="800" b="0" i="0" dirty="0">
                  <a:effectLst/>
                  <a:latin typeface="Arial" panose="020B0604020202020204" pitchFamily="34" charset="0"/>
                </a:rPr>
                <a:t>R </a:t>
              </a:r>
              <a:r>
                <a:rPr lang="el-GR" sz="800" b="0" i="0" dirty="0">
                  <a:effectLst/>
                  <a:latin typeface="Arial" panose="020B0604020202020204" pitchFamily="34" charset="0"/>
                </a:rPr>
                <a:t>δεν αποτελεί προϋπόθεση για τη χρήση αυτού του βιβλίου. Ωστόσο, συνιστάται η εξοικείωση με την ανάλυση δεδομένων και τις εισαγωγικές έννοιες της στατιστικής, ιδίως αυτές που χρησιμοποιούνται στις κοινωνικές επιστήμες.</a:t>
              </a:r>
              <a:endParaRPr lang="en-GB" sz="800" b="1" dirty="0"/>
            </a:p>
          </p:txBody>
        </p:sp>
      </p:grpSp>
      <p:grpSp>
        <p:nvGrpSpPr>
          <p:cNvPr id="7" name="Group 14">
            <a:extLst>
              <a:ext uri="{FF2B5EF4-FFF2-40B4-BE49-F238E27FC236}">
                <a16:creationId xmlns="" xmlns:a16="http://schemas.microsoft.com/office/drawing/2014/main" id="{24824DB0-40AF-A950-00D4-C4F307CA16E1}"/>
              </a:ext>
            </a:extLst>
          </p:cNvPr>
          <p:cNvGrpSpPr/>
          <p:nvPr/>
        </p:nvGrpSpPr>
        <p:grpSpPr>
          <a:xfrm>
            <a:off x="6096440" y="1372138"/>
            <a:ext cx="2222525" cy="2886419"/>
            <a:chOff x="3208193" y="2552147"/>
            <a:chExt cx="1899894" cy="5014375"/>
          </a:xfrm>
        </p:grpSpPr>
        <p:sp>
          <p:nvSpPr>
            <p:cNvPr id="8" name="Rectangle 15">
              <a:extLst>
                <a:ext uri="{FF2B5EF4-FFF2-40B4-BE49-F238E27FC236}">
                  <a16:creationId xmlns="" xmlns:a16="http://schemas.microsoft.com/office/drawing/2014/main" id="{FB447D5B-A570-10B0-41DC-D3628156AECF}"/>
                </a:ext>
              </a:extLst>
            </p:cNvPr>
            <p:cNvSpPr/>
            <p:nvPr/>
          </p:nvSpPr>
          <p:spPr>
            <a:xfrm>
              <a:off x="3208193" y="2552149"/>
              <a:ext cx="1899894" cy="50143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 xmlns:a16="http://schemas.microsoft.com/office/drawing/2014/main" id="{8065A0A0-DB6A-92D4-1C8E-CC27DFE33A7E}"/>
                </a:ext>
              </a:extLst>
            </p:cNvPr>
            <p:cNvSpPr txBox="1"/>
            <p:nvPr/>
          </p:nvSpPr>
          <p:spPr>
            <a:xfrm>
              <a:off x="3250626" y="2552147"/>
              <a:ext cx="1857460" cy="3796220"/>
            </a:xfrm>
            <a:prstGeom prst="rect">
              <a:avLst/>
            </a:prstGeom>
            <a:noFill/>
          </p:spPr>
          <p:txBody>
            <a:bodyPr wrap="square">
              <a:spAutoFit/>
            </a:bodyPr>
            <a:lstStyle/>
            <a:p>
              <a:pPr marL="360363" indent="-360363" algn="just"/>
              <a:r>
                <a:rPr lang="el-GR" sz="700" b="1" u="sng" dirty="0"/>
                <a:t>Τίτλος</a:t>
              </a:r>
              <a:r>
                <a:rPr lang="el-GR" sz="700" b="1" dirty="0"/>
                <a:t>:  Εισαγωγή στην εκπαιδευτική και ψυχολογική</a:t>
              </a:r>
              <a:r>
                <a:rPr lang="en-US" sz="700" b="1" dirty="0"/>
                <a:t> </a:t>
              </a:r>
              <a:r>
                <a:rPr lang="el-GR" sz="700" b="1" dirty="0"/>
                <a:t>μέτρηση με τη χρήση της </a:t>
              </a:r>
              <a:r>
                <a:rPr lang="en-US" sz="700" b="1" dirty="0"/>
                <a:t>R</a:t>
              </a:r>
              <a:endParaRPr lang="el-GR" sz="700" b="1" dirty="0"/>
            </a:p>
            <a:p>
              <a:pPr marL="360363" indent="-360363" algn="just"/>
              <a:r>
                <a:rPr lang="el-GR" sz="700" b="1" u="sng" dirty="0"/>
                <a:t>Υπότιτλος</a:t>
              </a:r>
              <a:r>
                <a:rPr lang="el-GR" sz="700" b="1" dirty="0"/>
                <a:t>: 	-</a:t>
              </a:r>
              <a:endParaRPr lang="el-GR" sz="700" dirty="0"/>
            </a:p>
            <a:p>
              <a:pPr marL="360363" indent="-360363" algn="just"/>
              <a:r>
                <a:rPr lang="el-GR" sz="700" b="1" u="sng" dirty="0"/>
                <a:t>Συγγραφείς</a:t>
              </a:r>
              <a:r>
                <a:rPr lang="el-GR" sz="700" b="1" dirty="0"/>
                <a:t>:</a:t>
              </a:r>
              <a:r>
                <a:rPr lang="el-GR" sz="700" dirty="0"/>
                <a:t> </a:t>
              </a:r>
              <a:r>
                <a:rPr lang="el-GR" sz="700" dirty="0" err="1"/>
                <a:t>Ά</a:t>
              </a:r>
              <a:r>
                <a:rPr lang="el-GR" sz="700" dirty="0"/>
                <a:t>. Μάρκος</a:t>
              </a:r>
            </a:p>
            <a:p>
              <a:pPr marL="360363" indent="-360363" algn="just"/>
              <a:r>
                <a:rPr lang="en-US" sz="700" b="1" u="sng" dirty="0"/>
                <a:t>ISBN</a:t>
              </a:r>
              <a:r>
                <a:rPr lang="en-US" sz="700" b="1" dirty="0"/>
                <a:t>:	</a:t>
              </a:r>
              <a:r>
                <a:rPr lang="el-GR" sz="700" dirty="0"/>
                <a:t>978-618-85850-6-5</a:t>
              </a:r>
            </a:p>
            <a:p>
              <a:pPr marL="360363" indent="-360363" algn="just"/>
              <a:r>
                <a:rPr lang="en-US" sz="700" b="1" u="sng" dirty="0"/>
                <a:t>DOI</a:t>
              </a:r>
              <a:r>
                <a:rPr lang="en-US" sz="700" b="1" dirty="0"/>
                <a:t>:	</a:t>
              </a:r>
              <a:r>
                <a:rPr lang="en-US" sz="700" dirty="0">
                  <a:hlinkClick r:id="rId2"/>
                </a:rPr>
                <a:t>http://dx.doi.org/10.57713/kallipos-18</a:t>
              </a:r>
              <a:endParaRPr lang="el-GR" sz="700" dirty="0"/>
            </a:p>
            <a:p>
              <a:pPr marL="360363" indent="-360363" algn="just"/>
              <a:endParaRPr lang="en-US" sz="700" b="1" dirty="0"/>
            </a:p>
            <a:p>
              <a:pPr>
                <a:spcAft>
                  <a:spcPts val="600"/>
                </a:spcAft>
              </a:pPr>
              <a:r>
                <a:rPr lang="el-GR" sz="700" b="1" u="sng" dirty="0"/>
                <a:t>Βιβλιογραφική αναφορά</a:t>
              </a:r>
              <a:r>
                <a:rPr lang="el-GR" sz="700" b="1" dirty="0"/>
                <a:t>:</a:t>
              </a:r>
              <a:r>
                <a:rPr lang="en-US" sz="700" b="1" dirty="0"/>
                <a:t> </a:t>
              </a:r>
              <a:r>
                <a:rPr lang="en-GB" sz="700" dirty="0"/>
                <a:t>Albano, T., &amp; </a:t>
              </a:r>
              <a:r>
                <a:rPr lang="el-GR" sz="700" dirty="0"/>
                <a:t>Μάρκος, </a:t>
              </a:r>
              <a:r>
                <a:rPr lang="el-GR" sz="700" dirty="0" err="1"/>
                <a:t>Ά</a:t>
              </a:r>
              <a:r>
                <a:rPr lang="el-GR" sz="700" dirty="0"/>
                <a:t>. (Μετ.). (2022</a:t>
              </a:r>
              <a:r>
                <a:rPr lang="el-GR" sz="700" i="1" dirty="0"/>
                <a:t>). Εισαγωγή στην εκπαιδευτική και ψυχολογική µ</a:t>
              </a:r>
              <a:r>
                <a:rPr lang="el-GR" sz="700" i="1" dirty="0" err="1"/>
                <a:t>έτρηση</a:t>
              </a:r>
              <a:r>
                <a:rPr lang="el-GR" sz="700" i="1" dirty="0"/>
                <a:t> µε τη</a:t>
              </a:r>
              <a:r>
                <a:rPr lang="en-US" sz="700" i="1" dirty="0"/>
                <a:t> </a:t>
              </a:r>
              <a:r>
                <a:rPr lang="el-GR" sz="700" i="1" dirty="0"/>
                <a:t>χρήση της </a:t>
              </a:r>
              <a:r>
                <a:rPr lang="en-GB" sz="700" i="1" dirty="0"/>
                <a:t>R </a:t>
              </a:r>
              <a:r>
                <a:rPr lang="en-GB" sz="700" dirty="0"/>
                <a:t>[</a:t>
              </a:r>
              <a:r>
                <a:rPr lang="el-GR" sz="700" dirty="0"/>
                <a:t>Μεταπτυχιακό εγχειρίδιο]. </a:t>
              </a:r>
              <a:r>
                <a:rPr lang="el-GR" sz="700" dirty="0" err="1"/>
                <a:t>Κάλλιπος</a:t>
              </a:r>
              <a:r>
                <a:rPr lang="el-GR" sz="700" dirty="0"/>
                <a:t>, Ανοικτές Ακαδημαϊκές Εκδόσεις. </a:t>
              </a:r>
              <a:r>
                <a:rPr lang="en-GB" sz="700" dirty="0">
                  <a:hlinkClick r:id="rId3"/>
                </a:rPr>
                <a:t>http://dx.doi.org/10.57713/kallipos-2</a:t>
              </a:r>
              <a:r>
                <a:rPr lang="el-GR" sz="700" dirty="0"/>
                <a:t> </a:t>
              </a:r>
              <a:endParaRPr lang="en-US" sz="700" dirty="0"/>
            </a:p>
            <a:p>
              <a:pPr>
                <a:spcAft>
                  <a:spcPts val="600"/>
                </a:spcAft>
              </a:pPr>
              <a:r>
                <a:rPr lang="el-GR" sz="700" b="1" u="sng" dirty="0"/>
                <a:t>Θεματικές περιοχές</a:t>
              </a:r>
              <a:r>
                <a:rPr lang="el-GR" sz="700" dirty="0"/>
                <a:t>:</a:t>
              </a:r>
              <a:r>
                <a:rPr lang="en-US" sz="700" dirty="0"/>
                <a:t> </a:t>
              </a:r>
              <a:r>
                <a:rPr lang="el-GR" sz="700" dirty="0"/>
                <a:t>ΑΝΘΡΩΠΙΣΤΙΚΕΣ ΕΠΙΣΤΗΜΕΣ ΚΑΙ</a:t>
              </a:r>
              <a:r>
                <a:rPr lang="en-US" sz="700" dirty="0"/>
                <a:t> </a:t>
              </a:r>
              <a:r>
                <a:rPr lang="el-GR" sz="700" dirty="0"/>
                <a:t>ΤΕΧΝΕΣ, ΔΙΚΑΙΟ ΚΑΙ ΚΟΙΝΩΝΙΚΕΣ ΕΠΙΣΤΗΜΕΣ</a:t>
              </a:r>
              <a:endParaRPr lang="en-GB" sz="700" dirty="0"/>
            </a:p>
            <a:p>
              <a:r>
                <a:rPr lang="el-GR" sz="700" b="1" dirty="0"/>
                <a:t>Λέξεις-κλειδιά: </a:t>
              </a:r>
              <a:r>
                <a:rPr lang="el-GR" sz="700" dirty="0"/>
                <a:t>Εκπαιδευτική μέτρηση / Ψυχομετρία /</a:t>
              </a:r>
            </a:p>
            <a:p>
              <a:r>
                <a:rPr lang="el-GR" sz="700" dirty="0"/>
                <a:t>Εκπαιδευτική αξιολόγηση / </a:t>
              </a:r>
              <a:r>
                <a:rPr lang="el-GR" sz="700" dirty="0" err="1"/>
                <a:t>Δοκιμασιολογία</a:t>
              </a:r>
              <a:r>
                <a:rPr lang="el-GR" sz="700" dirty="0"/>
                <a:t> /</a:t>
              </a:r>
              <a:r>
                <a:rPr lang="en-US" sz="700" dirty="0"/>
                <a:t> </a:t>
              </a:r>
              <a:r>
                <a:rPr lang="el-GR" sz="700" dirty="0"/>
                <a:t>Ποσοτική</a:t>
              </a:r>
              <a:r>
                <a:rPr lang="en-US" sz="700" dirty="0"/>
                <a:t> </a:t>
              </a:r>
              <a:r>
                <a:rPr lang="el-GR" sz="700" dirty="0"/>
                <a:t>έρευνα</a:t>
              </a:r>
              <a:endParaRPr lang="en-GB" sz="800" dirty="0"/>
            </a:p>
          </p:txBody>
        </p:sp>
      </p:grpSp>
      <p:sp>
        <p:nvSpPr>
          <p:cNvPr id="11" name="Θέση υποσέλιδου 4">
            <a:extLst>
              <a:ext uri="{FF2B5EF4-FFF2-40B4-BE49-F238E27FC236}">
                <a16:creationId xmlns="" xmlns:a16="http://schemas.microsoft.com/office/drawing/2014/main" id="{C56270D5-B08C-4513-D19C-DA865845A4CB}"/>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pic>
        <p:nvPicPr>
          <p:cNvPr id="12" name="Picture 2" descr="Kallipos: Browsing DSpace">
            <a:extLst>
              <a:ext uri="{FF2B5EF4-FFF2-40B4-BE49-F238E27FC236}">
                <a16:creationId xmlns="" xmlns:a16="http://schemas.microsoft.com/office/drawing/2014/main" id="{8CA5BE14-2A14-55E7-7437-3ED536B14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684" y="1296596"/>
            <a:ext cx="2091143" cy="296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2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A4036D-C9D0-F4F0-9A1B-1FDFA0137EA3}"/>
              </a:ext>
            </a:extLst>
          </p:cNvPr>
          <p:cNvSpPr>
            <a:spLocks noGrp="1"/>
          </p:cNvSpPr>
          <p:nvPr>
            <p:ph type="title"/>
          </p:nvPr>
        </p:nvSpPr>
        <p:spPr>
          <a:xfrm>
            <a:off x="2031076" y="304589"/>
            <a:ext cx="10515600" cy="1148715"/>
          </a:xfrm>
        </p:spPr>
        <p:txBody>
          <a:bodyPr/>
          <a:lstStyle/>
          <a:p>
            <a:r>
              <a:rPr lang="el-GR" dirty="0"/>
              <a:t>Στοιχεία Βιβλίου</a:t>
            </a:r>
            <a:endParaRPr lang="en-GB" dirty="0"/>
          </a:p>
        </p:txBody>
      </p:sp>
      <p:grpSp>
        <p:nvGrpSpPr>
          <p:cNvPr id="8" name="Group 14">
            <a:extLst>
              <a:ext uri="{FF2B5EF4-FFF2-40B4-BE49-F238E27FC236}">
                <a16:creationId xmlns="" xmlns:a16="http://schemas.microsoft.com/office/drawing/2014/main" id="{506C79BA-98AF-E273-68B3-65E8554BD22B}"/>
              </a:ext>
            </a:extLst>
          </p:cNvPr>
          <p:cNvGrpSpPr/>
          <p:nvPr/>
        </p:nvGrpSpPr>
        <p:grpSpPr>
          <a:xfrm>
            <a:off x="1558636" y="1693663"/>
            <a:ext cx="8634845" cy="3046988"/>
            <a:chOff x="3208193" y="2552147"/>
            <a:chExt cx="1899894" cy="5360988"/>
          </a:xfrm>
        </p:grpSpPr>
        <p:sp>
          <p:nvSpPr>
            <p:cNvPr id="9" name="Rectangle 15">
              <a:extLst>
                <a:ext uri="{FF2B5EF4-FFF2-40B4-BE49-F238E27FC236}">
                  <a16:creationId xmlns="" xmlns:a16="http://schemas.microsoft.com/office/drawing/2014/main" id="{2D645A5F-FF7F-FF34-0004-CF98B2AD8B0F}"/>
                </a:ext>
              </a:extLst>
            </p:cNvPr>
            <p:cNvSpPr/>
            <p:nvPr/>
          </p:nvSpPr>
          <p:spPr>
            <a:xfrm>
              <a:off x="3208193" y="2552147"/>
              <a:ext cx="1899894" cy="5193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10" name="TextBox 9">
              <a:extLst>
                <a:ext uri="{FF2B5EF4-FFF2-40B4-BE49-F238E27FC236}">
                  <a16:creationId xmlns="" xmlns:a16="http://schemas.microsoft.com/office/drawing/2014/main" id="{48155E8E-E3D9-49A4-47E4-76559C1187B2}"/>
                </a:ext>
              </a:extLst>
            </p:cNvPr>
            <p:cNvSpPr txBox="1"/>
            <p:nvPr/>
          </p:nvSpPr>
          <p:spPr>
            <a:xfrm>
              <a:off x="3250626" y="2552147"/>
              <a:ext cx="1857460" cy="5360988"/>
            </a:xfrm>
            <a:prstGeom prst="rect">
              <a:avLst/>
            </a:prstGeom>
            <a:noFill/>
          </p:spPr>
          <p:txBody>
            <a:bodyPr wrap="square">
              <a:spAutoFit/>
            </a:bodyPr>
            <a:lstStyle/>
            <a:p>
              <a:pPr marL="360363" indent="-360363" algn="just"/>
              <a:r>
                <a:rPr lang="el-GR" sz="1400" b="1" u="sng" dirty="0"/>
                <a:t>Τίτλος</a:t>
              </a:r>
              <a:r>
                <a:rPr lang="el-GR" sz="1400" b="1" dirty="0"/>
                <a:t>:  Εισαγωγή στην εκπαιδευτική και ψυχολογική μέτρηση με τη χρήση της </a:t>
              </a:r>
              <a:r>
                <a:rPr lang="en-GB" sz="1400" b="1" dirty="0"/>
                <a:t>R</a:t>
              </a:r>
              <a:endParaRPr lang="el-GR" sz="1400" b="1" dirty="0"/>
            </a:p>
            <a:p>
              <a:pPr marL="360363" indent="-360363" algn="just"/>
              <a:r>
                <a:rPr lang="el-GR" sz="1400" b="1" u="sng" dirty="0"/>
                <a:t>Υπότιτλος</a:t>
              </a:r>
              <a:r>
                <a:rPr lang="el-GR" sz="1400" b="1" dirty="0"/>
                <a:t>: 	-</a:t>
              </a:r>
              <a:endParaRPr lang="el-GR" sz="1400" dirty="0"/>
            </a:p>
            <a:p>
              <a:pPr marL="360363" indent="-360363" algn="just"/>
              <a:r>
                <a:rPr lang="el-GR" sz="1400" b="1" u="sng" dirty="0"/>
                <a:t>Συγγραφείς</a:t>
              </a:r>
              <a:r>
                <a:rPr lang="el-GR" sz="1400" b="1" dirty="0"/>
                <a:t>:</a:t>
              </a:r>
              <a:r>
                <a:rPr lang="el-GR" sz="1400" dirty="0"/>
                <a:t> </a:t>
              </a:r>
              <a:r>
                <a:rPr lang="el-GR" sz="1400" dirty="0" err="1"/>
                <a:t>Ά</a:t>
              </a:r>
              <a:r>
                <a:rPr lang="el-GR" sz="1400" dirty="0"/>
                <a:t>. Μάρκος</a:t>
              </a:r>
            </a:p>
            <a:p>
              <a:pPr marL="360363" indent="-360363" algn="just"/>
              <a:r>
                <a:rPr lang="en-US" sz="1400" b="1" u="sng" dirty="0"/>
                <a:t>ISBN</a:t>
              </a:r>
              <a:r>
                <a:rPr lang="en-US" sz="1400" b="1" dirty="0"/>
                <a:t>:	</a:t>
              </a:r>
              <a:r>
                <a:rPr lang="el-GR" sz="1400" dirty="0"/>
                <a:t>978-618-85850-6-5</a:t>
              </a:r>
            </a:p>
            <a:p>
              <a:pPr marL="360363" indent="-360363" algn="just"/>
              <a:r>
                <a:rPr lang="en-US" sz="1400" b="1" u="sng" dirty="0"/>
                <a:t>DOI</a:t>
              </a:r>
              <a:r>
                <a:rPr lang="en-US" sz="1400" b="1" dirty="0"/>
                <a:t>:	</a:t>
              </a:r>
              <a:r>
                <a:rPr lang="en-US" sz="1400" dirty="0">
                  <a:hlinkClick r:id="rId2"/>
                </a:rPr>
                <a:t>http://dx.doi.org/10.57713/kallipos-18</a:t>
              </a:r>
              <a:endParaRPr lang="el-GR" sz="1400" dirty="0"/>
            </a:p>
            <a:p>
              <a:pPr marL="360363" indent="-360363" algn="just"/>
              <a:endParaRPr lang="en-US" sz="1400" b="1" dirty="0"/>
            </a:p>
            <a:p>
              <a:pPr>
                <a:spcAft>
                  <a:spcPts val="600"/>
                </a:spcAft>
              </a:pPr>
              <a:r>
                <a:rPr lang="el-GR" sz="1400" b="1" u="sng" dirty="0"/>
                <a:t>Βιβλιογραφική αναφορά</a:t>
              </a:r>
              <a:r>
                <a:rPr lang="el-GR" sz="1400" b="1" dirty="0"/>
                <a:t>:</a:t>
              </a:r>
              <a:r>
                <a:rPr lang="en-US" sz="1400" b="1" dirty="0"/>
                <a:t> </a:t>
              </a:r>
              <a:r>
                <a:rPr lang="en-GB" sz="1400" dirty="0"/>
                <a:t>Albano, T., &amp; </a:t>
              </a:r>
              <a:r>
                <a:rPr lang="el-GR" sz="1400" dirty="0"/>
                <a:t>Μάρκος, </a:t>
              </a:r>
              <a:r>
                <a:rPr lang="el-GR" sz="1400" dirty="0" err="1"/>
                <a:t>Ά</a:t>
              </a:r>
              <a:r>
                <a:rPr lang="el-GR" sz="1400" dirty="0"/>
                <a:t>. (Μετ.). (2022</a:t>
              </a:r>
              <a:r>
                <a:rPr lang="el-GR" sz="1400" i="1" dirty="0"/>
                <a:t>). Εισαγωγή στην εκπαιδευτική και ψυχολογική µ</a:t>
              </a:r>
              <a:r>
                <a:rPr lang="el-GR" sz="1400" i="1" dirty="0" err="1"/>
                <a:t>έτρηση</a:t>
              </a:r>
              <a:r>
                <a:rPr lang="el-GR" sz="1400" i="1" dirty="0"/>
                <a:t> µε τη χρήση της </a:t>
              </a:r>
              <a:r>
                <a:rPr lang="en-GB" sz="1400" i="1" dirty="0"/>
                <a:t>R</a:t>
              </a:r>
              <a:r>
                <a:rPr lang="en-GB" sz="1400" dirty="0"/>
                <a:t> [</a:t>
              </a:r>
              <a:r>
                <a:rPr lang="el-GR" sz="1400" dirty="0"/>
                <a:t>Μεταπτυχιακό εγχειρίδιο]. </a:t>
              </a:r>
              <a:r>
                <a:rPr lang="el-GR" sz="1400" dirty="0" err="1"/>
                <a:t>Κάλλιπος</a:t>
              </a:r>
              <a:r>
                <a:rPr lang="el-GR" sz="1400" dirty="0"/>
                <a:t>, Ανοικτές Ακαδημαϊκές Εκδόσεις. </a:t>
              </a:r>
              <a:r>
                <a:rPr lang="en-GB" sz="1400" dirty="0">
                  <a:hlinkClick r:id="rId3"/>
                </a:rPr>
                <a:t>http://dx.doi.org/10.57713/kallipos-2</a:t>
              </a:r>
              <a:endParaRPr lang="el-GR" sz="1400" dirty="0"/>
            </a:p>
            <a:p>
              <a:pPr>
                <a:spcAft>
                  <a:spcPts val="600"/>
                </a:spcAft>
              </a:pPr>
              <a:r>
                <a:rPr lang="el-GR" sz="1400" b="1" u="sng" dirty="0"/>
                <a:t>Θεματικές περιοχές</a:t>
              </a:r>
              <a:r>
                <a:rPr lang="el-GR" sz="1400" dirty="0"/>
                <a:t>: ΑΝΘΡΩΠΙΣΤΙΚΕΣ ΕΠΙΣΤΗΜΕΣ ΚΑΙ ΤΕΧΝΕΣ, ΔΙΚΑΙΟ ΚΑΙ ΚΟΙΝΩΝΙΚΕΣ ΕΠΙΣΤΗΜΕΣ</a:t>
              </a:r>
              <a:endParaRPr lang="en-GB" sz="1400" dirty="0"/>
            </a:p>
            <a:p>
              <a:r>
                <a:rPr lang="el-GR" sz="1400" b="1" dirty="0"/>
                <a:t>Λέξεις-κλειδιά: </a:t>
              </a:r>
              <a:r>
                <a:rPr lang="el-GR" sz="1400" dirty="0"/>
                <a:t>Εκπαιδευτική μέτρηση / Ψυχομετρία / Εκπαιδευτική αξιολόγηση / </a:t>
              </a:r>
              <a:r>
                <a:rPr lang="el-GR" sz="1400" dirty="0" err="1"/>
                <a:t>Δοκιμασιολογία</a:t>
              </a:r>
              <a:r>
                <a:rPr lang="el-GR" sz="1400" dirty="0"/>
                <a:t> / Ποσοτική έρευνα</a:t>
              </a:r>
            </a:p>
            <a:p>
              <a:endParaRPr lang="el-GR" sz="1400" dirty="0" err="1"/>
            </a:p>
          </p:txBody>
        </p:sp>
      </p:grpSp>
      <p:sp>
        <p:nvSpPr>
          <p:cNvPr id="3" name="Θέση υποσέλιδου 4">
            <a:extLst>
              <a:ext uri="{FF2B5EF4-FFF2-40B4-BE49-F238E27FC236}">
                <a16:creationId xmlns="" xmlns:a16="http://schemas.microsoft.com/office/drawing/2014/main" id="{9AE196BB-727E-022B-D13C-4917A97ABB07}"/>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336880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A4036D-C9D0-F4F0-9A1B-1FDFA0137EA3}"/>
              </a:ext>
            </a:extLst>
          </p:cNvPr>
          <p:cNvSpPr>
            <a:spLocks noGrp="1"/>
          </p:cNvSpPr>
          <p:nvPr>
            <p:ph type="title"/>
          </p:nvPr>
        </p:nvSpPr>
        <p:spPr>
          <a:xfrm>
            <a:off x="2016587" y="277527"/>
            <a:ext cx="10515600" cy="1148715"/>
          </a:xfrm>
        </p:spPr>
        <p:txBody>
          <a:bodyPr/>
          <a:lstStyle/>
          <a:p>
            <a:r>
              <a:rPr lang="el-GR" dirty="0"/>
              <a:t>Συγγραφική Ομάδα</a:t>
            </a:r>
            <a:endParaRPr lang="en-GB" dirty="0"/>
          </a:p>
        </p:txBody>
      </p:sp>
      <p:grpSp>
        <p:nvGrpSpPr>
          <p:cNvPr id="7" name="Group 14">
            <a:extLst>
              <a:ext uri="{FF2B5EF4-FFF2-40B4-BE49-F238E27FC236}">
                <a16:creationId xmlns="" xmlns:a16="http://schemas.microsoft.com/office/drawing/2014/main" id="{7FC84066-6B81-4F7D-2D95-1EA3452842BF}"/>
              </a:ext>
            </a:extLst>
          </p:cNvPr>
          <p:cNvGrpSpPr/>
          <p:nvPr/>
        </p:nvGrpSpPr>
        <p:grpSpPr>
          <a:xfrm>
            <a:off x="1891144" y="1635491"/>
            <a:ext cx="7610207" cy="6298068"/>
            <a:chOff x="3264194" y="627321"/>
            <a:chExt cx="2537173" cy="9840280"/>
          </a:xfrm>
        </p:grpSpPr>
        <p:sp>
          <p:nvSpPr>
            <p:cNvPr id="11" name="Rectangle 15">
              <a:extLst>
                <a:ext uri="{FF2B5EF4-FFF2-40B4-BE49-F238E27FC236}">
                  <a16:creationId xmlns="" xmlns:a16="http://schemas.microsoft.com/office/drawing/2014/main" id="{D6E404B9-0E18-CCC3-3202-7F89E8958C0B}"/>
                </a:ext>
              </a:extLst>
            </p:cNvPr>
            <p:cNvSpPr/>
            <p:nvPr/>
          </p:nvSpPr>
          <p:spPr>
            <a:xfrm>
              <a:off x="3264194" y="627321"/>
              <a:ext cx="2537173" cy="7215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p>
          </p:txBody>
        </p:sp>
        <p:sp>
          <p:nvSpPr>
            <p:cNvPr id="12" name="TextBox 11">
              <a:extLst>
                <a:ext uri="{FF2B5EF4-FFF2-40B4-BE49-F238E27FC236}">
                  <a16:creationId xmlns="" xmlns:a16="http://schemas.microsoft.com/office/drawing/2014/main" id="{EA7A2DDE-7C25-BC71-17D7-3CAD9DB9F6B9}"/>
                </a:ext>
              </a:extLst>
            </p:cNvPr>
            <p:cNvSpPr txBox="1"/>
            <p:nvPr/>
          </p:nvSpPr>
          <p:spPr>
            <a:xfrm>
              <a:off x="3306432" y="801937"/>
              <a:ext cx="2494935" cy="9665664"/>
            </a:xfrm>
            <a:prstGeom prst="rect">
              <a:avLst/>
            </a:prstGeom>
            <a:noFill/>
          </p:spPr>
          <p:txBody>
            <a:bodyPr wrap="square">
              <a:spAutoFit/>
            </a:bodyPr>
            <a:lstStyle/>
            <a:p>
              <a:pPr algn="just"/>
              <a:r>
                <a:rPr lang="en-US" sz="2000" b="1" dirty="0">
                  <a:solidFill>
                    <a:schemeClr val="tx1">
                      <a:lumMod val="75000"/>
                      <a:lumOff val="25000"/>
                    </a:schemeClr>
                  </a:solidFill>
                </a:rPr>
                <a:t>Anthony Albano (</a:t>
              </a:r>
              <a:r>
                <a:rPr lang="el-GR" sz="2000" b="1" dirty="0">
                  <a:solidFill>
                    <a:schemeClr val="tx1">
                      <a:lumMod val="75000"/>
                      <a:lumOff val="25000"/>
                    </a:schemeClr>
                  </a:solidFill>
                </a:rPr>
                <a:t>Συγγραφέας</a:t>
              </a:r>
              <a:r>
                <a:rPr lang="en-US" sz="2000" b="1" dirty="0">
                  <a:solidFill>
                    <a:schemeClr val="tx1">
                      <a:lumMod val="75000"/>
                      <a:lumOff val="25000"/>
                    </a:schemeClr>
                  </a:solidFill>
                </a:rPr>
                <a:t>)</a:t>
              </a:r>
              <a:endParaRPr lang="el-GR" sz="2000" b="1" dirty="0">
                <a:solidFill>
                  <a:schemeClr val="tx1">
                    <a:lumMod val="75000"/>
                    <a:lumOff val="25000"/>
                  </a:schemeClr>
                </a:solidFill>
              </a:endParaRPr>
            </a:p>
            <a:p>
              <a:pPr algn="just"/>
              <a:r>
                <a:rPr lang="el-GR" sz="1400" dirty="0">
                  <a:solidFill>
                    <a:schemeClr val="tx1">
                      <a:lumMod val="75000"/>
                      <a:lumOff val="25000"/>
                    </a:schemeClr>
                  </a:solidFill>
                </a:rPr>
                <a:t>Ο </a:t>
              </a:r>
              <a:r>
                <a:rPr lang="en-US" sz="1400" dirty="0" err="1">
                  <a:solidFill>
                    <a:schemeClr val="tx1">
                      <a:lumMod val="75000"/>
                      <a:lumOff val="25000"/>
                    </a:schemeClr>
                  </a:solidFill>
                </a:rPr>
                <a:t>Anth</a:t>
              </a:r>
              <a:r>
                <a:rPr lang="en-GB" sz="1400" dirty="0" err="1">
                  <a:solidFill>
                    <a:schemeClr val="tx1">
                      <a:lumMod val="75000"/>
                      <a:lumOff val="25000"/>
                    </a:schemeClr>
                  </a:solidFill>
                </a:rPr>
                <a:t>ony</a:t>
              </a:r>
              <a:r>
                <a:rPr lang="en-GB" sz="1400" dirty="0">
                  <a:solidFill>
                    <a:schemeClr val="tx1">
                      <a:lumMod val="75000"/>
                      <a:lumOff val="25000"/>
                    </a:schemeClr>
                  </a:solidFill>
                </a:rPr>
                <a:t> Albano </a:t>
              </a:r>
              <a:r>
                <a:rPr lang="el-GR" sz="1400" dirty="0">
                  <a:solidFill>
                    <a:schemeClr val="tx1">
                      <a:lumMod val="75000"/>
                      <a:lumOff val="25000"/>
                    </a:schemeClr>
                  </a:solidFill>
                </a:rPr>
                <a:t>είναι </a:t>
              </a:r>
              <a:r>
                <a:rPr lang="en-US" sz="1400" dirty="0">
                  <a:solidFill>
                    <a:schemeClr val="tx1">
                      <a:lumMod val="75000"/>
                      <a:lumOff val="25000"/>
                    </a:schemeClr>
                  </a:solidFill>
                </a:rPr>
                <a:t>A</a:t>
              </a:r>
              <a:r>
                <a:rPr lang="el-GR" sz="1400" dirty="0" err="1">
                  <a:solidFill>
                    <a:schemeClr val="tx1">
                      <a:lumMod val="75000"/>
                      <a:lumOff val="25000"/>
                    </a:schemeClr>
                  </a:solidFill>
                </a:rPr>
                <a:t>ναπληρωτής</a:t>
              </a:r>
              <a:r>
                <a:rPr lang="el-GR" sz="1400" dirty="0">
                  <a:solidFill>
                    <a:schemeClr val="tx1">
                      <a:lumMod val="75000"/>
                      <a:lumOff val="25000"/>
                    </a:schemeClr>
                  </a:solidFill>
                </a:rPr>
                <a:t> </a:t>
              </a:r>
              <a:r>
                <a:rPr lang="en-US" sz="1400" dirty="0">
                  <a:solidFill>
                    <a:schemeClr val="tx1">
                      <a:lumMod val="75000"/>
                      <a:lumOff val="25000"/>
                    </a:schemeClr>
                  </a:solidFill>
                </a:rPr>
                <a:t>K</a:t>
              </a:r>
              <a:r>
                <a:rPr lang="el-GR" sz="1400" dirty="0">
                  <a:solidFill>
                    <a:schemeClr val="tx1">
                      <a:lumMod val="75000"/>
                      <a:lumOff val="25000"/>
                    </a:schemeClr>
                  </a:solidFill>
                </a:rPr>
                <a:t>αθηγητής στη Σχολή Επιστημών Αγωγής του Πανεπιστημίου της </a:t>
              </a:r>
              <a:r>
                <a:rPr lang="el-GR" sz="1400" dirty="0" smtClean="0">
                  <a:solidFill>
                    <a:schemeClr val="tx1">
                      <a:lumMod val="75000"/>
                      <a:lumOff val="25000"/>
                    </a:schemeClr>
                  </a:solidFill>
                </a:rPr>
                <a:t>Καλιφόρνιας </a:t>
              </a:r>
              <a:r>
                <a:rPr lang="el-GR" sz="1400" dirty="0">
                  <a:solidFill>
                    <a:schemeClr val="tx1">
                      <a:lumMod val="75000"/>
                      <a:lumOff val="25000"/>
                    </a:schemeClr>
                  </a:solidFill>
                </a:rPr>
                <a:t>(από το 2019)</a:t>
              </a:r>
              <a:r>
                <a:rPr lang="en-GB" sz="1400" dirty="0">
                  <a:solidFill>
                    <a:schemeClr val="tx1">
                      <a:lumMod val="75000"/>
                      <a:lumOff val="25000"/>
                    </a:schemeClr>
                  </a:solidFill>
                </a:rPr>
                <a:t>,</a:t>
              </a:r>
              <a:r>
                <a:rPr lang="el-GR" sz="1400" dirty="0">
                  <a:solidFill>
                    <a:schemeClr val="tx1">
                      <a:lumMod val="75000"/>
                      <a:lumOff val="25000"/>
                    </a:schemeClr>
                  </a:solidFill>
                </a:rPr>
                <a:t> όπου διδάσκει μαθήματα σχετικά με τη μέτρηση και την αξιολόγηση στην εκπαίδευση, και την επιστήμη των δεδομένων. Η έρευνά του αποσκοπεί γενικά στη βελτίωση της μαθησιακής διαδικασίας μέσω της αποτελεσματικής εκπαιδευτικής μέτρησης, νέων ψυχομετρικών μεθόδων για τη μοντελοποίηση των αποτελεσμάτων της αξιολόγησης, καθώς και της βελτίωσης της προσβασιμότητας στην ανάπτυξη δοκιμασιών. Είναι συγγραφέας δύο βιβλίων και έχει δημοσιεύσει δεκάδες επιστημονικά άρθρα σε διεθνή επιστημονικά περιοδικά και συλλογικούς τόμους.</a:t>
              </a:r>
            </a:p>
            <a:p>
              <a:pPr algn="just"/>
              <a:endParaRPr lang="el-GR" sz="1400" dirty="0">
                <a:solidFill>
                  <a:schemeClr val="tx1">
                    <a:lumMod val="75000"/>
                    <a:lumOff val="25000"/>
                  </a:schemeClr>
                </a:solidFill>
              </a:endParaRPr>
            </a:p>
            <a:p>
              <a:pPr algn="just"/>
              <a:r>
                <a:rPr lang="el-GR" b="1" dirty="0">
                  <a:solidFill>
                    <a:schemeClr val="tx1">
                      <a:lumMod val="75000"/>
                      <a:lumOff val="25000"/>
                    </a:schemeClr>
                  </a:solidFill>
                </a:rPr>
                <a:t>Άγγελος Μάρκος (Μεταφραστής)</a:t>
              </a:r>
              <a:endParaRPr lang="el-GR" dirty="0">
                <a:solidFill>
                  <a:schemeClr val="tx1">
                    <a:lumMod val="75000"/>
                    <a:lumOff val="25000"/>
                  </a:schemeClr>
                </a:solidFill>
              </a:endParaRPr>
            </a:p>
            <a:p>
              <a:pPr algn="just"/>
              <a:r>
                <a:rPr lang="el-GR" sz="1400" b="0" i="0" dirty="0">
                  <a:solidFill>
                    <a:schemeClr val="tx1">
                      <a:lumMod val="75000"/>
                      <a:lumOff val="25000"/>
                    </a:schemeClr>
                  </a:solidFill>
                  <a:effectLst/>
                </a:rPr>
                <a:t>Ο </a:t>
              </a:r>
              <a:r>
                <a:rPr lang="en-GB" sz="1400" b="0" i="0" dirty="0" err="1">
                  <a:solidFill>
                    <a:schemeClr val="tx1">
                      <a:lumMod val="75000"/>
                      <a:lumOff val="25000"/>
                    </a:schemeClr>
                  </a:solidFill>
                  <a:effectLst/>
                </a:rPr>
                <a:t>Ά</a:t>
              </a:r>
              <a:r>
                <a:rPr lang="el-GR" sz="1400" b="0" i="0" dirty="0" err="1">
                  <a:solidFill>
                    <a:schemeClr val="tx1">
                      <a:lumMod val="75000"/>
                      <a:lumOff val="25000"/>
                    </a:schemeClr>
                  </a:solidFill>
                  <a:effectLst/>
                </a:rPr>
                <a:t>γγελος</a:t>
              </a:r>
              <a:r>
                <a:rPr lang="el-GR" sz="1400" b="0" i="0" dirty="0">
                  <a:solidFill>
                    <a:schemeClr val="tx1">
                      <a:lumMod val="75000"/>
                      <a:lumOff val="25000"/>
                    </a:schemeClr>
                  </a:solidFill>
                  <a:effectLst/>
                </a:rPr>
                <a:t> Μάρκος</a:t>
              </a:r>
              <a:r>
                <a:rPr lang="en-GB" sz="1400" b="0" i="0" dirty="0">
                  <a:solidFill>
                    <a:schemeClr val="tx1">
                      <a:lumMod val="75000"/>
                      <a:lumOff val="25000"/>
                    </a:schemeClr>
                  </a:solidFill>
                  <a:effectLst/>
                </a:rPr>
                <a:t> </a:t>
              </a:r>
              <a:r>
                <a:rPr lang="el-GR" sz="1400" b="0" i="0" dirty="0">
                  <a:solidFill>
                    <a:schemeClr val="tx1">
                      <a:lumMod val="75000"/>
                      <a:lumOff val="25000"/>
                    </a:schemeClr>
                  </a:solidFill>
                  <a:effectLst/>
                </a:rPr>
                <a:t>είναι </a:t>
              </a:r>
              <a:r>
                <a:rPr lang="en-GB" sz="1400" b="0" i="0" dirty="0">
                  <a:solidFill>
                    <a:schemeClr val="tx1">
                      <a:lumMod val="75000"/>
                      <a:lumOff val="25000"/>
                    </a:schemeClr>
                  </a:solidFill>
                  <a:effectLst/>
                </a:rPr>
                <a:t>A</a:t>
              </a:r>
              <a:r>
                <a:rPr lang="el-GR" sz="1400" b="0" i="0" dirty="0" err="1">
                  <a:solidFill>
                    <a:schemeClr val="tx1">
                      <a:lumMod val="75000"/>
                      <a:lumOff val="25000"/>
                    </a:schemeClr>
                  </a:solidFill>
                  <a:effectLst/>
                </a:rPr>
                <a:t>ναπληρωτής</a:t>
              </a:r>
              <a:r>
                <a:rPr lang="el-GR" sz="1400" b="0" i="0" dirty="0">
                  <a:solidFill>
                    <a:schemeClr val="tx1">
                      <a:lumMod val="75000"/>
                      <a:lumOff val="25000"/>
                    </a:schemeClr>
                  </a:solidFill>
                  <a:effectLst/>
                </a:rPr>
                <a:t> </a:t>
              </a:r>
              <a:r>
                <a:rPr lang="en-GB" sz="1400" b="0" i="0" dirty="0">
                  <a:solidFill>
                    <a:schemeClr val="tx1">
                      <a:lumMod val="75000"/>
                      <a:lumOff val="25000"/>
                    </a:schemeClr>
                  </a:solidFill>
                  <a:effectLst/>
                </a:rPr>
                <a:t>K</a:t>
              </a:r>
              <a:r>
                <a:rPr lang="el-GR" sz="1400" b="0" i="0" dirty="0" err="1">
                  <a:solidFill>
                    <a:schemeClr val="tx1">
                      <a:lumMod val="75000"/>
                      <a:lumOff val="25000"/>
                    </a:schemeClr>
                  </a:solidFill>
                  <a:effectLst/>
                </a:rPr>
                <a:t>αθηγητής</a:t>
              </a:r>
              <a:r>
                <a:rPr lang="el-GR" sz="1400" b="0" i="0" dirty="0">
                  <a:solidFill>
                    <a:schemeClr val="tx1">
                      <a:lumMod val="75000"/>
                      <a:lumOff val="25000"/>
                    </a:schemeClr>
                  </a:solidFill>
                  <a:effectLst/>
                </a:rPr>
                <a:t> στη Σχολή Επιστημών Αγωγής του Δημοκρίτειου Πανεπιστημίου Θράκης (απ</a:t>
              </a:r>
              <a:r>
                <a:rPr lang="el-GR" sz="1400" dirty="0">
                  <a:solidFill>
                    <a:schemeClr val="tx1">
                      <a:lumMod val="75000"/>
                      <a:lumOff val="25000"/>
                    </a:schemeClr>
                  </a:solidFill>
                </a:rPr>
                <a:t>ό το 2020), όπου</a:t>
              </a:r>
              <a:r>
                <a:rPr lang="el-GR" sz="1400" b="0" i="0" dirty="0">
                  <a:solidFill>
                    <a:schemeClr val="tx1">
                      <a:lumMod val="75000"/>
                      <a:lumOff val="25000"/>
                    </a:schemeClr>
                  </a:solidFill>
                  <a:effectLst/>
                </a:rPr>
                <a:t> </a:t>
              </a:r>
              <a:r>
                <a:rPr lang="el-GR" sz="1400" dirty="0">
                  <a:solidFill>
                    <a:schemeClr val="tx1">
                      <a:lumMod val="75000"/>
                      <a:lumOff val="25000"/>
                    </a:schemeClr>
                  </a:solidFill>
                </a:rPr>
                <a:t>δ</a:t>
              </a:r>
              <a:r>
                <a:rPr lang="el-GR" sz="1400" b="0" i="0" dirty="0">
                  <a:solidFill>
                    <a:schemeClr val="tx1">
                      <a:lumMod val="75000"/>
                      <a:lumOff val="25000"/>
                    </a:schemeClr>
                  </a:solidFill>
                  <a:effectLst/>
                </a:rPr>
                <a:t>ιδάσκει μαθήματα μεθοδολογίας εκπαιδευτικής έρευνας και στατιστικής ανάλυσης δεδομένων στις κοινωνικές επιστήμες. Τα ερευνητικά του ενδιαφέροντα εστιάζονται στην </a:t>
              </a:r>
              <a:r>
                <a:rPr lang="el-GR" sz="1400" b="0" i="0" dirty="0" err="1">
                  <a:solidFill>
                    <a:schemeClr val="tx1">
                      <a:lumMod val="75000"/>
                      <a:lumOff val="25000"/>
                    </a:schemeClr>
                  </a:solidFill>
                  <a:effectLst/>
                </a:rPr>
                <a:t>πολυμεταβλητή</a:t>
              </a:r>
              <a:r>
                <a:rPr lang="el-GR" sz="1400" b="0" i="0" dirty="0">
                  <a:solidFill>
                    <a:schemeClr val="tx1">
                      <a:lumMod val="75000"/>
                      <a:lumOff val="25000"/>
                    </a:schemeClr>
                  </a:solidFill>
                  <a:effectLst/>
                </a:rPr>
                <a:t> ανάλυση δεδομένων, τη μέτρηση στην ψυχολογία και την εκπαίδευση, και τη διδακτική της στατιστικής. Είναι μέλος του </a:t>
              </a:r>
              <a:r>
                <a:rPr lang="el-GR" sz="1400" b="0" i="0" dirty="0" smtClean="0">
                  <a:solidFill>
                    <a:schemeClr val="tx1">
                      <a:lumMod val="75000"/>
                      <a:lumOff val="25000"/>
                    </a:schemeClr>
                  </a:solidFill>
                  <a:effectLst/>
                </a:rPr>
                <a:t>ΔΣ </a:t>
              </a:r>
              <a:r>
                <a:rPr lang="el-GR" sz="1400" b="0" i="0" dirty="0">
                  <a:solidFill>
                    <a:schemeClr val="tx1">
                      <a:lumMod val="75000"/>
                      <a:lumOff val="25000"/>
                    </a:schemeClr>
                  </a:solidFill>
                  <a:effectLst/>
                </a:rPr>
                <a:t>του </a:t>
              </a:r>
              <a:r>
                <a:rPr lang="en-US" sz="1400" b="0" i="0" dirty="0">
                  <a:solidFill>
                    <a:schemeClr val="tx1">
                      <a:lumMod val="75000"/>
                      <a:lumOff val="25000"/>
                    </a:schemeClr>
                  </a:solidFill>
                  <a:effectLst/>
                </a:rPr>
                <a:t>International Federation of Classification Societies (</a:t>
              </a:r>
              <a:r>
                <a:rPr lang="en-US" sz="1400" dirty="0">
                  <a:solidFill>
                    <a:schemeClr val="tx1">
                      <a:lumMod val="75000"/>
                      <a:lumOff val="25000"/>
                    </a:schemeClr>
                  </a:solidFill>
                </a:rPr>
                <a:t>IFCS) </a:t>
              </a:r>
              <a:r>
                <a:rPr lang="el-GR" sz="1400" dirty="0">
                  <a:solidFill>
                    <a:schemeClr val="tx1">
                      <a:lumMod val="75000"/>
                      <a:lumOff val="25000"/>
                    </a:schemeClr>
                  </a:solidFill>
                </a:rPr>
                <a:t>και της Ελληνικής Εταιρίας Ανάλυσης Δεδομένων (ΕΕΑΔ). Συμμετείχε σε δεκάδες ερευνητικά έργα είτε ως επιστημονικός υπεύθυνος είτε ως συνεργάτης με βασικό αντικείμενο τη στατιστική ανάλυση δεδομένων. Έχει δημοσιεύσει δεκάδες επιστημονικά άρθρα σε διεθνή επιστημονικά περιοδικά και συλλογικούς τόμους.</a:t>
              </a:r>
              <a:endParaRPr lang="el-GR" sz="1400" b="0" i="0" dirty="0">
                <a:solidFill>
                  <a:schemeClr val="tx1">
                    <a:lumMod val="75000"/>
                    <a:lumOff val="25000"/>
                  </a:schemeClr>
                </a:solidFill>
                <a:effectLst/>
              </a:endParaRPr>
            </a:p>
            <a:p>
              <a:pPr algn="just"/>
              <a:endParaRPr lang="el-GR" sz="1400" dirty="0">
                <a:solidFill>
                  <a:schemeClr val="tx1">
                    <a:lumMod val="75000"/>
                    <a:lumOff val="25000"/>
                  </a:schemeClr>
                </a:solidFill>
              </a:endParaRPr>
            </a:p>
            <a:p>
              <a:pPr algn="just"/>
              <a:endParaRPr lang="el-GR" sz="2400" dirty="0">
                <a:solidFill>
                  <a:schemeClr val="tx1">
                    <a:lumMod val="75000"/>
                    <a:lumOff val="25000"/>
                  </a:schemeClr>
                </a:solidFill>
              </a:endParaRPr>
            </a:p>
            <a:p>
              <a:pPr algn="just"/>
              <a:endParaRPr lang="en-US" sz="2400" b="0" i="0" dirty="0">
                <a:solidFill>
                  <a:srgbClr val="707070"/>
                </a:solidFill>
                <a:effectLst/>
              </a:endParaRPr>
            </a:p>
            <a:p>
              <a:pPr algn="just"/>
              <a:endParaRPr lang="el-GR" sz="2400" b="1" u="sng" dirty="0"/>
            </a:p>
            <a:p>
              <a:pPr algn="just"/>
              <a:endParaRPr lang="en-GB" sz="2000" b="1" dirty="0"/>
            </a:p>
          </p:txBody>
        </p:sp>
      </p:grpSp>
      <p:sp>
        <p:nvSpPr>
          <p:cNvPr id="3" name="Θέση υποσέλιδου 4">
            <a:extLst>
              <a:ext uri="{FF2B5EF4-FFF2-40B4-BE49-F238E27FC236}">
                <a16:creationId xmlns="" xmlns:a16="http://schemas.microsoft.com/office/drawing/2014/main" id="{71EC6398-D86A-1C4F-FCFE-DC81116FEDCE}"/>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35995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62603E3-6073-D679-4512-24F9593AE6C5}"/>
              </a:ext>
            </a:extLst>
          </p:cNvPr>
          <p:cNvSpPr>
            <a:spLocks noGrp="1"/>
          </p:cNvSpPr>
          <p:nvPr>
            <p:ph type="title"/>
          </p:nvPr>
        </p:nvSpPr>
        <p:spPr>
          <a:xfrm>
            <a:off x="2001520" y="269557"/>
            <a:ext cx="10515600" cy="1148715"/>
          </a:xfrm>
        </p:spPr>
        <p:txBody>
          <a:bodyPr/>
          <a:lstStyle/>
          <a:p>
            <a:r>
              <a:rPr lang="el-GR" dirty="0"/>
              <a:t>Διδακτική αξία/χρήση του βιβλίου</a:t>
            </a:r>
            <a:endParaRPr lang="en-GB" dirty="0"/>
          </a:p>
        </p:txBody>
      </p:sp>
      <p:sp>
        <p:nvSpPr>
          <p:cNvPr id="3" name="Θέση περιεχομένου 2">
            <a:extLst>
              <a:ext uri="{FF2B5EF4-FFF2-40B4-BE49-F238E27FC236}">
                <a16:creationId xmlns="" xmlns:a16="http://schemas.microsoft.com/office/drawing/2014/main" id="{4CF9FF37-1C47-7E52-02ED-40FA83C7A747}"/>
              </a:ext>
            </a:extLst>
          </p:cNvPr>
          <p:cNvSpPr>
            <a:spLocks noGrp="1"/>
          </p:cNvSpPr>
          <p:nvPr>
            <p:ph idx="1"/>
          </p:nvPr>
        </p:nvSpPr>
        <p:spPr>
          <a:xfrm>
            <a:off x="2001520" y="1350932"/>
            <a:ext cx="9352280" cy="4510723"/>
          </a:xfrm>
        </p:spPr>
        <p:txBody>
          <a:bodyPr/>
          <a:lstStyle/>
          <a:p>
            <a:r>
              <a:rPr lang="el-GR" dirty="0"/>
              <a:t>Συναφή μαθήματα/Τμήματα και αναμενόμενη χρήση</a:t>
            </a:r>
          </a:p>
          <a:p>
            <a:pPr marL="0" indent="0" algn="just">
              <a:buNone/>
            </a:pPr>
            <a:r>
              <a:rPr lang="el-GR" sz="2200" dirty="0"/>
              <a:t>Προπτυχιακά και μεταπτυχιακά μαθήματα ψυχομετρίας, μέτρησης στην εκπαίδευση και την ψυχολογία, καθώς και μεθοδολογίας έρευνας στις κοινωνικές επιστήμες, κυρίως σε Τμήματα Ψυχολογίας και Επιστημών της Αγωγής. Αξιοποίηση είτε ως βασικό είτε ως βοηθητικό σύγγραμμα (ειδικά μαθήματα με εργαστηριακό </a:t>
            </a:r>
            <a:r>
              <a:rPr lang="el-GR" sz="2200" dirty="0" smtClean="0"/>
              <a:t>μέρος/εφαρμοσμένο </a:t>
            </a:r>
            <a:r>
              <a:rPr lang="el-GR" sz="2200" dirty="0"/>
              <a:t>χαρακτήρα).</a:t>
            </a:r>
          </a:p>
          <a:p>
            <a:r>
              <a:rPr lang="el-GR" dirty="0"/>
              <a:t>Συναφή βιβλία που ήδη χρησιμοποιούνται</a:t>
            </a:r>
          </a:p>
          <a:p>
            <a:pPr marL="0" indent="0" algn="just">
              <a:buNone/>
            </a:pPr>
            <a:r>
              <a:rPr lang="el-GR" sz="2000" dirty="0"/>
              <a:t>- Κωνσταντίνου, Μ., Παπαγεώργη, Ι</a:t>
            </a:r>
            <a:r>
              <a:rPr lang="el-GR" sz="2000" dirty="0" smtClean="0"/>
              <a:t>., </a:t>
            </a:r>
            <a:r>
              <a:rPr lang="el-GR" sz="2000" dirty="0"/>
              <a:t>&amp; Μαλεγιαννάκη, Α.-Χ. (2022). </a:t>
            </a:r>
            <a:r>
              <a:rPr lang="el-GR" sz="2000" i="1" dirty="0"/>
              <a:t>Ψυχομετρία στην Εκπαίδευση και στην Εκπαιδευτική </a:t>
            </a:r>
            <a:r>
              <a:rPr lang="el-GR" sz="2000" i="1" dirty="0" smtClean="0"/>
              <a:t>Ψυχολογία</a:t>
            </a:r>
            <a:r>
              <a:rPr lang="el-GR" sz="2000" dirty="0"/>
              <a:t>.</a:t>
            </a:r>
            <a:r>
              <a:rPr lang="en-US" sz="2000" dirty="0" smtClean="0"/>
              <a:t> </a:t>
            </a:r>
            <a:r>
              <a:rPr lang="en-US" sz="2000" dirty="0"/>
              <a:t>Gutenberg.</a:t>
            </a:r>
          </a:p>
          <a:p>
            <a:pPr algn="just">
              <a:buFontTx/>
              <a:buChar char="-"/>
            </a:pPr>
            <a:r>
              <a:rPr lang="el-GR" sz="2000" dirty="0" err="1"/>
              <a:t>Κουλάκογλου</a:t>
            </a:r>
            <a:r>
              <a:rPr lang="el-GR" sz="2000" dirty="0"/>
              <a:t>, Κ. (2013). </a:t>
            </a:r>
            <a:r>
              <a:rPr lang="el-GR" sz="2000" i="1" dirty="0"/>
              <a:t>Ψυχομετρία και ψυχολογική </a:t>
            </a:r>
            <a:r>
              <a:rPr lang="el-GR" sz="2000" i="1" dirty="0" smtClean="0"/>
              <a:t>αξιολόγηση.</a:t>
            </a:r>
            <a:r>
              <a:rPr lang="el-GR" sz="2000" dirty="0" smtClean="0"/>
              <a:t> </a:t>
            </a:r>
            <a:r>
              <a:rPr lang="el-GR" sz="2000" dirty="0"/>
              <a:t>Πατάκης.</a:t>
            </a:r>
          </a:p>
          <a:p>
            <a:pPr algn="just">
              <a:buFontTx/>
              <a:buChar char="-"/>
            </a:pPr>
            <a:r>
              <a:rPr lang="el-GR" sz="2000" dirty="0"/>
              <a:t>Αλεξόπουλος, Δ. (2011). </a:t>
            </a:r>
            <a:r>
              <a:rPr lang="el-GR" sz="2000" i="1" dirty="0" smtClean="0"/>
              <a:t>Ψυχομετρία</a:t>
            </a:r>
            <a:r>
              <a:rPr lang="el-GR" sz="2000" dirty="0"/>
              <a:t>.</a:t>
            </a:r>
            <a:r>
              <a:rPr lang="el-GR" sz="2000" dirty="0" smtClean="0"/>
              <a:t> </a:t>
            </a:r>
            <a:r>
              <a:rPr lang="el-GR" sz="2000" dirty="0"/>
              <a:t>Πεδίο.</a:t>
            </a:r>
            <a:endParaRPr lang="en-US" sz="2000" dirty="0"/>
          </a:p>
        </p:txBody>
      </p:sp>
      <p:sp>
        <p:nvSpPr>
          <p:cNvPr id="5" name="Θέση υποσέλιδου 4">
            <a:extLst>
              <a:ext uri="{FF2B5EF4-FFF2-40B4-BE49-F238E27FC236}">
                <a16:creationId xmlns="" xmlns:a16="http://schemas.microsoft.com/office/drawing/2014/main" id="{ADACF074-438A-978B-6827-9DB5ECCB5A03}"/>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284942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a:t>Κοινό στο οποίο απευθύνεται</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659371"/>
            <a:ext cx="9281160" cy="3130838"/>
          </a:xfrm>
        </p:spPr>
        <p:txBody>
          <a:bodyPr>
            <a:normAutofit/>
          </a:bodyPr>
          <a:lstStyle/>
          <a:p>
            <a:pPr algn="just"/>
            <a:r>
              <a:rPr lang="el-GR" dirty="0"/>
              <a:t>Απευθύνεται σε προπτυχιακούς και μεταπτυχιακούς φοιτητές, επαγγελματίες ψυχολόγους, εκπαιδευτικούς και ερευνητές. </a:t>
            </a:r>
          </a:p>
          <a:p>
            <a:pPr algn="just"/>
            <a:r>
              <a:rPr lang="el-GR" dirty="0"/>
              <a:t>Η γνώση της </a:t>
            </a:r>
            <a:r>
              <a:rPr lang="en-GB" dirty="0"/>
              <a:t>R </a:t>
            </a:r>
            <a:r>
              <a:rPr lang="el-GR" dirty="0"/>
              <a:t>δεν αποτελεί προϋπόθεση για τη χρήση του. Ωστόσο, συνιστάται η εξοικείωση με εισαγωγικές έννοιες της στατιστικής, ιδίως αυτές που χρησιμοποιούνται στις κοινωνικές επιστήμες.</a:t>
            </a:r>
          </a:p>
        </p:txBody>
      </p:sp>
      <p:sp>
        <p:nvSpPr>
          <p:cNvPr id="5" name="Θέση υποσέλιδου 4">
            <a:extLst>
              <a:ext uri="{FF2B5EF4-FFF2-40B4-BE49-F238E27FC236}">
                <a16:creationId xmlns="" xmlns:a16="http://schemas.microsoft.com/office/drawing/2014/main" id="{9369C5B6-87C0-9C2B-2260-BCB9CDB66805}"/>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248704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a:t>Γενικοί Μαθησιακοί Στόχοι</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659371"/>
            <a:ext cx="9281160" cy="3130838"/>
          </a:xfrm>
        </p:spPr>
        <p:txBody>
          <a:bodyPr>
            <a:normAutofit/>
          </a:bodyPr>
          <a:lstStyle/>
          <a:p>
            <a:pPr marL="0" indent="0">
              <a:buNone/>
            </a:pPr>
            <a:r>
              <a:rPr lang="el-GR" dirty="0"/>
              <a:t>Σκοπός του βιβλίου είναι να βοηθήσει τον </a:t>
            </a:r>
            <a:r>
              <a:rPr lang="el-GR" dirty="0" smtClean="0"/>
              <a:t>αναγνώστη</a:t>
            </a:r>
          </a:p>
          <a:p>
            <a:pPr algn="just"/>
            <a:r>
              <a:rPr lang="el-GR" dirty="0" smtClean="0"/>
              <a:t>να αναγνωρίσει τα στοιχεία εκείνα που καθιστούν μια δοκιμασία χρήσιμη και να κατανοήσει τη σημασία της επικύρωσης δοκιμασιών και</a:t>
            </a:r>
          </a:p>
          <a:p>
            <a:r>
              <a:rPr lang="el-GR" dirty="0" smtClean="0"/>
              <a:t>να </a:t>
            </a:r>
            <a:r>
              <a:rPr lang="el-GR" dirty="0"/>
              <a:t>αποκτήσει θεμελιώδεις δεξιότητες που απαιτούνται για την ανάπτυξη και αξιολόγηση αποτελεσματικών δοκιμασιών.</a:t>
            </a:r>
          </a:p>
        </p:txBody>
      </p:sp>
      <p:sp>
        <p:nvSpPr>
          <p:cNvPr id="5" name="Θέση υποσέλιδου 4">
            <a:extLst>
              <a:ext uri="{FF2B5EF4-FFF2-40B4-BE49-F238E27FC236}">
                <a16:creationId xmlns="" xmlns:a16="http://schemas.microsoft.com/office/drawing/2014/main" id="{9369C5B6-87C0-9C2B-2260-BCB9CDB66805}"/>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308501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a:t>Ειδικοί Μαθησιακοί Στόχοι</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659371"/>
            <a:ext cx="9281160" cy="3130838"/>
          </a:xfrm>
        </p:spPr>
        <p:txBody>
          <a:bodyPr>
            <a:normAutofit/>
          </a:bodyPr>
          <a:lstStyle/>
          <a:p>
            <a:pPr algn="just">
              <a:buFont typeface="Courier New" panose="02070309020205020404" pitchFamily="49" charset="0"/>
              <a:buChar char="o"/>
            </a:pPr>
            <a:r>
              <a:rPr lang="el-GR" dirty="0"/>
              <a:t>Κάθε κεφάλαιο του βιβλίου είναι δομημένο γύρω από ένα σύνολο μαθησιακών αποτελεσμάτων που εμφανίζονται στην αρχή του αντίστοιχου κεφαλαίου. </a:t>
            </a:r>
            <a:endParaRPr lang="en-US" dirty="0"/>
          </a:p>
          <a:p>
            <a:pPr algn="just">
              <a:buFont typeface="Courier New" panose="02070309020205020404" pitchFamily="49" charset="0"/>
              <a:buChar char="o"/>
            </a:pPr>
            <a:r>
              <a:rPr lang="el-GR" dirty="0"/>
              <a:t>Αυτά τα μαθησιακά αποτελέσματα αποτυπώνουν, σε ένα επιφανειακό και συνοπτικό επίπεδο, όλη την ύλη που </a:t>
            </a:r>
            <a:r>
              <a:rPr lang="el-GR" dirty="0" err="1"/>
              <a:t>αναμ</a:t>
            </a:r>
            <a:r>
              <a:rPr lang="en-US" dirty="0" err="1"/>
              <a:t>έ</a:t>
            </a:r>
            <a:r>
              <a:rPr lang="el-GR" dirty="0" err="1"/>
              <a:t>νεται</a:t>
            </a:r>
            <a:r>
              <a:rPr lang="el-GR" dirty="0"/>
              <a:t> να κατακτήσει ένας φοιτητής σε ένα συναφές μάθημα. </a:t>
            </a:r>
          </a:p>
        </p:txBody>
      </p:sp>
      <p:sp>
        <p:nvSpPr>
          <p:cNvPr id="5" name="Θέση υποσέλιδου 4">
            <a:extLst>
              <a:ext uri="{FF2B5EF4-FFF2-40B4-BE49-F238E27FC236}">
                <a16:creationId xmlns="" xmlns:a16="http://schemas.microsoft.com/office/drawing/2014/main" id="{9369C5B6-87C0-9C2B-2260-BCB9CDB66805}"/>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spTree>
    <p:extLst>
      <p:ext uri="{BB962C8B-B14F-4D97-AF65-F5344CB8AC3E}">
        <p14:creationId xmlns:p14="http://schemas.microsoft.com/office/powerpoint/2010/main" val="172233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a:t>Ειδικοί Μαθησιακοί Στόχοι</a:t>
            </a:r>
            <a:endParaRPr lang="en-GB" dirty="0"/>
          </a:p>
        </p:txBody>
      </p:sp>
      <p:sp>
        <p:nvSpPr>
          <p:cNvPr id="5" name="Θέση υποσέλιδου 4">
            <a:extLst>
              <a:ext uri="{FF2B5EF4-FFF2-40B4-BE49-F238E27FC236}">
                <a16:creationId xmlns="" xmlns:a16="http://schemas.microsoft.com/office/drawing/2014/main" id="{9369C5B6-87C0-9C2B-2260-BCB9CDB66805}"/>
              </a:ext>
            </a:extLst>
          </p:cNvPr>
          <p:cNvSpPr>
            <a:spLocks noGrp="1"/>
          </p:cNvSpPr>
          <p:nvPr>
            <p:ph type="ftr" sz="quarter" idx="3"/>
          </p:nvPr>
        </p:nvSpPr>
        <p:spPr>
          <a:xfrm>
            <a:off x="0" y="6356350"/>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στην εκπαιδευτική και </a:t>
            </a:r>
            <a:r>
              <a:rPr lang="en-US" dirty="0"/>
              <a:t> </a:t>
            </a:r>
            <a:r>
              <a:rPr lang="el-GR" dirty="0"/>
              <a:t>ψυχολογική μέτρηση με τη χρήση της </a:t>
            </a:r>
            <a:r>
              <a:rPr lang="en-GB" dirty="0"/>
              <a:t>R</a:t>
            </a:r>
          </a:p>
          <a:p>
            <a:r>
              <a:rPr lang="en-US" dirty="0" err="1"/>
              <a:t>Ά</a:t>
            </a:r>
            <a:r>
              <a:rPr lang="el-GR" dirty="0" err="1"/>
              <a:t>γγελος</a:t>
            </a:r>
            <a:r>
              <a:rPr lang="el-GR" dirty="0"/>
              <a:t> Μάρκος (Μετάφραση)</a:t>
            </a:r>
            <a:endParaRPr lang="en-GB" dirty="0"/>
          </a:p>
        </p:txBody>
      </p:sp>
      <p:pic>
        <p:nvPicPr>
          <p:cNvPr id="7" name="Picture 6">
            <a:extLst>
              <a:ext uri="{FF2B5EF4-FFF2-40B4-BE49-F238E27FC236}">
                <a16:creationId xmlns="" xmlns:a16="http://schemas.microsoft.com/office/drawing/2014/main" id="{41A7C4F9-BE4E-EE08-662A-3D92F6C186D5}"/>
              </a:ext>
            </a:extLst>
          </p:cNvPr>
          <p:cNvPicPr>
            <a:picLocks noChangeAspect="1"/>
          </p:cNvPicPr>
          <p:nvPr/>
        </p:nvPicPr>
        <p:blipFill>
          <a:blip r:embed="rId2"/>
          <a:stretch>
            <a:fillRect/>
          </a:stretch>
        </p:blipFill>
        <p:spPr>
          <a:xfrm>
            <a:off x="134358" y="1456794"/>
            <a:ext cx="6497670" cy="3859518"/>
          </a:xfrm>
          <a:prstGeom prst="rect">
            <a:avLst/>
          </a:prstGeom>
        </p:spPr>
      </p:pic>
      <p:pic>
        <p:nvPicPr>
          <p:cNvPr id="8" name="Picture 7">
            <a:extLst>
              <a:ext uri="{FF2B5EF4-FFF2-40B4-BE49-F238E27FC236}">
                <a16:creationId xmlns="" xmlns:a16="http://schemas.microsoft.com/office/drawing/2014/main" id="{70BD17C3-EF94-9071-E3D6-3513B458C535}"/>
              </a:ext>
            </a:extLst>
          </p:cNvPr>
          <p:cNvPicPr>
            <a:picLocks noChangeAspect="1"/>
          </p:cNvPicPr>
          <p:nvPr/>
        </p:nvPicPr>
        <p:blipFill>
          <a:blip r:embed="rId3"/>
          <a:stretch>
            <a:fillRect/>
          </a:stretch>
        </p:blipFill>
        <p:spPr>
          <a:xfrm>
            <a:off x="6496997" y="1295732"/>
            <a:ext cx="5546240" cy="4777454"/>
          </a:xfrm>
          <a:prstGeom prst="rect">
            <a:avLst/>
          </a:prstGeom>
        </p:spPr>
      </p:pic>
    </p:spTree>
    <p:extLst>
      <p:ext uri="{BB962C8B-B14F-4D97-AF65-F5344CB8AC3E}">
        <p14:creationId xmlns:p14="http://schemas.microsoft.com/office/powerpoint/2010/main" val="2571154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31B8E5A2921647A52E36EC9E2879A3" ma:contentTypeVersion="16" ma:contentTypeDescription="Create a new document." ma:contentTypeScope="" ma:versionID="d5c382f019d095e895d01d012a395747">
  <xsd:schema xmlns:xsd="http://www.w3.org/2001/XMLSchema" xmlns:xs="http://www.w3.org/2001/XMLSchema" xmlns:p="http://schemas.microsoft.com/office/2006/metadata/properties" xmlns:ns2="a1a1c2c0-b9b8-4e5d-8099-a36ee6c19c3b" xmlns:ns3="4894cd3d-4318-45c1-b5d8-6677e6dfa8b6" targetNamespace="http://schemas.microsoft.com/office/2006/metadata/properties" ma:root="true" ma:fieldsID="e7da58366cb8ae479a6b4dd7f60bd6e4" ns2:_="" ns3:_="">
    <xsd:import namespace="a1a1c2c0-b9b8-4e5d-8099-a36ee6c19c3b"/>
    <xsd:import namespace="4894cd3d-4318-45c1-b5d8-6677e6dfa8b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1c2c0-b9b8-4e5d-8099-a36ee6c19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1a16348-86a9-4153-a534-716e536704a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94cd3d-4318-45c1-b5d8-6677e6dfa8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4e0116-f85f-4063-ab44-0e6d267eefeb}" ma:internalName="TaxCatchAll" ma:showField="CatchAllData" ma:web="4894cd3d-4318-45c1-b5d8-6677e6dfa8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C5BF5C-8F13-49DE-813A-DA455033C6B9}">
  <ds:schemaRefs>
    <ds:schemaRef ds:uri="http://schemas.microsoft.com/sharepoint/v3/contenttype/forms"/>
  </ds:schemaRefs>
</ds:datastoreItem>
</file>

<file path=customXml/itemProps2.xml><?xml version="1.0" encoding="utf-8"?>
<ds:datastoreItem xmlns:ds="http://schemas.openxmlformats.org/officeDocument/2006/customXml" ds:itemID="{70B39558-74A4-412F-9EED-9426AF081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a1c2c0-b9b8-4e5d-8099-a36ee6c19c3b"/>
    <ds:schemaRef ds:uri="4894cd3d-4318-45c1-b5d8-6677e6dfa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5156</TotalTime>
  <Words>1167</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Courier New</vt:lpstr>
      <vt:lpstr>Θέμα του Office</vt:lpstr>
      <vt:lpstr>ΒΙΒΛΙΟΠΑΡΟΥΣΙΑΣΗ ΚΑΛΛΙΠΟΣ+ 13-15 Σεπτεμβρίου 2022</vt:lpstr>
      <vt:lpstr>Παρουσίαση  μπροσούρας</vt:lpstr>
      <vt:lpstr>Στοιχεία Βιβλίου</vt:lpstr>
      <vt:lpstr>Συγγραφική Ομάδα</vt:lpstr>
      <vt:lpstr>Διδακτική αξία/χρήση του βιβλίου</vt:lpstr>
      <vt:lpstr>Κοινό στο οποίο απευθύνεται</vt:lpstr>
      <vt:lpstr>Γενικοί Μαθησιακοί Στόχοι</vt:lpstr>
      <vt:lpstr>Ειδικοί Μαθησιακοί Στόχοι</vt:lpstr>
      <vt:lpstr>Ειδικοί Μαθησιακοί Στόχοι</vt:lpstr>
      <vt:lpstr>Δομή – Κεφάλαια</vt:lpstr>
      <vt:lpstr>Δομή – Κεφάλαια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Νικόλαος Μήτρου</dc:creator>
  <cp:lastModifiedBy>Georgia Triantafyllidou</cp:lastModifiedBy>
  <cp:revision>58</cp:revision>
  <dcterms:created xsi:type="dcterms:W3CDTF">2022-07-09T03:12:41Z</dcterms:created>
  <dcterms:modified xsi:type="dcterms:W3CDTF">2022-09-25T09:22:35Z</dcterms:modified>
</cp:coreProperties>
</file>