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94" r:id="rId3"/>
    <p:sldId id="295" r:id="rId4"/>
    <p:sldId id="296" r:id="rId5"/>
    <p:sldId id="298" r:id="rId6"/>
    <p:sldId id="299" r:id="rId7"/>
    <p:sldId id="305" r:id="rId8"/>
    <p:sldId id="306" r:id="rId9"/>
    <p:sldId id="307" r:id="rId10"/>
    <p:sldId id="308" r:id="rId11"/>
    <p:sldId id="309" r:id="rId12"/>
    <p:sldId id="310" r:id="rId13"/>
    <p:sldId id="311" r:id="rId14"/>
    <p:sldId id="312" r:id="rId15"/>
    <p:sldId id="314" r:id="rId16"/>
    <p:sldId id="31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E2651A9-3790-D5C3-3F24-5CE4A80C66A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 xmlns:a16="http://schemas.microsoft.com/office/drawing/2014/main" id="{6F7F11D3-A0C2-0536-A554-2EB31B056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 xmlns:a16="http://schemas.microsoft.com/office/drawing/2014/main" id="{377884D1-FE52-AB6B-C5F8-DBE806127842}"/>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F8183D65-A8C9-1F69-F858-76642E391D85}"/>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4F7B4B17-2D5C-FEB6-7606-E9CDEA0F57DD}"/>
              </a:ext>
            </a:extLst>
          </p:cNvPr>
          <p:cNvSpPr txBox="1">
            <a:spLocks/>
          </p:cNvSpPr>
          <p:nvPr userDrawn="1"/>
        </p:nvSpPr>
        <p:spPr>
          <a:xfrm>
            <a:off x="416628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73221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538A2C-BBF2-A164-30B4-62877435B38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E64BAB56-6D77-B6D0-1230-30B429E511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E616B6DC-39F4-0968-D1E8-354D12294AFB}"/>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υποσέλιδου 4">
            <a:extLst>
              <a:ext uri="{FF2B5EF4-FFF2-40B4-BE49-F238E27FC236}">
                <a16:creationId xmlns="" xmlns:a16="http://schemas.microsoft.com/office/drawing/2014/main" id="{340F9696-CA65-1C3B-6E0F-88E14C79EB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B523F67F-C7BA-0D10-BD62-8D0E04DBFAEC}"/>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10511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298C2B13-BDA8-4C53-0952-7026E1BC268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019B43B8-F8C2-5DD7-7251-505410601F4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0928F8C6-10DE-7BDB-5AAB-DB0B05B4EE17}"/>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υποσέλιδου 4">
            <a:extLst>
              <a:ext uri="{FF2B5EF4-FFF2-40B4-BE49-F238E27FC236}">
                <a16:creationId xmlns="" xmlns:a16="http://schemas.microsoft.com/office/drawing/2014/main" id="{DF5243A4-1755-707C-2DD7-874E5A3120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8F51F672-1D3B-AE43-DC1B-2441241D7480}"/>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8562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3BFB67E-CB24-DD94-853B-243E0EA922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9B22C0E0-8A50-1B9B-8E3F-F4B193F4AEA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B9F0E127-027E-99BA-324D-3BB39102A9C1}"/>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B77C2918-B062-D104-05F5-5697E7FD0E32}"/>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60078E2C-0951-420F-B10B-6A4F75AB0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0899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F4E13ED-7392-CEDC-F83F-C9FC7B72B0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8EC3B289-5442-9A18-AA2F-C566AB93D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907C1948-11E9-25A2-72B7-B578663851C1}"/>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7837A5C9-C703-DD5D-E55B-37C47251FA46}"/>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D3353049-D9DB-B263-2F86-4BAC1C8B8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72947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89EADC-B21E-5720-84C5-3244C81BD8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361777C1-177E-F68B-0F4B-1CA8BB7443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 xmlns:a16="http://schemas.microsoft.com/office/drawing/2014/main" id="{4930237A-DA8F-2E8A-8DDE-D65647C833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 xmlns:a16="http://schemas.microsoft.com/office/drawing/2014/main" id="{3E7054C9-E330-BDE1-F761-C69375290113}"/>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7" name="Θέση αριθμού διαφάνειας 6">
            <a:extLst>
              <a:ext uri="{FF2B5EF4-FFF2-40B4-BE49-F238E27FC236}">
                <a16:creationId xmlns="" xmlns:a16="http://schemas.microsoft.com/office/drawing/2014/main" id="{B446AB95-DCB0-A58C-D75F-0548AB9AEC5E}"/>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8" name="Θέση υποσέλιδου 4">
            <a:extLst>
              <a:ext uri="{FF2B5EF4-FFF2-40B4-BE49-F238E27FC236}">
                <a16:creationId xmlns="" xmlns:a16="http://schemas.microsoft.com/office/drawing/2014/main" id="{141540A5-1CD8-6F0A-B90B-E4F21C753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95867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D8C7EE7-33FB-D5A1-8108-52EFE1BB446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04A49C1C-EF5C-DFB4-5EA1-0C559EA23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FC5DDD21-B57E-B3F7-0731-A924583BCC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 xmlns:a16="http://schemas.microsoft.com/office/drawing/2014/main" id="{D2C2F3C7-2413-48AA-49DA-7157488F4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46984EBB-4B80-5651-6596-457C456196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 xmlns:a16="http://schemas.microsoft.com/office/drawing/2014/main" id="{0B4F0AE7-DF11-374D-FDE8-CEF0C240AD2A}"/>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9" name="Θέση αριθμού διαφάνειας 8">
            <a:extLst>
              <a:ext uri="{FF2B5EF4-FFF2-40B4-BE49-F238E27FC236}">
                <a16:creationId xmlns="" xmlns:a16="http://schemas.microsoft.com/office/drawing/2014/main" id="{FECA6CD1-604B-3582-A305-FA043EFC2D58}"/>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10" name="Θέση υποσέλιδου 4">
            <a:extLst>
              <a:ext uri="{FF2B5EF4-FFF2-40B4-BE49-F238E27FC236}">
                <a16:creationId xmlns="" xmlns:a16="http://schemas.microsoft.com/office/drawing/2014/main" id="{2F208702-4586-206C-53D2-9AAA9B3D3C73}"/>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22324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902584-3902-8D25-6A3F-240794253B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 xmlns:a16="http://schemas.microsoft.com/office/drawing/2014/main" id="{DD7B47EC-E2BA-DB33-1086-361CD46D18C4}"/>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αριθμού διαφάνειας 4">
            <a:extLst>
              <a:ext uri="{FF2B5EF4-FFF2-40B4-BE49-F238E27FC236}">
                <a16:creationId xmlns="" xmlns:a16="http://schemas.microsoft.com/office/drawing/2014/main" id="{3C137757-DFFA-41F0-35DE-87C3E72F598D}"/>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6" name="Θέση υποσέλιδου 4">
            <a:extLst>
              <a:ext uri="{FF2B5EF4-FFF2-40B4-BE49-F238E27FC236}">
                <a16:creationId xmlns="" xmlns:a16="http://schemas.microsoft.com/office/drawing/2014/main" id="{F4B56CC2-0897-7A3C-4C7C-D16F5589D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3895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EFDA142B-F9C0-52BE-EB6C-6ABFB22AE689}"/>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4" name="Θέση αριθμού διαφάνειας 3">
            <a:extLst>
              <a:ext uri="{FF2B5EF4-FFF2-40B4-BE49-F238E27FC236}">
                <a16:creationId xmlns="" xmlns:a16="http://schemas.microsoft.com/office/drawing/2014/main" id="{11BA9C9B-A5B5-D1C7-7893-B8B57D207CF0}"/>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5" name="Θέση υποσέλιδου 4">
            <a:extLst>
              <a:ext uri="{FF2B5EF4-FFF2-40B4-BE49-F238E27FC236}">
                <a16:creationId xmlns="" xmlns:a16="http://schemas.microsoft.com/office/drawing/2014/main" id="{22C30372-3A17-6867-360A-9DC61777E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8388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C692F30-EBB5-B5D9-20AD-7415CC330E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BD13D036-F5F8-49A1-7A1C-842AE1DD3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 xmlns:a16="http://schemas.microsoft.com/office/drawing/2014/main" id="{6452E547-62F6-30C8-2990-CAB8046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FAFDB4DD-0F4F-2A1B-A201-A5DE96E1C3A9}"/>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7" name="Θέση αριθμού διαφάνειας 6">
            <a:extLst>
              <a:ext uri="{FF2B5EF4-FFF2-40B4-BE49-F238E27FC236}">
                <a16:creationId xmlns="" xmlns:a16="http://schemas.microsoft.com/office/drawing/2014/main" id="{E5C37DE5-D4FF-264F-1C04-B00CF637F3F8}"/>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8" name="Θέση υποσέλιδου 4">
            <a:extLst>
              <a:ext uri="{FF2B5EF4-FFF2-40B4-BE49-F238E27FC236}">
                <a16:creationId xmlns="" xmlns:a16="http://schemas.microsoft.com/office/drawing/2014/main" id="{3C2822D7-F200-F99D-F4D7-6674506C7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45285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F3BEAA7-B94D-A447-7918-4F42F3C664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 xmlns:a16="http://schemas.microsoft.com/office/drawing/2014/main" id="{4AB19C98-6335-575D-D27F-4C31ADDB6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 xmlns:a16="http://schemas.microsoft.com/office/drawing/2014/main" id="{85CADD0E-D023-9F9F-410B-24C0A3BB7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A6309513-2464-32A9-D180-65FCED52941D}"/>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υποσέλιδου 5">
            <a:extLst>
              <a:ext uri="{FF2B5EF4-FFF2-40B4-BE49-F238E27FC236}">
                <a16:creationId xmlns="" xmlns:a16="http://schemas.microsoft.com/office/drawing/2014/main" id="{A951E3A2-E61D-C998-B111-6C6F6C148A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Θέση αριθμού διαφάνειας 6">
            <a:extLst>
              <a:ext uri="{FF2B5EF4-FFF2-40B4-BE49-F238E27FC236}">
                <a16:creationId xmlns="" xmlns:a16="http://schemas.microsoft.com/office/drawing/2014/main" id="{04FD1A6B-72C4-728A-161B-B2532307E2AF}"/>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270086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C718AC5-1721-941B-2C6A-CF26A15258F8}"/>
              </a:ext>
            </a:extLst>
          </p:cNvPr>
          <p:cNvSpPr>
            <a:spLocks noGrp="1"/>
          </p:cNvSpPr>
          <p:nvPr>
            <p:ph type="title"/>
          </p:nvPr>
        </p:nvSpPr>
        <p:spPr>
          <a:xfrm>
            <a:off x="2072640" y="381317"/>
            <a:ext cx="10515600" cy="1148715"/>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GB" dirty="0"/>
          </a:p>
        </p:txBody>
      </p:sp>
      <p:sp>
        <p:nvSpPr>
          <p:cNvPr id="3" name="Θέση κειμένου 2">
            <a:extLst>
              <a:ext uri="{FF2B5EF4-FFF2-40B4-BE49-F238E27FC236}">
                <a16:creationId xmlns="" xmlns:a16="http://schemas.microsoft.com/office/drawing/2014/main" id="{104197C8-29E3-84DB-5E48-5938D1C66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GB" dirty="0"/>
          </a:p>
        </p:txBody>
      </p:sp>
      <p:sp>
        <p:nvSpPr>
          <p:cNvPr id="4" name="Θέση ημερομηνίας 3">
            <a:extLst>
              <a:ext uri="{FF2B5EF4-FFF2-40B4-BE49-F238E27FC236}">
                <a16:creationId xmlns="" xmlns:a16="http://schemas.microsoft.com/office/drawing/2014/main" id="{4273BB99-EB11-1000-2459-02302BFF0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FA02E601-D680-CADC-6E31-6DBF8A7E8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B7C10-1ADC-414A-AA93-3B76DEFF5458}" type="slidenum">
              <a:rPr lang="en-GB" smtClean="0"/>
              <a:pPr/>
              <a:t>‹#›</a:t>
            </a:fld>
            <a:endParaRPr lang="en-GB"/>
          </a:p>
        </p:txBody>
      </p:sp>
      <p:sp>
        <p:nvSpPr>
          <p:cNvPr id="7" name="Ορθογώνιο 6">
            <a:extLst>
              <a:ext uri="{FF2B5EF4-FFF2-40B4-BE49-F238E27FC236}">
                <a16:creationId xmlns="" xmlns:a16="http://schemas.microsoft.com/office/drawing/2014/main" id="{E3B2F6C3-5B2C-8A81-3A61-F7DDA667CC3D}"/>
              </a:ext>
            </a:extLst>
          </p:cNvPr>
          <p:cNvSpPr/>
          <p:nvPr userDrawn="1"/>
        </p:nvSpPr>
        <p:spPr>
          <a:xfrm>
            <a:off x="2072640" y="1127760"/>
            <a:ext cx="8493760" cy="106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Εικόνα 7">
            <a:extLst>
              <a:ext uri="{FF2B5EF4-FFF2-40B4-BE49-F238E27FC236}">
                <a16:creationId xmlns="" xmlns:a16="http://schemas.microsoft.com/office/drawing/2014/main" id="{1E2DD87F-9EA8-8B4C-0C21-72F4426F34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247" y="132724"/>
            <a:ext cx="1089273" cy="1108027"/>
          </a:xfrm>
          <a:prstGeom prst="rect">
            <a:avLst/>
          </a:prstGeom>
        </p:spPr>
      </p:pic>
    </p:spTree>
    <p:extLst>
      <p:ext uri="{BB962C8B-B14F-4D97-AF65-F5344CB8AC3E}">
        <p14:creationId xmlns:p14="http://schemas.microsoft.com/office/powerpoint/2010/main" val="44733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57713/kallipos-32"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dx.doi.org/10.57713/kallipos-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89557-805B-DEF6-E6CE-9E60866C3418}"/>
              </a:ext>
            </a:extLst>
          </p:cNvPr>
          <p:cNvSpPr>
            <a:spLocks noGrp="1"/>
          </p:cNvSpPr>
          <p:nvPr>
            <p:ph type="ctrTitle"/>
          </p:nvPr>
        </p:nvSpPr>
        <p:spPr>
          <a:xfrm>
            <a:off x="1436451" y="0"/>
            <a:ext cx="9144000" cy="1116959"/>
          </a:xfrm>
        </p:spPr>
        <p:txBody>
          <a:bodyPr>
            <a:normAutofit/>
          </a:bodyPr>
          <a:lstStyle/>
          <a:p>
            <a:r>
              <a:rPr lang="el-GR" sz="2400" dirty="0"/>
              <a:t>ΒΙΒΛΙΟΠΑΡΟΥΣΙΑΣΗ</a:t>
            </a:r>
            <a:r>
              <a:rPr lang="el-GR" sz="2800" dirty="0"/>
              <a:t> ΚΑΛΛΙΠΟΣ+</a:t>
            </a:r>
            <a:br>
              <a:rPr lang="el-GR" sz="2800" dirty="0"/>
            </a:br>
            <a:r>
              <a:rPr lang="el-GR" sz="2000" dirty="0"/>
              <a:t>13-15 Σεπτεμβρίου 2022</a:t>
            </a:r>
            <a:endParaRPr lang="en-GB" sz="2800" dirty="0"/>
          </a:p>
        </p:txBody>
      </p:sp>
      <p:sp>
        <p:nvSpPr>
          <p:cNvPr id="3" name="Υπότιτλος 2">
            <a:extLst>
              <a:ext uri="{FF2B5EF4-FFF2-40B4-BE49-F238E27FC236}">
                <a16:creationId xmlns="" xmlns:a16="http://schemas.microsoft.com/office/drawing/2014/main" id="{6CCCE500-580B-7449-3E83-8C86BB9E8B2A}"/>
              </a:ext>
            </a:extLst>
          </p:cNvPr>
          <p:cNvSpPr>
            <a:spLocks noGrp="1"/>
          </p:cNvSpPr>
          <p:nvPr>
            <p:ph type="subTitle" idx="1"/>
          </p:nvPr>
        </p:nvSpPr>
        <p:spPr>
          <a:xfrm>
            <a:off x="1523999" y="1393328"/>
            <a:ext cx="9144000" cy="2554711"/>
          </a:xfrm>
        </p:spPr>
        <p:txBody>
          <a:bodyPr>
            <a:normAutofit fontScale="85000" lnSpcReduction="20000"/>
          </a:bodyPr>
          <a:lstStyle/>
          <a:p>
            <a:r>
              <a:rPr lang="el-GR" sz="2800" b="1" dirty="0" smtClean="0"/>
              <a:t>ΘΕΜΑΤΙΚΗ </a:t>
            </a:r>
            <a:r>
              <a:rPr lang="el-GR" sz="2800" b="1" dirty="0"/>
              <a:t>ΕΝΟΤΗΤΑ 2</a:t>
            </a:r>
          </a:p>
          <a:p>
            <a:r>
              <a:rPr lang="el-GR" sz="2800" b="1" dirty="0"/>
              <a:t>Φυσικές Επιστήμες</a:t>
            </a:r>
            <a:r>
              <a:rPr lang="en-US" sz="2800" b="1" dirty="0"/>
              <a:t> </a:t>
            </a:r>
            <a:r>
              <a:rPr lang="el-GR" sz="2800" b="1" dirty="0" smtClean="0"/>
              <a:t>και</a:t>
            </a:r>
            <a:r>
              <a:rPr lang="en-US" sz="2800" b="1" dirty="0" smtClean="0"/>
              <a:t> </a:t>
            </a:r>
            <a:r>
              <a:rPr lang="el-GR" sz="2800" b="1" dirty="0"/>
              <a:t>Γεωπονικές Επιστήμες</a:t>
            </a:r>
          </a:p>
          <a:p>
            <a:endParaRPr lang="el-GR" sz="3200" b="1" dirty="0">
              <a:solidFill>
                <a:srgbClr val="0000FF"/>
              </a:solidFill>
            </a:endParaRPr>
          </a:p>
          <a:p>
            <a:endParaRPr lang="el-GR" sz="3200" b="1" dirty="0">
              <a:solidFill>
                <a:srgbClr val="0000FF"/>
              </a:solidFill>
            </a:endParaRPr>
          </a:p>
          <a:p>
            <a:r>
              <a:rPr lang="el-GR" sz="3800" b="1" dirty="0" smtClean="0">
                <a:solidFill>
                  <a:srgbClr val="0000FF"/>
                </a:solidFill>
              </a:rPr>
              <a:t>Κοιτάσματα της Ελλάδας</a:t>
            </a:r>
          </a:p>
          <a:p>
            <a:r>
              <a:rPr lang="el-GR" sz="3300" b="1" dirty="0" smtClean="0"/>
              <a:t>Β. Μέλφος, Π. Βουδούρης</a:t>
            </a:r>
            <a:endParaRPr lang="el-GR" sz="3300" b="1" dirty="0">
              <a:solidFill>
                <a:srgbClr val="0000FF"/>
              </a:solidFill>
            </a:endParaRPr>
          </a:p>
        </p:txBody>
      </p:sp>
      <p:pic>
        <p:nvPicPr>
          <p:cNvPr id="5" name="Picture 4"/>
          <p:cNvPicPr>
            <a:picLocks noChangeAspect="1"/>
          </p:cNvPicPr>
          <p:nvPr/>
        </p:nvPicPr>
        <p:blipFill rotWithShape="1">
          <a:blip r:embed="rId2" cstate="print"/>
          <a:srcRect l="27007" t="11940" r="39787" b="4102"/>
          <a:stretch/>
        </p:blipFill>
        <p:spPr>
          <a:xfrm>
            <a:off x="5125528" y="3948039"/>
            <a:ext cx="1940943" cy="2760453"/>
          </a:xfrm>
          <a:prstGeom prst="rect">
            <a:avLst/>
          </a:prstGeom>
        </p:spPr>
      </p:pic>
    </p:spTree>
    <p:extLst>
      <p:ext uri="{BB962C8B-B14F-4D97-AF65-F5344CB8AC3E}">
        <p14:creationId xmlns:p14="http://schemas.microsoft.com/office/powerpoint/2010/main" val="35560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a:t>
            </a:r>
            <a:r>
              <a:rPr lang="el-GR" dirty="0"/>
              <a:t>9</a:t>
            </a:r>
            <a:r>
              <a:rPr lang="el-GR" dirty="0" smtClean="0"/>
              <a:t>: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4. Κοιτάσματα που φιλοξενούνται σε μαγματικές διεισδύσεις του Καινοζωικού</a:t>
            </a:r>
            <a:endParaRPr lang="el-GR" dirty="0" smtClean="0"/>
          </a:p>
          <a:p>
            <a:pPr marL="0" indent="0">
              <a:buNone/>
            </a:pPr>
            <a:r>
              <a:rPr lang="el-GR" sz="1800" dirty="0"/>
              <a:t>Στο κεφάλαιο αυτό εξετάζονται τα κοιτάσματα που φιλοξενούνται μέσα σε μαγματικές διεισδύσεις του Καινοζωικού και συνδέονται με άλλους κοιτασματολογικούς τύπους που αναπτύσσονται με </a:t>
            </a:r>
            <a:r>
              <a:rPr lang="el-GR" sz="1800" b="1" dirty="0"/>
              <a:t>ζωνώδη ανάπτυξη γύρω από τις μαγματικές διεισδύσεις</a:t>
            </a:r>
            <a:r>
              <a:rPr lang="el-GR" sz="1800" dirty="0"/>
              <a:t>. Διάφοροι τύποι κοιτασμάτων, κυρίως στη Ροδόπη, συνδέονται γενετικά με μαγματικές διεισδύσεις ενδιάμεσης έως όξινης σύστασης και αναπτύσσονται σε ζώνες με μεταβολές στην ορυκτολογική και γεωχημική σύσταση</a:t>
            </a:r>
            <a:r>
              <a:rPr lang="el-GR" sz="1800" dirty="0" smtClean="0"/>
              <a:t>.</a:t>
            </a:r>
          </a:p>
          <a:p>
            <a:pPr marL="0" indent="0">
              <a:buNone/>
            </a:pPr>
            <a:endParaRPr lang="el-GR" sz="1800" dirty="0"/>
          </a:p>
          <a:p>
            <a:r>
              <a:rPr lang="el-GR" dirty="0"/>
              <a:t>Κεφάλαιο 5. Κοιτάσματα τύπου skarn του Καινοζωικού</a:t>
            </a:r>
          </a:p>
          <a:p>
            <a:pPr marL="0" indent="0">
              <a:buNone/>
            </a:pPr>
            <a:r>
              <a:rPr lang="el-GR" sz="1800" dirty="0" smtClean="0"/>
              <a:t>Στην </a:t>
            </a:r>
            <a:r>
              <a:rPr lang="el-GR" sz="1800" dirty="0"/>
              <a:t>Ελλάδα </a:t>
            </a:r>
            <a:r>
              <a:rPr lang="el-GR" sz="1800" b="1" dirty="0"/>
              <a:t>τα κοιτάσματα τύπου skarn </a:t>
            </a:r>
            <a:r>
              <a:rPr lang="el-GR" sz="1800" dirty="0"/>
              <a:t>είναι περιορισμένα και εντοπίζονται στη μάζα της Ροδόπης (Κιμμέρια Ξάνθης, ΒΑ Χαλκιδική) και στην Αττικοκυκλαδική μάζα (Λαύριο, Σέριφος). Τα κοιτάσματα αυτά </a:t>
            </a:r>
            <a:r>
              <a:rPr lang="el-GR" sz="1800" b="1" dirty="0"/>
              <a:t>συνδέονται γενετικά με μαγματικές διεισδύσεις </a:t>
            </a:r>
            <a:r>
              <a:rPr lang="el-GR" sz="1800" dirty="0"/>
              <a:t>ενδιάμεσης σύστασης, Ι-τύπου και οι μεταλλοφορίες αναπτύσσονται εντός μαρμάρων και άλλων μεταμορφωμένων πετρωμάτων (γνευσίων, σχιστολίθων και αμφιβολιτών). </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293791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10: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6. Κοιτάσματα συμπαγών σουλφιδίων Pb-Zn-</a:t>
            </a:r>
            <a:r>
              <a:rPr lang="el-GR" dirty="0" err="1"/>
              <a:t>Ag</a:t>
            </a:r>
            <a:r>
              <a:rPr lang="el-GR" dirty="0"/>
              <a:t>-Au από αντικατάσταση ανθρακικών πετρωμάτων του Καινοζωικού</a:t>
            </a:r>
            <a:endParaRPr lang="el-GR" dirty="0" smtClean="0"/>
          </a:p>
          <a:p>
            <a:pPr marL="0" indent="0">
              <a:buNone/>
            </a:pPr>
            <a:r>
              <a:rPr lang="el-GR" sz="1800" dirty="0"/>
              <a:t>Το κεφάλαιο αυτό παρουσιάζει τα σημαντικότερα </a:t>
            </a:r>
            <a:r>
              <a:rPr lang="el-GR" sz="1800" b="1" dirty="0"/>
              <a:t>πολυμεταλλικά κοιτάσματα από αντικατάσταση ανθρακικών πετρωμάτων στην Ελλάδα</a:t>
            </a:r>
            <a:r>
              <a:rPr lang="el-GR" sz="1800" dirty="0"/>
              <a:t>, τα οποία βρίσκονται στη ΒΑ Χαλκιδική, στη Θάσο, στην Παλιά Καβάλα και στο Λαύριο, και περιέχουν πλήθος μετάλλων. Εκμετάλλευση για χρυσό, άργυρο και βασικά μέταλλα έλαβε χώρα τόσο κατά την </a:t>
            </a:r>
            <a:r>
              <a:rPr lang="el-GR" sz="1800" dirty="0" smtClean="0"/>
              <a:t>αρχαιότητα </a:t>
            </a:r>
            <a:r>
              <a:rPr lang="el-GR" sz="1800" dirty="0"/>
              <a:t>όσο και στη σύγχρονη εποχή, από τα τέλη του </a:t>
            </a:r>
            <a:r>
              <a:rPr lang="el-GR" sz="1800" dirty="0" smtClean="0"/>
              <a:t>19</a:t>
            </a:r>
            <a:r>
              <a:rPr lang="el-GR" sz="1800" baseline="30000" dirty="0" smtClean="0"/>
              <a:t>ου</a:t>
            </a:r>
            <a:r>
              <a:rPr lang="el-GR" sz="1800" dirty="0" smtClean="0"/>
              <a:t> αιώνα </a:t>
            </a:r>
            <a:r>
              <a:rPr lang="el-GR" sz="1800" dirty="0"/>
              <a:t>και μετά. </a:t>
            </a:r>
            <a:r>
              <a:rPr lang="el-GR" sz="1800" b="1" dirty="0"/>
              <a:t>Στη ΒΑ Χαλκιδική η μεταλλευτική δραστηριότητα για την εκμετάλλευση αυτού του τύπου κοιτασμάτων συνεχίζεται και σήμερα</a:t>
            </a:r>
            <a:r>
              <a:rPr lang="el-GR" sz="1800" dirty="0"/>
              <a:t>. </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777" y="4255742"/>
            <a:ext cx="1740823" cy="2311493"/>
          </a:xfrm>
          <a:prstGeom prst="rect">
            <a:avLst/>
          </a:prstGeom>
        </p:spPr>
      </p:pic>
      <p:sp>
        <p:nvSpPr>
          <p:cNvPr id="6" name="Rectangle 5"/>
          <p:cNvSpPr/>
          <p:nvPr/>
        </p:nvSpPr>
        <p:spPr>
          <a:xfrm>
            <a:off x="3729317" y="5753144"/>
            <a:ext cx="6096000" cy="707886"/>
          </a:xfrm>
          <a:prstGeom prst="rect">
            <a:avLst/>
          </a:prstGeom>
        </p:spPr>
        <p:txBody>
          <a:bodyPr>
            <a:spAutoFit/>
          </a:bodyPr>
          <a:lstStyle/>
          <a:p>
            <a:pPr algn="just">
              <a:spcBef>
                <a:spcPts val="500"/>
              </a:spcBef>
              <a:spcAft>
                <a:spcPts val="1000"/>
              </a:spcAft>
            </a:pPr>
            <a:r>
              <a:rPr lang="el-GR" sz="1000" b="1" dirty="0">
                <a:solidFill>
                  <a:srgbClr val="000000"/>
                </a:solidFill>
                <a:latin typeface="Times New Roman" panose="02020603050405020304" pitchFamily="18" charset="0"/>
                <a:ea typeface="Times New Roman" panose="02020603050405020304" pitchFamily="18" charset="0"/>
              </a:rPr>
              <a:t>Σχήμα 5.5</a:t>
            </a:r>
            <a:r>
              <a:rPr lang="el-GR" sz="1000" dirty="0">
                <a:solidFill>
                  <a:srgbClr val="000000"/>
                </a:solidFill>
                <a:latin typeface="Times New Roman" panose="02020603050405020304" pitchFamily="18" charset="0"/>
                <a:ea typeface="Times New Roman" panose="02020603050405020304" pitchFamily="18" charset="0"/>
              </a:rPr>
              <a:t> </a:t>
            </a:r>
            <a:r>
              <a:rPr lang="el-GR" sz="1000" i="1" dirty="0">
                <a:solidFill>
                  <a:srgbClr val="000000"/>
                </a:solidFill>
                <a:latin typeface="Times New Roman" panose="02020603050405020304" pitchFamily="18" charset="0"/>
                <a:ea typeface="Times New Roman" panose="02020603050405020304" pitchFamily="18" charset="0"/>
              </a:rPr>
              <a:t>Γεωλογικός χάρτης της νότιας περιοχής των «Μεταλλείων Κασσάνδρας» στη ΒΑ Χαλκιδική, όπου διακρίνονται το κοίτασμα τύπου </a:t>
            </a:r>
            <a:r>
              <a:rPr lang="en-US" sz="1000" i="1" dirty="0">
                <a:solidFill>
                  <a:srgbClr val="000000"/>
                </a:solidFill>
                <a:latin typeface="Times New Roman" panose="02020603050405020304" pitchFamily="18" charset="0"/>
                <a:ea typeface="Times New Roman" panose="02020603050405020304" pitchFamily="18" charset="0"/>
              </a:rPr>
              <a:t>skarn</a:t>
            </a:r>
            <a:r>
              <a:rPr lang="el-GR" sz="1000" i="1" dirty="0">
                <a:solidFill>
                  <a:srgbClr val="000000"/>
                </a:solidFill>
                <a:latin typeface="Times New Roman" panose="02020603050405020304" pitchFamily="18" charset="0"/>
                <a:ea typeface="Times New Roman" panose="02020603050405020304" pitchFamily="18" charset="0"/>
              </a:rPr>
              <a:t>, τα κοιτάσματα αντικατάστασης ανθρακικών πετρωμάτων στην Πιάβιτσα, στις Μαύρες Πέτρες και στον Μαντέμ Λάκκο, και τα υποηφαιστειακά πορφυριτικά πετρώματα που φιλοξενούν τα κοιτάσματα Cu-Au στις Σκουριές και στη Φυσώκα (τροποποιημένο από Siron et al</a:t>
            </a:r>
            <a:r>
              <a:rPr lang="el-GR" sz="1000" i="1" dirty="0" smtClean="0">
                <a:solidFill>
                  <a:srgbClr val="000000"/>
                </a:solidFill>
                <a:latin typeface="Times New Roman" panose="02020603050405020304" pitchFamily="18" charset="0"/>
                <a:ea typeface="Times New Roman" panose="02020603050405020304" pitchFamily="18" charset="0"/>
              </a:rPr>
              <a:t>., </a:t>
            </a:r>
            <a:r>
              <a:rPr lang="el-GR" sz="1000" i="1" dirty="0">
                <a:solidFill>
                  <a:srgbClr val="000000"/>
                </a:solidFill>
                <a:latin typeface="Times New Roman" panose="02020603050405020304" pitchFamily="18" charset="0"/>
                <a:ea typeface="Times New Roman" panose="02020603050405020304" pitchFamily="18" charset="0"/>
              </a:rPr>
              <a:t>2016, 2019).</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146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11: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7. Πορφυριτικά και επιθερμικά κοιτάσματα του Καινοζωικού</a:t>
            </a:r>
            <a:endParaRPr lang="el-GR" dirty="0" smtClean="0"/>
          </a:p>
          <a:p>
            <a:pPr marL="0" indent="0">
              <a:buNone/>
            </a:pPr>
            <a:r>
              <a:rPr lang="el-GR" sz="1800" dirty="0" smtClean="0"/>
              <a:t>Περιγράφονται </a:t>
            </a:r>
            <a:r>
              <a:rPr lang="el-GR" sz="1800" dirty="0"/>
              <a:t>τα πορφυριτικά και επιθερμικά κοιτάσματα της Ελλάδας που αναπτύσσονται στις δύο μεταλλογενετικές επαρχίες </a:t>
            </a:r>
            <a:r>
              <a:rPr lang="el-GR" sz="1800" b="1" dirty="0"/>
              <a:t>της Ροδόπης-Σερβομακεδονικής </a:t>
            </a:r>
            <a:r>
              <a:rPr lang="el-GR" sz="1800" dirty="0"/>
              <a:t>και της </a:t>
            </a:r>
            <a:r>
              <a:rPr lang="el-GR" sz="1800" b="1" dirty="0"/>
              <a:t>Αττικοκυκλαδικής</a:t>
            </a:r>
            <a:r>
              <a:rPr lang="el-GR" sz="1800" dirty="0"/>
              <a:t>. Τα κοιτάσματα αυτά συνοδεύονται από εκτεταμένες υδροθερμικές εξαλλοιώσεις, και περιλαμβάνουν μεταλλοφορίες </a:t>
            </a:r>
            <a:r>
              <a:rPr lang="el-GR" sz="1800" b="1" dirty="0" smtClean="0"/>
              <a:t>βασικών, πολύτιμων και σπανίων μετάλλων </a:t>
            </a:r>
            <a:r>
              <a:rPr lang="el-GR" sz="1800" dirty="0" smtClean="0"/>
              <a:t>(Cu, </a:t>
            </a:r>
            <a:r>
              <a:rPr lang="en-US" sz="1800" dirty="0" smtClean="0"/>
              <a:t>Pb, Zn, </a:t>
            </a:r>
            <a:r>
              <a:rPr lang="el-GR" sz="1800" dirty="0" smtClean="0"/>
              <a:t>Au</a:t>
            </a:r>
            <a:r>
              <a:rPr lang="el-GR" sz="1800" dirty="0"/>
              <a:t>, </a:t>
            </a:r>
            <a:r>
              <a:rPr lang="en-US" sz="1800" dirty="0" smtClean="0"/>
              <a:t>Ag, </a:t>
            </a:r>
            <a:r>
              <a:rPr lang="el-GR" sz="1800" dirty="0" err="1" smtClean="0"/>
              <a:t>Mo</a:t>
            </a:r>
            <a:r>
              <a:rPr lang="el-GR" sz="1800" dirty="0" smtClean="0"/>
              <a:t>, </a:t>
            </a:r>
            <a:r>
              <a:rPr lang="el-GR" sz="1800" dirty="0" err="1" smtClean="0"/>
              <a:t>Re</a:t>
            </a:r>
            <a:r>
              <a:rPr lang="el-GR" sz="1800" dirty="0"/>
              <a:t>, </a:t>
            </a:r>
            <a:r>
              <a:rPr lang="el-GR" sz="1800" dirty="0" smtClean="0"/>
              <a:t>W, </a:t>
            </a:r>
            <a:r>
              <a:rPr lang="el-GR" sz="1800" dirty="0" err="1" smtClean="0"/>
              <a:t>Te</a:t>
            </a:r>
            <a:r>
              <a:rPr lang="el-GR" sz="1800" dirty="0" smtClean="0"/>
              <a:t>, </a:t>
            </a:r>
            <a:r>
              <a:rPr lang="en-US" sz="1800" dirty="0" smtClean="0"/>
              <a:t>Ga, </a:t>
            </a:r>
            <a:r>
              <a:rPr lang="en-US" sz="1800" dirty="0" err="1" smtClean="0"/>
              <a:t>ge</a:t>
            </a:r>
            <a:r>
              <a:rPr lang="en-US" sz="1800" dirty="0" smtClean="0"/>
              <a:t>, In, </a:t>
            </a:r>
            <a:r>
              <a:rPr lang="el-GR" sz="1800" dirty="0" smtClean="0"/>
              <a:t>PGM</a:t>
            </a:r>
            <a:r>
              <a:rPr lang="en-US" sz="1800" dirty="0" smtClean="0"/>
              <a:t>)</a:t>
            </a:r>
            <a:r>
              <a:rPr lang="el-GR" sz="1800" dirty="0" smtClean="0"/>
              <a:t>. Ιδιαίτερη </a:t>
            </a:r>
            <a:r>
              <a:rPr lang="el-GR" sz="1800" dirty="0"/>
              <a:t>αναφορά γίνεται στον εμπλουτισμό των ελληνικών πορφυριτικών συστημάτων σε </a:t>
            </a:r>
            <a:r>
              <a:rPr lang="el-GR" sz="1800" b="1" dirty="0"/>
              <a:t>ρήνιο</a:t>
            </a:r>
            <a:r>
              <a:rPr lang="el-GR" sz="1800" dirty="0"/>
              <a:t> (</a:t>
            </a:r>
            <a:r>
              <a:rPr lang="el-GR" sz="1800" dirty="0" err="1"/>
              <a:t>Re</a:t>
            </a:r>
            <a:r>
              <a:rPr lang="el-GR" sz="1800" dirty="0"/>
              <a:t>) με τις παγκοσμίως υψηλότερες περιεκτικότητες στους μολυβδαινίτες, και στο μοντέλο σχηματισμού των πορφυριτικών και επιθερμικών κοιτασμάτων στην Ελλάδα.</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
        <p:nvSpPr>
          <p:cNvPr id="6" name="Rectangle 5"/>
          <p:cNvSpPr/>
          <p:nvPr/>
        </p:nvSpPr>
        <p:spPr>
          <a:xfrm>
            <a:off x="1854533" y="5956094"/>
            <a:ext cx="9405648" cy="400110"/>
          </a:xfrm>
          <a:prstGeom prst="rect">
            <a:avLst/>
          </a:prstGeom>
        </p:spPr>
        <p:txBody>
          <a:bodyPr wrap="square">
            <a:spAutoFit/>
          </a:bodyPr>
          <a:lstStyle/>
          <a:p>
            <a:pPr algn="just">
              <a:spcBef>
                <a:spcPts val="500"/>
              </a:spcBef>
              <a:spcAft>
                <a:spcPts val="1000"/>
              </a:spcAft>
            </a:pPr>
            <a:r>
              <a:rPr lang="el-GR" sz="1000" b="1" dirty="0">
                <a:latin typeface="Times New Roman" panose="02020603050405020304" pitchFamily="18" charset="0"/>
                <a:ea typeface="Times New Roman" panose="02020603050405020304" pitchFamily="18" charset="0"/>
              </a:rPr>
              <a:t>Σχήμα 7.29</a:t>
            </a:r>
            <a:r>
              <a:rPr lang="el-GR" sz="1000" dirty="0">
                <a:latin typeface="Times New Roman" panose="02020603050405020304" pitchFamily="18" charset="0"/>
                <a:ea typeface="Times New Roman" panose="02020603050405020304" pitchFamily="18" charset="0"/>
              </a:rPr>
              <a:t> </a:t>
            </a:r>
            <a:r>
              <a:rPr lang="el-GR" sz="1000" i="1" dirty="0">
                <a:latin typeface="Times New Roman" panose="02020603050405020304" pitchFamily="18" charset="0"/>
                <a:ea typeface="Times New Roman" panose="02020603050405020304" pitchFamily="18" charset="0"/>
              </a:rPr>
              <a:t>Σχηματική αναπαράσταση που δείχνει την τοποθέτηση των όξινων (γρανιτικών) και ενδιάμεσων (γρανοδιοριτικών) μαγμάτων σε σχέση με τις μεταλλογενετικές διεργασίες στα πορφυριτικά-επιθερμικά κοιτάσματα της Ελλάδας, κατά το </a:t>
            </a:r>
            <a:r>
              <a:rPr lang="el-GR" sz="1000" i="1" dirty="0" smtClean="0">
                <a:latin typeface="Times New Roman" panose="02020603050405020304" pitchFamily="18" charset="0"/>
                <a:ea typeface="Times New Roman" panose="02020603050405020304" pitchFamily="18" charset="0"/>
              </a:rPr>
              <a:t>Ολιγόκαινο, </a:t>
            </a:r>
            <a:r>
              <a:rPr lang="el-GR" sz="1000" i="1" dirty="0">
                <a:latin typeface="Times New Roman" panose="02020603050405020304" pitchFamily="18" charset="0"/>
                <a:ea typeface="Times New Roman" panose="02020603050405020304" pitchFamily="18" charset="0"/>
              </a:rPr>
              <a:t>Μειόκαινο, Πλειόκαινο, Πλειστόκαινο έως σήμερα (τροποποιημένο από </a:t>
            </a:r>
            <a:r>
              <a:rPr lang="en-US" sz="1000" i="1" dirty="0">
                <a:latin typeface="Times New Roman" panose="02020603050405020304" pitchFamily="18" charset="0"/>
                <a:ea typeface="Times New Roman" panose="02020603050405020304" pitchFamily="18" charset="0"/>
              </a:rPr>
              <a:t>Voudouris et al</a:t>
            </a:r>
            <a:r>
              <a:rPr lang="el-GR" sz="1000" i="1" dirty="0" smtClean="0">
                <a:latin typeface="Times New Roman" panose="02020603050405020304" pitchFamily="18" charset="0"/>
                <a:ea typeface="Times New Roman" panose="02020603050405020304" pitchFamily="18" charset="0"/>
              </a:rPr>
              <a:t>., </a:t>
            </a:r>
            <a:r>
              <a:rPr lang="el-GR" sz="1000" i="1" dirty="0">
                <a:latin typeface="Times New Roman" panose="02020603050405020304" pitchFamily="18" charset="0"/>
                <a:ea typeface="Times New Roman" panose="02020603050405020304" pitchFamily="18" charset="0"/>
              </a:rPr>
              <a:t>2019</a:t>
            </a:r>
            <a:r>
              <a:rPr lang="en-US" sz="1000" i="1" dirty="0">
                <a:latin typeface="Times New Roman" panose="02020603050405020304" pitchFamily="18" charset="0"/>
                <a:ea typeface="Times New Roman" panose="02020603050405020304" pitchFamily="18" charset="0"/>
              </a:rPr>
              <a:t>a</a:t>
            </a:r>
            <a:r>
              <a:rPr lang="el-GR" sz="1000" i="1" dirty="0">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50077"/>
          <a:stretch/>
        </p:blipFill>
        <p:spPr>
          <a:xfrm>
            <a:off x="2517414" y="4317581"/>
            <a:ext cx="2789695" cy="16185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480" y="4317581"/>
            <a:ext cx="2752676" cy="160200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49222"/>
          <a:stretch/>
        </p:blipFill>
        <p:spPr>
          <a:xfrm>
            <a:off x="5369352" y="4317581"/>
            <a:ext cx="2698885" cy="1592672"/>
          </a:xfrm>
          <a:prstGeom prst="rect">
            <a:avLst/>
          </a:prstGeom>
        </p:spPr>
      </p:pic>
    </p:spTree>
    <p:extLst>
      <p:ext uri="{BB962C8B-B14F-4D97-AF65-F5344CB8AC3E}">
        <p14:creationId xmlns:p14="http://schemas.microsoft.com/office/powerpoint/2010/main" val="47838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12: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fontScale="92500" lnSpcReduction="10000"/>
          </a:bodyPr>
          <a:lstStyle/>
          <a:p>
            <a:r>
              <a:rPr lang="el-GR" sz="3000" dirty="0"/>
              <a:t>Κεφάλαιο 8. Πολυμεταλλικές φλέβες του Καινοζωικού σε μεταμορφωμένα πετρώματα</a:t>
            </a:r>
            <a:endParaRPr lang="el-GR" sz="3000" dirty="0" smtClean="0"/>
          </a:p>
          <a:p>
            <a:pPr marL="0" indent="0">
              <a:buNone/>
            </a:pPr>
            <a:r>
              <a:rPr lang="el-GR" sz="1900" dirty="0" smtClean="0"/>
              <a:t>Οι </a:t>
            </a:r>
            <a:r>
              <a:rPr lang="el-GR" sz="1900" dirty="0"/>
              <a:t>φλεβικές αυτές μεταλλοφορίες μπορεί να συνδέονται γενετικά με κάποια </a:t>
            </a:r>
            <a:r>
              <a:rPr lang="el-GR" sz="1900" b="1" dirty="0"/>
              <a:t>μαγματική πηγή</a:t>
            </a:r>
            <a:r>
              <a:rPr lang="el-GR" sz="1900" dirty="0"/>
              <a:t>, </a:t>
            </a:r>
            <a:r>
              <a:rPr lang="el-GR" sz="1900" dirty="0" smtClean="0"/>
              <a:t>έχουν </a:t>
            </a:r>
            <a:r>
              <a:rPr lang="el-GR" sz="1900" dirty="0"/>
              <a:t>συνήθως </a:t>
            </a:r>
            <a:r>
              <a:rPr lang="el-GR" sz="1900" b="1" dirty="0"/>
              <a:t>επιθερμικό χαρακτήρα</a:t>
            </a:r>
            <a:r>
              <a:rPr lang="el-GR" sz="1900" dirty="0"/>
              <a:t>, δηλαδή έχουν σχηματιστεί σε συνθήκες χαμηλών θερμοκρασιών και πιέσεων, και αναπτύσσονται κατά μήκος ζωνών διάτμησης και ρηγμάτων οριζόντιας μετατόπισης, όπου παρατηρείται έντονη </a:t>
            </a:r>
            <a:r>
              <a:rPr lang="el-GR" sz="1900" b="1" dirty="0"/>
              <a:t>πλαστική και θραυσιγενής παραμόρφωση</a:t>
            </a:r>
            <a:r>
              <a:rPr lang="el-GR" sz="1900" dirty="0"/>
              <a:t>. Οι μεταλλοφορίες συχνά χαρακτηρίζονται από </a:t>
            </a:r>
            <a:r>
              <a:rPr lang="el-GR" sz="1900" dirty="0" smtClean="0"/>
              <a:t>υψηλές </a:t>
            </a:r>
            <a:r>
              <a:rPr lang="el-GR" sz="1900" dirty="0"/>
              <a:t>περιεκτικότητες σε Au ή/και Ag, ενώ μπορεί να περιέχουν επίσης Cu, Sb, W, As, Bi και </a:t>
            </a:r>
            <a:r>
              <a:rPr lang="el-GR" sz="1900" dirty="0" smtClean="0"/>
              <a:t>Te.</a:t>
            </a:r>
          </a:p>
          <a:p>
            <a:pPr marL="0" indent="0">
              <a:buNone/>
            </a:pPr>
            <a:endParaRPr lang="el-GR" sz="1800" dirty="0"/>
          </a:p>
          <a:p>
            <a:r>
              <a:rPr lang="el-GR" sz="3000" dirty="0"/>
              <a:t>Κεφάλαιο </a:t>
            </a:r>
            <a:r>
              <a:rPr lang="el-GR" sz="3000" dirty="0" smtClean="0"/>
              <a:t>9</a:t>
            </a:r>
            <a:r>
              <a:rPr lang="el-GR" sz="3000" dirty="0"/>
              <a:t>. Κοιτάσματα Fe, </a:t>
            </a:r>
            <a:r>
              <a:rPr lang="el-GR" sz="3000" dirty="0" err="1"/>
              <a:t>Mn</a:t>
            </a:r>
            <a:r>
              <a:rPr lang="el-GR" sz="3000" dirty="0"/>
              <a:t> και Zn από οξείδωση θειούχων μεταλλοφοριών του Καινοζωικού στην Ελλάδα</a:t>
            </a:r>
          </a:p>
          <a:p>
            <a:pPr marL="0" indent="0">
              <a:buNone/>
            </a:pPr>
            <a:r>
              <a:rPr lang="el-GR" sz="1900" dirty="0" smtClean="0"/>
              <a:t>Τα </a:t>
            </a:r>
            <a:r>
              <a:rPr lang="el-GR" sz="1900" dirty="0"/>
              <a:t>πρωτογενή κοιτάσματα υπέστησαν </a:t>
            </a:r>
            <a:r>
              <a:rPr lang="el-GR" sz="1900" b="1" dirty="0" err="1"/>
              <a:t>υπεργενετική</a:t>
            </a:r>
            <a:r>
              <a:rPr lang="el-GR" sz="1900" b="1" dirty="0"/>
              <a:t> οξείδωση </a:t>
            </a:r>
            <a:r>
              <a:rPr lang="el-GR" sz="1900" dirty="0"/>
              <a:t>λόγω των έντονων γεωλογικών </a:t>
            </a:r>
            <a:r>
              <a:rPr lang="el-GR" sz="1900" dirty="0" smtClean="0"/>
              <a:t>διεργασιών. </a:t>
            </a:r>
            <a:r>
              <a:rPr lang="el-GR" sz="1900" dirty="0"/>
              <a:t>Αυτές οι διεργασίες επηρέασαν σημαντικά την ανάπτυξη και την επέκταση των ζωνών οξείδωσης και εμπλουτισμού σε πολλές θειούχες μεταλλοφορίες, που εκτείνονται σε μεγάλο βάθος και βρίσκονται στη μάζα της </a:t>
            </a:r>
            <a:r>
              <a:rPr lang="el-GR" sz="1900" dirty="0" smtClean="0"/>
              <a:t>Ροδόπης, </a:t>
            </a:r>
            <a:r>
              <a:rPr lang="el-GR" sz="1900" dirty="0"/>
              <a:t>καθώς και στην Αττικοκυκλαδική </a:t>
            </a:r>
            <a:r>
              <a:rPr lang="el-GR" sz="1900" dirty="0" smtClean="0"/>
              <a:t>ζώνη, με </a:t>
            </a:r>
            <a:r>
              <a:rPr lang="el-GR" sz="1900" b="1" dirty="0"/>
              <a:t>το</a:t>
            </a:r>
            <a:r>
              <a:rPr lang="el-GR" sz="1900" dirty="0"/>
              <a:t> </a:t>
            </a:r>
            <a:r>
              <a:rPr lang="el-GR" sz="1900" b="1" dirty="0"/>
              <a:t>Λαύριο να αποτελεί ένα από τα σημαντικότερα παραδείγματα σε παγκόσμιο επίπεδο</a:t>
            </a:r>
            <a:r>
              <a:rPr lang="el-GR" sz="1900" dirty="0"/>
              <a:t>.</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6396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13: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smtClean="0"/>
              <a:t>Κεφάλαιο 10</a:t>
            </a:r>
            <a:r>
              <a:rPr lang="el-GR" dirty="0"/>
              <a:t>. Λατεριτικά κοιτάσματα </a:t>
            </a:r>
            <a:r>
              <a:rPr lang="en-US" dirty="0" smtClean="0"/>
              <a:t>Fe-Ni </a:t>
            </a:r>
            <a:r>
              <a:rPr lang="el-GR" dirty="0" smtClean="0"/>
              <a:t>στην </a:t>
            </a:r>
            <a:r>
              <a:rPr lang="el-GR" dirty="0"/>
              <a:t>Ελλάδα</a:t>
            </a:r>
            <a:endParaRPr lang="el-GR" dirty="0" smtClean="0"/>
          </a:p>
          <a:p>
            <a:pPr marL="0" indent="0">
              <a:buNone/>
            </a:pPr>
            <a:r>
              <a:rPr lang="el-GR" sz="1800" b="1" dirty="0" smtClean="0"/>
              <a:t>Στην </a:t>
            </a:r>
            <a:r>
              <a:rPr lang="el-GR" sz="1800" b="1" dirty="0"/>
              <a:t>Ελλάδα υπάρχουν περίπου 110 σιδηρονικελιούχες λατεριτικές εμφανίσεις</a:t>
            </a:r>
            <a:r>
              <a:rPr lang="el-GR" sz="1800" dirty="0"/>
              <a:t> με </a:t>
            </a:r>
            <a:r>
              <a:rPr lang="el-GR" sz="1800" dirty="0" err="1"/>
              <a:t>Ni</a:t>
            </a:r>
            <a:r>
              <a:rPr lang="el-GR" sz="1800" dirty="0"/>
              <a:t> που κυμαίνεται από 0,9% έως 1,3%. Τα κοιτάσματα αυτά συνδέονται με τους </a:t>
            </a:r>
            <a:r>
              <a:rPr lang="el-GR" sz="1800" dirty="0" smtClean="0"/>
              <a:t>οφιολίθους. </a:t>
            </a:r>
            <a:r>
              <a:rPr lang="el-GR" sz="1800" dirty="0"/>
              <a:t>Εκμετάλλευση γίνεται σήμερα στη Λοκρίδα του Νομού Φθιώτιδος, στην Κεντρική Εύβοια και στην Ιεροπηγή Καστοριάς. Οι υπόλοιπες εμφανίσεις είναι μικρές και χωρίς οικονομικό ενδιαφέρον</a:t>
            </a:r>
            <a:r>
              <a:rPr lang="el-GR" sz="1800" dirty="0" smtClean="0"/>
              <a:t>.</a:t>
            </a:r>
          </a:p>
          <a:p>
            <a:r>
              <a:rPr lang="el-GR" dirty="0"/>
              <a:t>Κεφάλαιο </a:t>
            </a:r>
            <a:r>
              <a:rPr lang="el-GR" dirty="0" smtClean="0"/>
              <a:t>11</a:t>
            </a:r>
            <a:r>
              <a:rPr lang="el-GR" sz="3000" dirty="0"/>
              <a:t>. Λατεριτικά κοιτάσματα βωξίτη στην Ελλάδα</a:t>
            </a:r>
          </a:p>
          <a:p>
            <a:pPr marL="0" indent="0">
              <a:buNone/>
            </a:pPr>
            <a:r>
              <a:rPr lang="el-GR" sz="1800" dirty="0" smtClean="0"/>
              <a:t>Το </a:t>
            </a:r>
            <a:r>
              <a:rPr lang="el-GR" sz="1800" dirty="0"/>
              <a:t>παρόν κεφάλαιο αναφέρεται στα κοιτάσματα αλουμινίου (Al) από βωξίτη της Ελλάδας που είναι </a:t>
            </a:r>
            <a:r>
              <a:rPr lang="el-GR" sz="1800" b="1" dirty="0"/>
              <a:t>τα μεγαλύτερα στην Ευρωπαϊκή Ένωση</a:t>
            </a:r>
            <a:r>
              <a:rPr lang="el-GR" sz="1800" dirty="0"/>
              <a:t>. Εντοπίζονται κυρίως στη ζώνη Παρνασσού-Γκιώνας-Οίτης-Ελικώνα με βέβαια και πιθανά αποθέματα που είναι &gt;130 εκατομμύρια τόνους μεταλλεύματος, τοποθετώντας την Ελλάδα στις 10 σημαντικότερες χώρες παγκοσμίως στην παραγωγή βωξίτη. </a:t>
            </a:r>
            <a:r>
              <a:rPr lang="el-GR" sz="1800" dirty="0" smtClean="0"/>
              <a:t>Η </a:t>
            </a:r>
            <a:r>
              <a:rPr lang="el-GR" sz="1800" dirty="0"/>
              <a:t>εξόρυξη των κοιτασμάτων ξεκίνησε τη δεκαετία του 1920 </a:t>
            </a:r>
            <a:r>
              <a:rPr lang="el-GR" sz="1800" dirty="0" smtClean="0"/>
              <a:t>και </a:t>
            </a:r>
            <a:r>
              <a:rPr lang="el-GR" sz="1800" dirty="0"/>
              <a:t>συνεχίζεται μέχρι σήμερα.</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386214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a:t>
            </a:r>
            <a:r>
              <a:rPr lang="el-GR" dirty="0"/>
              <a:t>α</a:t>
            </a:r>
            <a:r>
              <a:rPr lang="el-GR" dirty="0" smtClean="0"/>
              <a:t> 14: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smtClean="0"/>
              <a:t>Κεφάλαιο 12</a:t>
            </a:r>
            <a:r>
              <a:rPr lang="el-GR" dirty="0"/>
              <a:t>. Προσχωματικά κοιτάσματα </a:t>
            </a:r>
            <a:endParaRPr lang="el-GR" dirty="0" smtClean="0"/>
          </a:p>
          <a:p>
            <a:pPr marL="0" indent="0">
              <a:buNone/>
            </a:pPr>
            <a:r>
              <a:rPr lang="el-GR" sz="1800" dirty="0"/>
              <a:t>Τα </a:t>
            </a:r>
            <a:r>
              <a:rPr lang="el-GR" sz="1800" b="1" dirty="0"/>
              <a:t>προσχωματικά κοιτάσματα της Ελλάδας </a:t>
            </a:r>
            <a:r>
              <a:rPr lang="el-GR" sz="1800" dirty="0"/>
              <a:t>αποτέλεσαν από τα προϊστορικά χρόνια αντικείμενο εκμετάλλευσης για τον χρυσό, ενώ στη σύγχρονη μεταλλευτική ιστορία, </a:t>
            </a:r>
            <a:r>
              <a:rPr lang="el-GR" sz="1800" b="1" dirty="0"/>
              <a:t>η μοναδική απόληψη χρυσού έγινε στον Γαλλικό ποταμό, από το 1953 έως το 1960</a:t>
            </a:r>
            <a:r>
              <a:rPr lang="el-GR" sz="1800" dirty="0"/>
              <a:t>. Ο προσχωματικός χρυσός εντοπίζεται σε αλλουβιακά ιζήματα όλων των ποταμών της Βόρειας Ελλάδας</a:t>
            </a:r>
            <a:r>
              <a:rPr lang="el-GR" sz="1800" dirty="0" smtClean="0"/>
              <a:t>.</a:t>
            </a:r>
          </a:p>
          <a:p>
            <a:pPr marL="0" indent="0">
              <a:buNone/>
            </a:pPr>
            <a:endParaRPr lang="el-GR" sz="1800" dirty="0"/>
          </a:p>
          <a:p>
            <a:r>
              <a:rPr lang="el-GR" dirty="0" smtClean="0"/>
              <a:t>Κεφάλαιο 13</a:t>
            </a:r>
            <a:r>
              <a:rPr lang="el-GR" dirty="0"/>
              <a:t>. Σύγχρονα μεταλλοφόρα πεδία στο ενεργό ηφαιστειακό τόξο του Νοτίου </a:t>
            </a:r>
            <a:r>
              <a:rPr lang="el-GR" dirty="0" smtClean="0"/>
              <a:t>Αιγαίου </a:t>
            </a:r>
            <a:r>
              <a:rPr lang="el-GR" dirty="0"/>
              <a:t>και στην Κεντρική και Βόρεια Ελλάδα</a:t>
            </a:r>
          </a:p>
          <a:p>
            <a:pPr marL="0" indent="0">
              <a:buNone/>
            </a:pPr>
            <a:r>
              <a:rPr lang="el-GR" sz="1800" dirty="0"/>
              <a:t>Τα ρευστά στα πεδία αυτά είναι εμπλουτισμένα σε μεταλλικά στοιχεία, κυρίως Au, </a:t>
            </a:r>
            <a:r>
              <a:rPr lang="el-GR" sz="1800" dirty="0" err="1"/>
              <a:t>Ag</a:t>
            </a:r>
            <a:r>
              <a:rPr lang="el-GR" sz="1800" dirty="0"/>
              <a:t>, Fe, Zn, Pb, </a:t>
            </a:r>
            <a:r>
              <a:rPr lang="el-GR" sz="1800" dirty="0" err="1"/>
              <a:t>As</a:t>
            </a:r>
            <a:r>
              <a:rPr lang="el-GR" sz="1800" dirty="0"/>
              <a:t>, </a:t>
            </a:r>
            <a:r>
              <a:rPr lang="el-GR" sz="1800" dirty="0" err="1"/>
              <a:t>Sb</a:t>
            </a:r>
            <a:r>
              <a:rPr lang="el-GR" sz="1800" dirty="0"/>
              <a:t>, </a:t>
            </a:r>
            <a:r>
              <a:rPr lang="el-GR" sz="1800" dirty="0" err="1"/>
              <a:t>Mn</a:t>
            </a:r>
            <a:r>
              <a:rPr lang="el-GR" sz="1800" dirty="0"/>
              <a:t>, Co, </a:t>
            </a:r>
            <a:r>
              <a:rPr lang="el-GR" sz="1800" dirty="0" err="1"/>
              <a:t>Cu</a:t>
            </a:r>
            <a:r>
              <a:rPr lang="el-GR" sz="1800" dirty="0"/>
              <a:t>, </a:t>
            </a:r>
            <a:r>
              <a:rPr lang="el-GR" sz="1800" dirty="0" err="1"/>
              <a:t>Li</a:t>
            </a:r>
            <a:r>
              <a:rPr lang="el-GR" sz="1800" dirty="0"/>
              <a:t>, </a:t>
            </a:r>
            <a:r>
              <a:rPr lang="el-GR" sz="1800" dirty="0" err="1"/>
              <a:t>Hg</a:t>
            </a:r>
            <a:r>
              <a:rPr lang="el-GR" sz="1800" dirty="0"/>
              <a:t>, </a:t>
            </a:r>
            <a:r>
              <a:rPr lang="el-GR" sz="1800" dirty="0" err="1"/>
              <a:t>Tl</a:t>
            </a:r>
            <a:r>
              <a:rPr lang="el-GR" sz="1800" dirty="0"/>
              <a:t>, V και </a:t>
            </a:r>
            <a:r>
              <a:rPr lang="el-GR" sz="1800" dirty="0" err="1"/>
              <a:t>Ni</a:t>
            </a:r>
            <a:r>
              <a:rPr lang="el-GR" sz="1800" dirty="0"/>
              <a:t>. Σε ορισμένες περιπτώσεις, όπως </a:t>
            </a:r>
            <a:r>
              <a:rPr lang="el-GR" sz="1800" b="1" dirty="0"/>
              <a:t>στο ηφαίστειο Κολούμπο και στη Μήλο, </a:t>
            </a:r>
            <a:r>
              <a:rPr lang="el-GR" sz="1800" dirty="0"/>
              <a:t>διαπιστώθηκε σχηματισμός μεταλλοφορίας σουλφιδίων επιθερμικού χαρακτήρα σε υποθαλάσσιο περιβάλλον. </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219220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15: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lnSpcReduction="10000"/>
          </a:bodyPr>
          <a:lstStyle/>
          <a:p>
            <a:r>
              <a:rPr lang="el-GR" dirty="0"/>
              <a:t>Κεφάλαιο 14. Κρίσιμα και σπάνια μέταλλα στην </a:t>
            </a:r>
            <a:r>
              <a:rPr lang="el-GR" dirty="0" smtClean="0"/>
              <a:t>Ελλάδα</a:t>
            </a:r>
          </a:p>
          <a:p>
            <a:pPr marL="0" indent="0">
              <a:buNone/>
            </a:pPr>
            <a:r>
              <a:rPr lang="el-GR" sz="1800" dirty="0"/>
              <a:t>Σύμφωνα με έρευνες των τελευταίων ετών τα αποτελέσματα για </a:t>
            </a:r>
            <a:r>
              <a:rPr lang="el-GR" sz="1800" b="1" dirty="0"/>
              <a:t>τα κρίσιμα και σπάνια μέταλλα </a:t>
            </a:r>
            <a:r>
              <a:rPr lang="el-GR" sz="1800" dirty="0"/>
              <a:t>είναι ιδιαίτερα ενθαρρυντικά και </a:t>
            </a:r>
            <a:r>
              <a:rPr lang="el-GR" sz="1800" b="1" dirty="0"/>
              <a:t>η Ελλάδα θα μπορούσε να αποτελέσει κύριο προμηθευτή της ευρωπαϊκής βιομηχανίας με τα μέταλλα υψηλής τεχνολογίας</a:t>
            </a:r>
            <a:r>
              <a:rPr lang="el-GR" sz="1800" dirty="0"/>
              <a:t>.</a:t>
            </a:r>
          </a:p>
          <a:p>
            <a:r>
              <a:rPr lang="el-GR" dirty="0" smtClean="0"/>
              <a:t>Κεφάλαιο 15</a:t>
            </a:r>
            <a:r>
              <a:rPr lang="el-GR" dirty="0"/>
              <a:t>. Οι σημαντικότερες μεταλλογενετικές περιοχές της Ελλάδας (ΒΑ Χαλκιδική και Λαύριο)</a:t>
            </a:r>
          </a:p>
          <a:p>
            <a:pPr marL="0" indent="0">
              <a:buNone/>
            </a:pPr>
            <a:r>
              <a:rPr lang="el-GR" sz="1800" dirty="0"/>
              <a:t>Τα κοιτάσματα στην περιοχή της </a:t>
            </a:r>
            <a:r>
              <a:rPr lang="el-GR" sz="1800" b="1" dirty="0"/>
              <a:t>ΒΑ </a:t>
            </a:r>
            <a:r>
              <a:rPr lang="el-GR" sz="1800" b="1" dirty="0" smtClean="0"/>
              <a:t>Χαλκιδικής, </a:t>
            </a:r>
            <a:r>
              <a:rPr lang="el-GR" sz="1800" dirty="0"/>
              <a:t>η οποία είναι γνωστή με την ονομασία «Μεταλλεία Κασσάνδρας», έτυχαν εκμετάλλευσης από την αρχαιότητα, και εξακολουθούν να είναι εκμεταλλεύσιμα και σήμερα. </a:t>
            </a:r>
            <a:r>
              <a:rPr lang="el-GR" sz="1800" dirty="0" smtClean="0"/>
              <a:t>Το </a:t>
            </a:r>
            <a:r>
              <a:rPr lang="el-GR" sz="1800" dirty="0"/>
              <a:t>πιο γνωστό πορφυριτικό κοίτασμα βρίσκεται στις </a:t>
            </a:r>
            <a:r>
              <a:rPr lang="el-GR" sz="1800" b="1" dirty="0"/>
              <a:t>Σκουριές</a:t>
            </a:r>
            <a:r>
              <a:rPr lang="el-GR" sz="1800" dirty="0"/>
              <a:t>, ενώ από τα κοιτάσματα αντικατάστασης εκμετάλλευση γίνεται σήμερα στην </a:t>
            </a:r>
            <a:r>
              <a:rPr lang="el-GR" sz="1800" b="1" dirty="0"/>
              <a:t>Ολυμπιάδα</a:t>
            </a:r>
            <a:r>
              <a:rPr lang="el-GR" sz="1800" dirty="0"/>
              <a:t> και στις </a:t>
            </a:r>
            <a:r>
              <a:rPr lang="el-GR" sz="1800" b="1" dirty="0"/>
              <a:t>Μαύρες Πέτρες</a:t>
            </a:r>
            <a:r>
              <a:rPr lang="el-GR" sz="1800" dirty="0"/>
              <a:t>. </a:t>
            </a:r>
            <a:endParaRPr lang="el-GR" sz="1800" dirty="0" smtClean="0"/>
          </a:p>
          <a:p>
            <a:pPr marL="0" indent="0">
              <a:buNone/>
            </a:pPr>
            <a:r>
              <a:rPr lang="el-GR" sz="1800" dirty="0" smtClean="0"/>
              <a:t>Το </a:t>
            </a:r>
            <a:r>
              <a:rPr lang="el-GR" sz="1800" b="1" dirty="0"/>
              <a:t>Λαύριο</a:t>
            </a:r>
            <a:r>
              <a:rPr lang="el-GR" sz="1800" dirty="0"/>
              <a:t> αποτελεί μία από τις </a:t>
            </a:r>
            <a:r>
              <a:rPr lang="el-GR" sz="1800" b="1" dirty="0"/>
              <a:t>σημαντικότερες περιοχές παγκοσμίως</a:t>
            </a:r>
            <a:r>
              <a:rPr lang="el-GR" sz="1800" dirty="0"/>
              <a:t>, </a:t>
            </a:r>
            <a:r>
              <a:rPr lang="el-GR" sz="1800" dirty="0" smtClean="0"/>
              <a:t>στο οποίο συνδυάζονται </a:t>
            </a:r>
            <a:r>
              <a:rPr lang="el-GR" sz="1800" dirty="0"/>
              <a:t>τα ορυκτολογικά και γεωλογικά χαρακτηριστικά, με την πλούσια μεταλλευτική δραστηριότητα και την αρχαιολογία. Μέσα στα αρχαία και σύγχρονα υπόγεια μεταλλεία μπορεί κάποιος να διακρίνει τη σχέση των γεωλογικών σχηματισμών με τα κοιτάσματα, τα οποία εντοπίζονται κάτω, εντός και πάνω από το ρήγμα αποκόλλησης. </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60247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Ευχαριστίες</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Autofit/>
          </a:bodyPr>
          <a:lstStyle/>
          <a:p>
            <a:r>
              <a:rPr lang="el-GR" sz="1800" dirty="0" smtClean="0"/>
              <a:t>στη </a:t>
            </a:r>
            <a:r>
              <a:rPr lang="el-GR" sz="1800" b="1" dirty="0" smtClean="0"/>
              <a:t>δράση </a:t>
            </a:r>
            <a:r>
              <a:rPr lang="el-GR" sz="1800" b="1" dirty="0"/>
              <a:t>Κάλλιπος </a:t>
            </a:r>
            <a:r>
              <a:rPr lang="el-GR" sz="1800" dirty="0"/>
              <a:t>με τίτλο «Ελληνικά Ακαδημαϊκά Ηλεκτρονικά Συγγράμματα και Βοηθήματα» για τη χρηματοδότηση του </a:t>
            </a:r>
            <a:r>
              <a:rPr lang="el-GR" sz="1800" dirty="0" smtClean="0"/>
              <a:t>βιβλίου,</a:t>
            </a:r>
          </a:p>
          <a:p>
            <a:r>
              <a:rPr lang="el-GR" sz="1800" dirty="0" smtClean="0"/>
              <a:t>στον Επιστημονικό Υπεύθυνο, </a:t>
            </a:r>
            <a:r>
              <a:rPr lang="el-GR" sz="1800" b="1" dirty="0"/>
              <a:t>Καθηγητή κ. Ν. </a:t>
            </a:r>
            <a:r>
              <a:rPr lang="el-GR" sz="1800" b="1" dirty="0" smtClean="0"/>
              <a:t>Μήτρου</a:t>
            </a:r>
            <a:r>
              <a:rPr lang="el-GR" sz="1800" dirty="0"/>
              <a:t>,</a:t>
            </a:r>
            <a:endParaRPr lang="el-GR" sz="1800" dirty="0" smtClean="0"/>
          </a:p>
          <a:p>
            <a:r>
              <a:rPr lang="el-GR" sz="1800" b="1" dirty="0" smtClean="0"/>
              <a:t>στην </a:t>
            </a:r>
            <a:r>
              <a:rPr lang="el-GR" sz="1800" b="1" dirty="0"/>
              <a:t>υποστηρικτική ομάδα του </a:t>
            </a:r>
            <a:r>
              <a:rPr lang="el-GR" sz="1800" b="1" dirty="0" smtClean="0"/>
              <a:t>HelpDesk</a:t>
            </a:r>
            <a:r>
              <a:rPr lang="el-GR" sz="1800" dirty="0"/>
              <a:t>, η οποία ήταν πάντοτε διαθέσιμη για την επίλυση προβλημάτων και ζητημάτων που </a:t>
            </a:r>
            <a:r>
              <a:rPr lang="el-GR" sz="1800" dirty="0" smtClean="0"/>
              <a:t>παρουσιάστηκαν,</a:t>
            </a:r>
          </a:p>
          <a:p>
            <a:r>
              <a:rPr lang="el-GR" sz="1800" dirty="0" smtClean="0"/>
              <a:t>στην </a:t>
            </a:r>
            <a:r>
              <a:rPr lang="el-GR" sz="1800" b="1" dirty="0"/>
              <a:t>κ. Ελένη Ελισσάβετ Όξενκιουν </a:t>
            </a:r>
            <a:r>
              <a:rPr lang="el-GR" sz="1800" dirty="0"/>
              <a:t>για </a:t>
            </a:r>
            <a:r>
              <a:rPr lang="el-GR" sz="1800" dirty="0" smtClean="0"/>
              <a:t>τη </a:t>
            </a:r>
            <a:r>
              <a:rPr lang="el-GR" sz="1800" dirty="0"/>
              <a:t>γλωσσική </a:t>
            </a:r>
            <a:r>
              <a:rPr lang="el-GR" sz="1800" dirty="0" smtClean="0"/>
              <a:t>επιμέλεια,</a:t>
            </a:r>
          </a:p>
          <a:p>
            <a:r>
              <a:rPr lang="el-GR" sz="1800" dirty="0" smtClean="0"/>
              <a:t>στον </a:t>
            </a:r>
            <a:r>
              <a:rPr lang="el-GR" sz="1800" b="1" dirty="0"/>
              <a:t>κ. </a:t>
            </a:r>
            <a:r>
              <a:rPr lang="el-GR" sz="1800" b="1" dirty="0" smtClean="0"/>
              <a:t>Σταύρο Σοφιανό</a:t>
            </a:r>
            <a:r>
              <a:rPr lang="el-GR" sz="1800" dirty="0" smtClean="0"/>
              <a:t> για τη γραφιστική επιμέλεια,</a:t>
            </a:r>
          </a:p>
          <a:p>
            <a:r>
              <a:rPr lang="el-GR" sz="1800" dirty="0" smtClean="0"/>
              <a:t>στους </a:t>
            </a:r>
            <a:r>
              <a:rPr lang="el-GR" sz="1800" b="1" dirty="0"/>
              <a:t>Καθηγητές μας </a:t>
            </a:r>
            <a:r>
              <a:rPr lang="el-GR" sz="1800" dirty="0"/>
              <a:t>που μας δίδαξαν, ο καθένας με τον δικό του τρόπο, και μας έμαθαν το τρίπτυχο </a:t>
            </a:r>
            <a:r>
              <a:rPr lang="el-GR" sz="1800" b="1" dirty="0"/>
              <a:t>«Έρευνα - Ερμηνεία - Κατανόηση</a:t>
            </a:r>
            <a:r>
              <a:rPr lang="el-GR" sz="1800" b="1" dirty="0" smtClean="0"/>
              <a:t>»</a:t>
            </a:r>
            <a:r>
              <a:rPr lang="el-GR" sz="1800" dirty="0" smtClean="0"/>
              <a:t>,</a:t>
            </a:r>
            <a:r>
              <a:rPr lang="el-GR" sz="1800" b="1" dirty="0" smtClean="0"/>
              <a:t> </a:t>
            </a:r>
            <a:endParaRPr lang="el-GR" sz="1800" b="1" dirty="0"/>
          </a:p>
          <a:p>
            <a:r>
              <a:rPr lang="el-GR" sz="1800" dirty="0" smtClean="0"/>
              <a:t>στους </a:t>
            </a:r>
            <a:r>
              <a:rPr lang="el-GR" sz="1800" b="1" dirty="0" smtClean="0"/>
              <a:t>φοιτητές </a:t>
            </a:r>
            <a:r>
              <a:rPr lang="el-GR" sz="1800" b="1" dirty="0"/>
              <a:t>μας, προπτυχιακούς και μεταπτυχιακούς</a:t>
            </a:r>
            <a:r>
              <a:rPr lang="el-GR" sz="1800" dirty="0"/>
              <a:t>, οι οποίοι αποτέλεσαν το έναυσμα για τη συγγραφή του βιβλίου, και </a:t>
            </a:r>
            <a:r>
              <a:rPr lang="el-GR" sz="1800" dirty="0" smtClean="0"/>
              <a:t>στους </a:t>
            </a:r>
            <a:r>
              <a:rPr lang="el-GR" sz="1800" b="1" dirty="0"/>
              <a:t>διδακτορικούς και μεταδιδακτορικούς συναδέλφους μας</a:t>
            </a:r>
            <a:r>
              <a:rPr lang="el-GR" sz="1800" dirty="0"/>
              <a:t>, με τους οποίους μοιραζόμαστε πλήθος εμπειριών και επιστημονικών αναζητήσεων στην ύπαιθρο και στο εργαστήριο. </a:t>
            </a:r>
          </a:p>
          <a:p>
            <a:r>
              <a:rPr lang="el-GR" sz="1800" dirty="0" smtClean="0"/>
              <a:t>Αφιερώνουμε το </a:t>
            </a:r>
            <a:r>
              <a:rPr lang="el-GR" sz="1800" dirty="0"/>
              <a:t>βιβλίο </a:t>
            </a:r>
            <a:r>
              <a:rPr lang="el-GR" sz="1800" dirty="0" smtClean="0"/>
              <a:t>σε </a:t>
            </a:r>
            <a:r>
              <a:rPr lang="el-GR" sz="1800" dirty="0"/>
              <a:t>όλους </a:t>
            </a:r>
            <a:r>
              <a:rPr lang="el-GR" sz="1800" dirty="0" smtClean="0"/>
              <a:t>οι οποίοι </a:t>
            </a:r>
            <a:r>
              <a:rPr lang="el-GR" sz="1800" dirty="0" smtClean="0"/>
              <a:t>έχουν </a:t>
            </a:r>
            <a:r>
              <a:rPr lang="el-GR" sz="1800" b="1" dirty="0"/>
              <a:t>εργαστεί και μοχθήσει  διαχρονικά </a:t>
            </a:r>
            <a:r>
              <a:rPr lang="el-GR" sz="1800" b="1" dirty="0" smtClean="0"/>
              <a:t>για </a:t>
            </a:r>
            <a:r>
              <a:rPr lang="el-GR" sz="1800" b="1" dirty="0"/>
              <a:t>τη μελέτη των κοιτασμάτων της </a:t>
            </a:r>
            <a:r>
              <a:rPr lang="el-GR" sz="1800" b="1" dirty="0" smtClean="0"/>
              <a:t>Ελλάδας</a:t>
            </a:r>
            <a:r>
              <a:rPr lang="el-GR" sz="1800" dirty="0" smtClean="0"/>
              <a:t>.</a:t>
            </a:r>
            <a:endParaRPr lang="el-GR" sz="1800" dirty="0"/>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350832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srcRect l="27007" t="11940" r="39787" b="4102"/>
          <a:stretch/>
        </p:blipFill>
        <p:spPr>
          <a:xfrm>
            <a:off x="5720099" y="1265067"/>
            <a:ext cx="2069553" cy="2943365"/>
          </a:xfrm>
          <a:prstGeom prst="rect">
            <a:avLst/>
          </a:prstGeom>
        </p:spPr>
      </p:pic>
      <p:sp>
        <p:nvSpPr>
          <p:cNvPr id="2" name="Τίτλος 1">
            <a:extLst>
              <a:ext uri="{FF2B5EF4-FFF2-40B4-BE49-F238E27FC236}">
                <a16:creationId xmlns="" xmlns:a16="http://schemas.microsoft.com/office/drawing/2014/main" id="{D7150373-4E64-9607-0103-3E16DDC09AA5}"/>
              </a:ext>
            </a:extLst>
          </p:cNvPr>
          <p:cNvSpPr>
            <a:spLocks noGrp="1"/>
          </p:cNvSpPr>
          <p:nvPr>
            <p:ph type="title"/>
          </p:nvPr>
        </p:nvSpPr>
        <p:spPr>
          <a:xfrm>
            <a:off x="1970810" y="406688"/>
            <a:ext cx="10515600" cy="975995"/>
          </a:xfrm>
        </p:spPr>
        <p:txBody>
          <a:bodyPr>
            <a:normAutofit/>
          </a:bodyPr>
          <a:lstStyle/>
          <a:p>
            <a:r>
              <a:rPr lang="el-GR" sz="3600" dirty="0"/>
              <a:t>Διαφάνεια 1: Παρουσίαση  μπροσούρας</a:t>
            </a:r>
            <a:endParaRPr lang="en-GB" sz="3600" dirty="0"/>
          </a:p>
        </p:txBody>
      </p:sp>
      <p:grpSp>
        <p:nvGrpSpPr>
          <p:cNvPr id="4" name="Group 8">
            <a:extLst>
              <a:ext uri="{FF2B5EF4-FFF2-40B4-BE49-F238E27FC236}">
                <a16:creationId xmlns="" xmlns:a16="http://schemas.microsoft.com/office/drawing/2014/main" id="{E8AA97EE-A913-3853-2D3C-B867B9329912}"/>
              </a:ext>
            </a:extLst>
          </p:cNvPr>
          <p:cNvGrpSpPr/>
          <p:nvPr/>
        </p:nvGrpSpPr>
        <p:grpSpPr>
          <a:xfrm>
            <a:off x="5720099" y="4205120"/>
            <a:ext cx="4574813" cy="2169825"/>
            <a:chOff x="544266" y="7833208"/>
            <a:chExt cx="2781763" cy="5247071"/>
          </a:xfrm>
        </p:grpSpPr>
        <p:sp>
          <p:nvSpPr>
            <p:cNvPr id="5" name="Rectangle 6">
              <a:extLst>
                <a:ext uri="{FF2B5EF4-FFF2-40B4-BE49-F238E27FC236}">
                  <a16:creationId xmlns="" xmlns:a16="http://schemas.microsoft.com/office/drawing/2014/main" id="{6291CD38-4C09-91A0-B89E-5465FBF85BCA}"/>
                </a:ext>
              </a:extLst>
            </p:cNvPr>
            <p:cNvSpPr/>
            <p:nvPr/>
          </p:nvSpPr>
          <p:spPr>
            <a:xfrm>
              <a:off x="544268" y="7985433"/>
              <a:ext cx="2781761" cy="5094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 xmlns:a16="http://schemas.microsoft.com/office/drawing/2014/main" id="{BE3F78FC-74FD-5AC2-4F8E-0FFC457D7640}"/>
                </a:ext>
              </a:extLst>
            </p:cNvPr>
            <p:cNvSpPr txBox="1"/>
            <p:nvPr/>
          </p:nvSpPr>
          <p:spPr>
            <a:xfrm>
              <a:off x="544266" y="7833208"/>
              <a:ext cx="2781761" cy="5247071"/>
            </a:xfrm>
            <a:prstGeom prst="rect">
              <a:avLst/>
            </a:prstGeom>
            <a:noFill/>
          </p:spPr>
          <p:txBody>
            <a:bodyPr wrap="square">
              <a:spAutoFit/>
            </a:bodyPr>
            <a:lstStyle/>
            <a:p>
              <a:pPr algn="just"/>
              <a:r>
                <a:rPr lang="el-GR" sz="700" b="1" dirty="0"/>
                <a:t>Περίληψη</a:t>
              </a:r>
            </a:p>
            <a:p>
              <a:pPr algn="just"/>
              <a:r>
                <a:rPr lang="el-GR" sz="800" dirty="0">
                  <a:latin typeface="Arial" panose="020B0604020202020204" pitchFamily="34" charset="0"/>
                </a:rPr>
                <a:t>Το βιβλίο αυτό αναφέρεται στην καταγραφή των σημαντικότερων μεταλλοφόρων κοιτασμάτων της Ελλάδας και στις συνθήκες γένεσής τους σε σχέση με τη γεωτεκτονική εξέλιξη των Ελληνίδων. Έμφαση δίνεται στη γεωλογία, στην τεκτονική, στα πετρώματα ξενιστές και στην ορυκτολογική και γεωχημική σύσταση των κοιτασμάτων αυτών. Τα κεφάλαια του παρόντος βιβλίου αναφέρονται στη σύντομη ιστορική αναδρομή της μεταλλευτικής δραστηριότητας στην Ελλάδα, </a:t>
              </a:r>
              <a:r>
                <a:rPr lang="el-GR" sz="800" dirty="0" smtClean="0">
                  <a:latin typeface="Arial" panose="020B0604020202020204" pitchFamily="34" charset="0"/>
                </a:rPr>
                <a:t>στη </a:t>
              </a:r>
              <a:r>
                <a:rPr lang="el-GR" sz="800" dirty="0">
                  <a:latin typeface="Arial" panose="020B0604020202020204" pitchFamily="34" charset="0"/>
                </a:rPr>
                <a:t>γεωτεκτονική εξέλιξη και μεταλλογένεση, καθώς και στην ταξινόμηση των ελληνικών κοιτασμάτων στις διαφορετικές μεταλλογενετικές επαρχίες. Περιγράφονται τα ορθομαγματικά κοιτάσματα </a:t>
              </a:r>
              <a:r>
                <a:rPr lang="el-GR" sz="800" dirty="0" err="1">
                  <a:latin typeface="Arial" panose="020B0604020202020204" pitchFamily="34" charset="0"/>
                </a:rPr>
                <a:t>Cr</a:t>
              </a:r>
              <a:r>
                <a:rPr lang="el-GR" sz="800" dirty="0">
                  <a:latin typeface="Arial" panose="020B0604020202020204" pitchFamily="34" charset="0"/>
                </a:rPr>
                <a:t> σε οφιολιθικά συμπλέγματα, τα ηφαιστειογενή κοιτάσματα συμπαγών σουλφιδίων και τα μεταμορφωμένα κοιτάσματα </a:t>
              </a:r>
              <a:r>
                <a:rPr lang="el-GR" sz="800" dirty="0" err="1">
                  <a:latin typeface="Arial" panose="020B0604020202020204" pitchFamily="34" charset="0"/>
                </a:rPr>
                <a:t>Mn</a:t>
              </a:r>
              <a:r>
                <a:rPr lang="el-GR" sz="800" dirty="0">
                  <a:latin typeface="Arial" panose="020B0604020202020204" pitchFamily="34" charset="0"/>
                </a:rPr>
                <a:t>, όλα Μεσοζωικής ηλικίας. Επίσης, παρουσιάζονται οι μαγματικές-υδροθερμικές μεταλλοφορίες που συνδέονται με τον μαγματισμό του Καινοζωικού και που εντοπίζονται κυρίως στα δύο σημαντικά μεταμορφικά συμπλέγματα της Ελλάδας, της Ροδόπης και Σερβομακεδονικής στα βόρεια και της Αττικοκυκλαδικής στα </a:t>
              </a:r>
              <a:r>
                <a:rPr lang="el-GR" sz="800" dirty="0" smtClean="0">
                  <a:latin typeface="Arial" panose="020B0604020202020204" pitchFamily="34" charset="0"/>
                </a:rPr>
                <a:t>νότια. </a:t>
              </a:r>
              <a:r>
                <a:rPr lang="el-GR" sz="800" dirty="0">
                  <a:latin typeface="Arial" panose="020B0604020202020204" pitchFamily="34" charset="0"/>
                </a:rPr>
                <a:t>Αναπτύσσονται επίσης </a:t>
              </a:r>
              <a:r>
                <a:rPr lang="el-GR" sz="800" dirty="0" smtClean="0">
                  <a:latin typeface="Arial" panose="020B0604020202020204" pitchFamily="34" charset="0"/>
                </a:rPr>
                <a:t>τα </a:t>
              </a:r>
              <a:r>
                <a:rPr lang="el-GR" sz="800" dirty="0">
                  <a:latin typeface="Arial" panose="020B0604020202020204" pitchFamily="34" charset="0"/>
                </a:rPr>
                <a:t>κοιτάσματα Fe, </a:t>
              </a:r>
              <a:r>
                <a:rPr lang="el-GR" sz="800" dirty="0" err="1">
                  <a:latin typeface="Arial" panose="020B0604020202020204" pitchFamily="34" charset="0"/>
                </a:rPr>
                <a:t>Mn</a:t>
              </a:r>
              <a:r>
                <a:rPr lang="el-GR" sz="800" dirty="0">
                  <a:latin typeface="Arial" panose="020B0604020202020204" pitchFamily="34" charset="0"/>
                </a:rPr>
                <a:t>, Zn από οξείδωση θειούχων μεταλλοφοριών, τα λατεριτικά κοιτάσματα Fe-</a:t>
              </a:r>
              <a:r>
                <a:rPr lang="el-GR" sz="800" dirty="0" err="1">
                  <a:latin typeface="Arial" panose="020B0604020202020204" pitchFamily="34" charset="0"/>
                </a:rPr>
                <a:t>Ni</a:t>
              </a:r>
              <a:r>
                <a:rPr lang="el-GR" sz="800" dirty="0">
                  <a:latin typeface="Arial" panose="020B0604020202020204" pitchFamily="34" charset="0"/>
                </a:rPr>
                <a:t>, τα κοιτάσματα βωξίτη με αλουμίνιο, τα προσχωματικά κοιτάσματα Au, </a:t>
              </a:r>
              <a:r>
                <a:rPr lang="el-GR" sz="800" dirty="0" err="1">
                  <a:latin typeface="Arial" panose="020B0604020202020204" pitchFamily="34" charset="0"/>
                </a:rPr>
                <a:t>Pt</a:t>
              </a:r>
              <a:r>
                <a:rPr lang="el-GR" sz="800" dirty="0">
                  <a:latin typeface="Arial" panose="020B0604020202020204" pitchFamily="34" charset="0"/>
                </a:rPr>
                <a:t> και REE, καθώς και τα σύγχρονα μεταλλοφόρα πεδία στο ενεργό ηφαιστειακό τόξο του Νοτίου Αιγαίου και στην Κεντρική και Βόρεια Ελλάδα. </a:t>
              </a:r>
              <a:endParaRPr lang="en-GB" sz="800" b="1" dirty="0"/>
            </a:p>
          </p:txBody>
        </p:sp>
      </p:grpSp>
      <p:grpSp>
        <p:nvGrpSpPr>
          <p:cNvPr id="7" name="Group 14">
            <a:extLst>
              <a:ext uri="{FF2B5EF4-FFF2-40B4-BE49-F238E27FC236}">
                <a16:creationId xmlns="" xmlns:a16="http://schemas.microsoft.com/office/drawing/2014/main" id="{24824DB0-40AF-A950-00D4-C4F307CA16E1}"/>
              </a:ext>
            </a:extLst>
          </p:cNvPr>
          <p:cNvGrpSpPr/>
          <p:nvPr/>
        </p:nvGrpSpPr>
        <p:grpSpPr>
          <a:xfrm>
            <a:off x="8072385" y="1340608"/>
            <a:ext cx="2222525" cy="2886419"/>
            <a:chOff x="3208193" y="2552147"/>
            <a:chExt cx="1899894" cy="5014375"/>
          </a:xfrm>
        </p:grpSpPr>
        <p:sp>
          <p:nvSpPr>
            <p:cNvPr id="8" name="Rectangle 15">
              <a:extLst>
                <a:ext uri="{FF2B5EF4-FFF2-40B4-BE49-F238E27FC236}">
                  <a16:creationId xmlns="" xmlns:a16="http://schemas.microsoft.com/office/drawing/2014/main" id="{FB447D5B-A570-10B0-41DC-D3628156AECF}"/>
                </a:ext>
              </a:extLst>
            </p:cNvPr>
            <p:cNvSpPr/>
            <p:nvPr/>
          </p:nvSpPr>
          <p:spPr>
            <a:xfrm>
              <a:off x="3208193" y="2552149"/>
              <a:ext cx="1899894" cy="50143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 xmlns:a16="http://schemas.microsoft.com/office/drawing/2014/main" id="{8065A0A0-DB6A-92D4-1C8E-CC27DFE33A7E}"/>
                </a:ext>
              </a:extLst>
            </p:cNvPr>
            <p:cNvSpPr txBox="1"/>
            <p:nvPr/>
          </p:nvSpPr>
          <p:spPr>
            <a:xfrm>
              <a:off x="3250626" y="2552147"/>
              <a:ext cx="1857460" cy="3609082"/>
            </a:xfrm>
            <a:prstGeom prst="rect">
              <a:avLst/>
            </a:prstGeom>
            <a:noFill/>
          </p:spPr>
          <p:txBody>
            <a:bodyPr wrap="square">
              <a:spAutoFit/>
            </a:bodyPr>
            <a:lstStyle/>
            <a:p>
              <a:pPr marL="360363" indent="-360363" algn="just"/>
              <a:r>
                <a:rPr lang="el-GR" sz="700" b="1" u="sng" dirty="0"/>
                <a:t>Τίτλος</a:t>
              </a:r>
              <a:r>
                <a:rPr lang="el-GR" sz="700" b="1" dirty="0"/>
                <a:t>:  Κοιτάσματα της </a:t>
              </a:r>
              <a:r>
                <a:rPr lang="el-GR" sz="700" b="1" dirty="0" smtClean="0"/>
                <a:t>Ελλάδας</a:t>
              </a:r>
            </a:p>
            <a:p>
              <a:pPr marL="360363" indent="-360363" algn="just"/>
              <a:r>
                <a:rPr lang="el-GR" sz="700" b="1" u="sng" dirty="0" smtClean="0"/>
                <a:t>Υπότιτλος</a:t>
              </a:r>
              <a:r>
                <a:rPr lang="el-GR" sz="700" b="1" dirty="0"/>
                <a:t>: 	-</a:t>
              </a:r>
              <a:endParaRPr lang="el-GR" sz="700" dirty="0"/>
            </a:p>
            <a:p>
              <a:pPr marL="360363" indent="-360363" algn="just"/>
              <a:r>
                <a:rPr lang="el-GR" sz="700" b="1" u="sng" dirty="0"/>
                <a:t>Συγγραφείς</a:t>
              </a:r>
              <a:r>
                <a:rPr lang="el-GR" sz="700" b="1" dirty="0"/>
                <a:t>:</a:t>
              </a:r>
              <a:r>
                <a:rPr lang="el-GR" sz="700" dirty="0"/>
                <a:t> Μέλφος, Β., Αναπληρωτής Καθηγητής, ΑΠΘ</a:t>
              </a:r>
              <a:r>
                <a:rPr lang="el-GR" sz="700" dirty="0" smtClean="0"/>
                <a:t>, Βουδούρης</a:t>
              </a:r>
              <a:r>
                <a:rPr lang="el-GR" sz="700" dirty="0"/>
                <a:t>, Π., Καθηγητής, </a:t>
              </a:r>
              <a:r>
                <a:rPr lang="el-GR" sz="700" dirty="0" err="1"/>
                <a:t>ΕΚΠΑ</a:t>
              </a:r>
              <a:endParaRPr lang="el-GR" sz="700" dirty="0"/>
            </a:p>
            <a:p>
              <a:pPr marL="360363" indent="-360363" algn="just"/>
              <a:r>
                <a:rPr lang="en-US" sz="700" b="1" u="sng" dirty="0"/>
                <a:t>ISBN</a:t>
              </a:r>
              <a:r>
                <a:rPr lang="en-US" sz="700" b="1" dirty="0"/>
                <a:t>:	</a:t>
              </a:r>
              <a:r>
                <a:rPr lang="el-GR" sz="700" dirty="0"/>
                <a:t>978-618-5667-07-8</a:t>
              </a:r>
            </a:p>
            <a:p>
              <a:pPr marL="360363" indent="-360363" algn="just"/>
              <a:r>
                <a:rPr lang="en-US" sz="700" b="1" u="sng" dirty="0"/>
                <a:t>DOI</a:t>
              </a:r>
              <a:r>
                <a:rPr lang="en-US" sz="700" b="1" dirty="0"/>
                <a:t>:	</a:t>
              </a:r>
              <a:r>
                <a:rPr lang="en-US" sz="700" dirty="0">
                  <a:hlinkClick r:id="rId3"/>
                </a:rPr>
                <a:t>http://</a:t>
              </a:r>
              <a:r>
                <a:rPr lang="en-US" sz="700" dirty="0" smtClean="0">
                  <a:hlinkClick r:id="rId3"/>
                </a:rPr>
                <a:t>dx.doi.org/10.57713/kallipos-32</a:t>
              </a:r>
              <a:endParaRPr lang="el-GR" sz="700" dirty="0" smtClean="0"/>
            </a:p>
            <a:p>
              <a:pPr marL="360363" indent="-360363" algn="just"/>
              <a:endParaRPr lang="en-US" sz="700" b="1" dirty="0"/>
            </a:p>
            <a:p>
              <a:pPr>
                <a:spcAft>
                  <a:spcPts val="600"/>
                </a:spcAft>
              </a:pPr>
              <a:r>
                <a:rPr lang="el-GR" sz="700" b="1" u="sng" dirty="0"/>
                <a:t>Βιβλιογραφική </a:t>
              </a:r>
              <a:r>
                <a:rPr lang="el-GR" sz="700" b="1" u="sng" dirty="0" smtClean="0"/>
                <a:t>αναφορά: </a:t>
              </a:r>
              <a:r>
                <a:rPr lang="el-GR" sz="700" dirty="0" smtClean="0"/>
                <a:t>Μέλφος</a:t>
              </a:r>
              <a:r>
                <a:rPr lang="el-GR" sz="700" dirty="0"/>
                <a:t>, Β., &amp; Βουδούρης, Π. (2022</a:t>
              </a:r>
              <a:r>
                <a:rPr lang="el-GR" sz="700" i="1" dirty="0"/>
                <a:t>). Κοιτάσματα της Ελλάδας </a:t>
              </a:r>
              <a:r>
                <a:rPr lang="el-GR" sz="700" dirty="0"/>
                <a:t>[Προπτυχιακό εγχειρίδιο]. Κάλλιπος, Ανοικτές Ακαδημαϊκές Εκδόσεις. </a:t>
              </a:r>
              <a:r>
                <a:rPr lang="el-GR" sz="700" dirty="0">
                  <a:hlinkClick r:id="rId3"/>
                </a:rPr>
                <a:t>http://</a:t>
              </a:r>
              <a:r>
                <a:rPr lang="el-GR" sz="700" dirty="0" smtClean="0">
                  <a:hlinkClick r:id="rId3"/>
                </a:rPr>
                <a:t>dx.doi.org/10.57713/kallipos-32</a:t>
              </a:r>
              <a:endParaRPr lang="el-GR" sz="700" dirty="0" smtClean="0"/>
            </a:p>
            <a:p>
              <a:pPr>
                <a:spcAft>
                  <a:spcPts val="600"/>
                </a:spcAft>
              </a:pPr>
              <a:r>
                <a:rPr lang="el-GR" sz="700" b="1" u="sng" dirty="0" smtClean="0"/>
                <a:t>Θεματικές περιοχές</a:t>
              </a:r>
              <a:r>
                <a:rPr lang="el-GR" sz="700" dirty="0" smtClean="0"/>
                <a:t>:</a:t>
              </a:r>
              <a:r>
                <a:rPr lang="el-GR" sz="700" dirty="0"/>
                <a:t> </a:t>
              </a:r>
              <a:r>
                <a:rPr lang="el-GR" sz="700" dirty="0" smtClean="0"/>
                <a:t>ΦΥΣΙΚΕΣ </a:t>
              </a:r>
              <a:r>
                <a:rPr lang="el-GR" sz="700" dirty="0"/>
                <a:t>ΚΑΙ </a:t>
              </a:r>
              <a:r>
                <a:rPr lang="el-GR" sz="700" dirty="0" smtClean="0"/>
                <a:t>ΓΕΩΠΟΝΙΚΕΣ ΕΠΙΣΤΗΜΕΣ</a:t>
              </a:r>
              <a:endParaRPr lang="en-GB" sz="700" dirty="0"/>
            </a:p>
            <a:p>
              <a:r>
                <a:rPr lang="el-GR" sz="700" b="1" dirty="0"/>
                <a:t>Λέξεις-κλειδιά: </a:t>
              </a:r>
              <a:r>
                <a:rPr lang="el-GR" sz="700" dirty="0" smtClean="0"/>
                <a:t>Κοίτασμα</a:t>
              </a:r>
              <a:r>
                <a:rPr lang="en-US" sz="700" dirty="0" smtClean="0"/>
                <a:t> / </a:t>
              </a:r>
              <a:r>
                <a:rPr lang="el-GR" sz="700" dirty="0" smtClean="0"/>
                <a:t>Γεωτεκτονική εξέλιξη</a:t>
              </a:r>
              <a:r>
                <a:rPr lang="en-US" sz="700" dirty="0" smtClean="0"/>
                <a:t> / </a:t>
              </a:r>
              <a:r>
                <a:rPr lang="el-GR" sz="700" dirty="0" smtClean="0"/>
                <a:t>Μεταλλογένεση</a:t>
              </a:r>
              <a:r>
                <a:rPr lang="en-US" sz="700" dirty="0" smtClean="0"/>
                <a:t> / </a:t>
              </a:r>
              <a:r>
                <a:rPr lang="el-GR" sz="700" dirty="0" smtClean="0"/>
                <a:t>Ορυκτοί πόροι</a:t>
              </a:r>
              <a:r>
                <a:rPr lang="en-US" sz="700" dirty="0" smtClean="0"/>
                <a:t> / </a:t>
              </a:r>
              <a:r>
                <a:rPr lang="el-GR" sz="700" dirty="0" smtClean="0"/>
                <a:t>Μαγματικά κοιτάσματα</a:t>
              </a:r>
              <a:r>
                <a:rPr lang="en-US" sz="700" dirty="0" smtClean="0"/>
                <a:t> / </a:t>
              </a:r>
              <a:r>
                <a:rPr lang="el-GR" sz="700" dirty="0" smtClean="0"/>
                <a:t>Υδροθερμικά κοιτάσματα</a:t>
              </a:r>
              <a:r>
                <a:rPr lang="en-US" sz="700" dirty="0" smtClean="0"/>
                <a:t> / </a:t>
              </a:r>
              <a:r>
                <a:rPr lang="el-GR" sz="700" dirty="0" smtClean="0"/>
                <a:t>Λατεριτικά κοιτάσματα</a:t>
              </a:r>
              <a:r>
                <a:rPr lang="en-US" sz="700" dirty="0" smtClean="0"/>
                <a:t> / </a:t>
              </a:r>
              <a:r>
                <a:rPr lang="el-GR" sz="700" dirty="0" smtClean="0"/>
                <a:t>Προσχωματικά κοιτάσματα</a:t>
              </a:r>
              <a:r>
                <a:rPr lang="en-US" sz="700" dirty="0" smtClean="0"/>
                <a:t> / </a:t>
              </a:r>
              <a:r>
                <a:rPr lang="el-GR" sz="700" dirty="0" smtClean="0"/>
                <a:t>Ελλάδα</a:t>
              </a:r>
              <a:endParaRPr lang="en-GB" sz="800" dirty="0"/>
            </a:p>
          </p:txBody>
        </p:sp>
      </p:grpSp>
      <p:sp>
        <p:nvSpPr>
          <p:cNvPr id="11" name="Θέση υποσέλιδου 4">
            <a:extLst>
              <a:ext uri="{FF2B5EF4-FFF2-40B4-BE49-F238E27FC236}">
                <a16:creationId xmlns="" xmlns:a16="http://schemas.microsoft.com/office/drawing/2014/main" id="{C56270D5-B08C-4513-D19C-DA865845A4CB}"/>
              </a:ext>
            </a:extLst>
          </p:cNvPr>
          <p:cNvSpPr>
            <a:spLocks noGrp="1"/>
          </p:cNvSpPr>
          <p:nvPr>
            <p:ph type="ftr" sz="quarter" idx="3"/>
          </p:nvPr>
        </p:nvSpPr>
        <p:spPr>
          <a:xfrm>
            <a:off x="4007224" y="64159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ΚΟΙΤΑΣΜΑΤΑ ΤΗΣ ΕΛΛΑΔΑΣ Β</a:t>
            </a:r>
            <a:r>
              <a:rPr lang="el-GR" dirty="0"/>
              <a:t>. </a:t>
            </a:r>
            <a:r>
              <a:rPr lang="el-GR" dirty="0" smtClean="0"/>
              <a:t>Μέλφος &amp; Π</a:t>
            </a:r>
            <a:r>
              <a:rPr lang="el-GR" dirty="0"/>
              <a:t>. Βουδούρης</a:t>
            </a:r>
          </a:p>
          <a:p>
            <a:endParaRPr lang="en-GB" dirty="0"/>
          </a:p>
        </p:txBody>
      </p:sp>
    </p:spTree>
    <p:extLst>
      <p:ext uri="{BB962C8B-B14F-4D97-AF65-F5344CB8AC3E}">
        <p14:creationId xmlns:p14="http://schemas.microsoft.com/office/powerpoint/2010/main" val="416302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2031076" y="304589"/>
            <a:ext cx="10515600" cy="1148715"/>
          </a:xfrm>
        </p:spPr>
        <p:txBody>
          <a:bodyPr/>
          <a:lstStyle/>
          <a:p>
            <a:r>
              <a:rPr lang="el-GR" dirty="0"/>
              <a:t>Διαφάνεια 2: Στοιχεία Βιβλίου</a:t>
            </a:r>
            <a:endParaRPr lang="en-GB" dirty="0"/>
          </a:p>
        </p:txBody>
      </p:sp>
      <p:grpSp>
        <p:nvGrpSpPr>
          <p:cNvPr id="8" name="Group 14">
            <a:extLst>
              <a:ext uri="{FF2B5EF4-FFF2-40B4-BE49-F238E27FC236}">
                <a16:creationId xmlns="" xmlns:a16="http://schemas.microsoft.com/office/drawing/2014/main" id="{506C79BA-98AF-E273-68B3-65E8554BD22B}"/>
              </a:ext>
            </a:extLst>
          </p:cNvPr>
          <p:cNvGrpSpPr/>
          <p:nvPr/>
        </p:nvGrpSpPr>
        <p:grpSpPr>
          <a:xfrm>
            <a:off x="1506878" y="1434473"/>
            <a:ext cx="8634845" cy="4278525"/>
            <a:chOff x="3208193" y="2552147"/>
            <a:chExt cx="1899894" cy="5193702"/>
          </a:xfrm>
        </p:grpSpPr>
        <p:sp>
          <p:nvSpPr>
            <p:cNvPr id="9" name="Rectangle 15">
              <a:extLst>
                <a:ext uri="{FF2B5EF4-FFF2-40B4-BE49-F238E27FC236}">
                  <a16:creationId xmlns="" xmlns:a16="http://schemas.microsoft.com/office/drawing/2014/main" id="{2D645A5F-FF7F-FF34-0004-CF98B2AD8B0F}"/>
                </a:ext>
              </a:extLst>
            </p:cNvPr>
            <p:cNvSpPr/>
            <p:nvPr/>
          </p:nvSpPr>
          <p:spPr>
            <a:xfrm>
              <a:off x="3208193" y="2552147"/>
              <a:ext cx="1899894" cy="5193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10" name="TextBox 9">
              <a:extLst>
                <a:ext uri="{FF2B5EF4-FFF2-40B4-BE49-F238E27FC236}">
                  <a16:creationId xmlns="" xmlns:a16="http://schemas.microsoft.com/office/drawing/2014/main" id="{48155E8E-E3D9-49A4-47E4-76559C1187B2}"/>
                </a:ext>
              </a:extLst>
            </p:cNvPr>
            <p:cNvSpPr txBox="1"/>
            <p:nvPr/>
          </p:nvSpPr>
          <p:spPr>
            <a:xfrm>
              <a:off x="3250626" y="2552147"/>
              <a:ext cx="1857460" cy="3437212"/>
            </a:xfrm>
            <a:prstGeom prst="rect">
              <a:avLst/>
            </a:prstGeom>
            <a:noFill/>
          </p:spPr>
          <p:txBody>
            <a:bodyPr wrap="square">
              <a:spAutoFit/>
            </a:bodyPr>
            <a:lstStyle/>
            <a:p>
              <a:pPr marL="360363" indent="-360363" algn="just"/>
              <a:r>
                <a:rPr lang="el-GR" sz="1400" b="1" u="sng" dirty="0" smtClean="0"/>
                <a:t>Τίτλος</a:t>
              </a:r>
              <a:r>
                <a:rPr lang="el-GR" sz="1400" b="1" dirty="0"/>
                <a:t>:  Κοιτάσματα της Ελλάδας</a:t>
              </a:r>
            </a:p>
            <a:p>
              <a:pPr marL="360363" indent="-360363" algn="just"/>
              <a:r>
                <a:rPr lang="el-GR" sz="1400" b="1" u="sng" dirty="0" smtClean="0"/>
                <a:t>Υπότιτλος</a:t>
              </a:r>
              <a:r>
                <a:rPr lang="el-GR" sz="1400" b="1" dirty="0"/>
                <a:t>: 	-</a:t>
              </a:r>
              <a:endParaRPr lang="el-GR" sz="1400" dirty="0"/>
            </a:p>
            <a:p>
              <a:pPr marL="360363" indent="-360363" algn="just"/>
              <a:r>
                <a:rPr lang="el-GR" sz="1400" b="1" u="sng" dirty="0"/>
                <a:t>Συγγραφείς</a:t>
              </a:r>
              <a:r>
                <a:rPr lang="el-GR" sz="1400" b="1" dirty="0"/>
                <a:t>:</a:t>
              </a:r>
              <a:r>
                <a:rPr lang="el-GR" sz="1400" dirty="0"/>
                <a:t> </a:t>
              </a:r>
              <a:r>
                <a:rPr lang="el-GR" sz="1400" dirty="0" smtClean="0"/>
                <a:t>Β</a:t>
              </a:r>
              <a:r>
                <a:rPr lang="en-US" sz="1400" dirty="0" smtClean="0"/>
                <a:t>. </a:t>
              </a:r>
              <a:r>
                <a:rPr lang="el-GR" sz="1400" dirty="0" smtClean="0"/>
                <a:t>Μέλφος</a:t>
              </a:r>
              <a:r>
                <a:rPr lang="el-GR" sz="1400" dirty="0"/>
                <a:t>, </a:t>
              </a:r>
              <a:r>
                <a:rPr lang="el-GR" sz="1400" dirty="0" smtClean="0"/>
                <a:t>Π. Βουδούρης</a:t>
              </a:r>
            </a:p>
            <a:p>
              <a:pPr marL="360363" indent="-360363" algn="just"/>
              <a:r>
                <a:rPr lang="en-US" sz="1400" b="1" u="sng" dirty="0" smtClean="0"/>
                <a:t>ISBN</a:t>
              </a:r>
              <a:r>
                <a:rPr lang="en-US" sz="1400" b="1" dirty="0" smtClean="0"/>
                <a:t>:	</a:t>
              </a:r>
              <a:r>
                <a:rPr lang="el-GR" sz="1400" dirty="0" smtClean="0"/>
                <a:t>978-618-85370-9-5</a:t>
              </a:r>
            </a:p>
            <a:p>
              <a:pPr marL="360363" indent="-360363" algn="just"/>
              <a:r>
                <a:rPr lang="en-US" sz="1400" b="1" u="sng" dirty="0" smtClean="0"/>
                <a:t>DOI</a:t>
              </a:r>
              <a:r>
                <a:rPr lang="en-US" sz="1400" b="1" dirty="0"/>
                <a:t>:	</a:t>
              </a:r>
              <a:r>
                <a:rPr lang="en-US" sz="1400" dirty="0">
                  <a:hlinkClick r:id="rId2"/>
                </a:rPr>
                <a:t>http://</a:t>
              </a:r>
              <a:r>
                <a:rPr lang="en-US" sz="1400" dirty="0" smtClean="0">
                  <a:hlinkClick r:id="rId2"/>
                </a:rPr>
                <a:t>dx.doi.org/10.57713/kallipos-32</a:t>
              </a:r>
              <a:endParaRPr lang="el-GR" sz="1400" dirty="0" smtClean="0"/>
            </a:p>
            <a:p>
              <a:pPr marL="360363" indent="-360363" algn="just"/>
              <a:endParaRPr lang="en-US" sz="1400" b="1" dirty="0"/>
            </a:p>
            <a:p>
              <a:pPr marL="360363" indent="-360363" algn="just"/>
              <a:endParaRPr lang="el-GR" sz="1400" dirty="0" smtClean="0"/>
            </a:p>
            <a:p>
              <a:pPr>
                <a:spcAft>
                  <a:spcPts val="600"/>
                </a:spcAft>
              </a:pPr>
              <a:r>
                <a:rPr lang="el-GR" sz="1400" b="1" u="sng" dirty="0" smtClean="0"/>
                <a:t>Βιβλιογραφική </a:t>
              </a:r>
              <a:r>
                <a:rPr lang="el-GR" sz="1400" b="1" u="sng" dirty="0"/>
                <a:t>αναφορά</a:t>
              </a:r>
              <a:r>
                <a:rPr lang="el-GR" sz="1400" b="1" dirty="0"/>
                <a:t>:</a:t>
              </a:r>
              <a:r>
                <a:rPr lang="en-US" sz="1400" b="1" dirty="0"/>
                <a:t> </a:t>
              </a:r>
              <a:r>
                <a:rPr lang="el-GR" sz="1400" dirty="0"/>
                <a:t>Μέλφος, Β., &amp; Βουδούρης, Π. (2022</a:t>
              </a:r>
              <a:r>
                <a:rPr lang="el-GR" sz="1400" i="1" dirty="0"/>
                <a:t>). Κοιτάσματα της Ελλάδας </a:t>
              </a:r>
              <a:r>
                <a:rPr lang="el-GR" sz="1400" dirty="0"/>
                <a:t>[Προπτυχιακό εγχειρίδιο]. Κάλλιπος, Ανοικτές Ακαδημαϊκές Εκδόσεις. </a:t>
              </a:r>
              <a:r>
                <a:rPr lang="el-GR" sz="1400" dirty="0">
                  <a:hlinkClick r:id="rId2"/>
                </a:rPr>
                <a:t>http://</a:t>
              </a:r>
              <a:r>
                <a:rPr lang="el-GR" sz="1400" dirty="0" smtClean="0">
                  <a:hlinkClick r:id="rId2"/>
                </a:rPr>
                <a:t>dx.doi.org/10.57713/kallipos-32</a:t>
              </a:r>
              <a:endParaRPr lang="el-GR" sz="1400" dirty="0" smtClean="0"/>
            </a:p>
            <a:p>
              <a:pPr>
                <a:spcAft>
                  <a:spcPts val="600"/>
                </a:spcAft>
              </a:pPr>
              <a:r>
                <a:rPr lang="el-GR" sz="1400" b="1" u="sng" dirty="0" smtClean="0"/>
                <a:t>Θεματικές </a:t>
              </a:r>
              <a:r>
                <a:rPr lang="el-GR" sz="1400" b="1" u="sng" dirty="0"/>
                <a:t>περιοχές</a:t>
              </a:r>
              <a:r>
                <a:rPr lang="el-GR" sz="1400" dirty="0"/>
                <a:t>: ΦΥΣΙΚΕΣ ΚΑΙ ΓΕΩΠΟΝΙΚΕΣ ΕΠΙΣΤΗΜΕΣ</a:t>
              </a:r>
            </a:p>
            <a:p>
              <a:r>
                <a:rPr lang="el-GR" sz="1400" b="1" dirty="0" smtClean="0"/>
                <a:t>Λέξεις-κλειδιά</a:t>
              </a:r>
              <a:r>
                <a:rPr lang="el-GR" sz="1400" b="1" dirty="0"/>
                <a:t>: </a:t>
              </a:r>
              <a:r>
                <a:rPr lang="el-GR" sz="1400" dirty="0"/>
                <a:t>Κοίτασμα / Γεωτεκτονική εξέλιξη / Μεταλλογένεση / Ορυκτοί πόροι / Μαγματικά κοιτάσματα / Υδροθερμικά κοιτάσματα / Λατεριτικά κοιτάσματα / Προσχωματικά κοιτάσματα / Ελλάδα</a:t>
              </a:r>
              <a:endParaRPr lang="en-GB" sz="1600" dirty="0"/>
            </a:p>
          </p:txBody>
        </p:sp>
      </p:grpSp>
      <p:sp>
        <p:nvSpPr>
          <p:cNvPr id="7"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336880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2006077" y="267017"/>
            <a:ext cx="10515600" cy="1148715"/>
          </a:xfrm>
        </p:spPr>
        <p:txBody>
          <a:bodyPr/>
          <a:lstStyle/>
          <a:p>
            <a:r>
              <a:rPr lang="el-GR" dirty="0"/>
              <a:t>Διαφάνεια 3: Συγγραφική Ομάδα</a:t>
            </a:r>
            <a:endParaRPr lang="en-GB" dirty="0"/>
          </a:p>
        </p:txBody>
      </p:sp>
      <p:grpSp>
        <p:nvGrpSpPr>
          <p:cNvPr id="7" name="Group 14">
            <a:extLst>
              <a:ext uri="{FF2B5EF4-FFF2-40B4-BE49-F238E27FC236}">
                <a16:creationId xmlns="" xmlns:a16="http://schemas.microsoft.com/office/drawing/2014/main" id="{7FC84066-6B81-4F7D-2D95-1EA3452842BF}"/>
              </a:ext>
            </a:extLst>
          </p:cNvPr>
          <p:cNvGrpSpPr/>
          <p:nvPr/>
        </p:nvGrpSpPr>
        <p:grpSpPr>
          <a:xfrm>
            <a:off x="780689" y="1303587"/>
            <a:ext cx="11110823" cy="6924973"/>
            <a:chOff x="2933573" y="627323"/>
            <a:chExt cx="2878970" cy="11212356"/>
          </a:xfrm>
        </p:grpSpPr>
        <p:sp>
          <p:nvSpPr>
            <p:cNvPr id="11" name="Rectangle 15">
              <a:extLst>
                <a:ext uri="{FF2B5EF4-FFF2-40B4-BE49-F238E27FC236}">
                  <a16:creationId xmlns="" xmlns:a16="http://schemas.microsoft.com/office/drawing/2014/main" id="{D6E404B9-0E18-CCC3-3202-7F89E8958C0B}"/>
                </a:ext>
              </a:extLst>
            </p:cNvPr>
            <p:cNvSpPr/>
            <p:nvPr/>
          </p:nvSpPr>
          <p:spPr>
            <a:xfrm>
              <a:off x="2933573" y="627323"/>
              <a:ext cx="2855500" cy="8127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12" name="TextBox 11">
              <a:extLst>
                <a:ext uri="{FF2B5EF4-FFF2-40B4-BE49-F238E27FC236}">
                  <a16:creationId xmlns="" xmlns:a16="http://schemas.microsoft.com/office/drawing/2014/main" id="{EA7A2DDE-7C25-BC71-17D7-3CAD9DB9F6B9}"/>
                </a:ext>
              </a:extLst>
            </p:cNvPr>
            <p:cNvSpPr txBox="1"/>
            <p:nvPr/>
          </p:nvSpPr>
          <p:spPr>
            <a:xfrm>
              <a:off x="2933573" y="627323"/>
              <a:ext cx="2878970" cy="11212356"/>
            </a:xfrm>
            <a:prstGeom prst="rect">
              <a:avLst/>
            </a:prstGeom>
            <a:noFill/>
          </p:spPr>
          <p:txBody>
            <a:bodyPr wrap="square">
              <a:spAutoFit/>
            </a:bodyPr>
            <a:lstStyle/>
            <a:p>
              <a:r>
                <a:rPr lang="el-GR" sz="2000" b="1" dirty="0"/>
                <a:t>Συγγραφέας </a:t>
              </a:r>
              <a:r>
                <a:rPr lang="el-GR" sz="2000" b="1" dirty="0" smtClean="0"/>
                <a:t>1: Βασίλειος Μέλφος, Καθηγητής, Τμήμα Γεωλογίας, ΑΠΘ</a:t>
              </a:r>
              <a:endParaRPr lang="el-GR" sz="2400" dirty="0">
                <a:solidFill>
                  <a:srgbClr val="707070"/>
                </a:solidFill>
              </a:endParaRPr>
            </a:p>
            <a:p>
              <a:r>
                <a:rPr lang="el-GR" b="1" dirty="0" smtClean="0">
                  <a:solidFill>
                    <a:srgbClr val="707070"/>
                  </a:solidFill>
                </a:rPr>
                <a:t>Διδασκαλία</a:t>
              </a:r>
              <a:r>
                <a:rPr lang="el-GR" dirty="0" smtClean="0">
                  <a:solidFill>
                    <a:srgbClr val="707070"/>
                  </a:solidFill>
                </a:rPr>
                <a:t>: Γενική Κοιτασματολογία, Κοιτάσματα της Ελλάδας, Οικονομική Κοιτασματολογία, Εφαρμοσμένη-Περιβαλλοντική Γεωχημεία, Γεμολογία (Προπτυχιακό-Μεταπτυχιακό).</a:t>
              </a:r>
            </a:p>
            <a:p>
              <a:r>
                <a:rPr lang="el-GR" b="1" dirty="0" smtClean="0">
                  <a:solidFill>
                    <a:srgbClr val="707070"/>
                  </a:solidFill>
                </a:rPr>
                <a:t>Ερευνητικά ενδιαφέροντα</a:t>
              </a:r>
              <a:r>
                <a:rPr lang="el-GR" dirty="0" smtClean="0">
                  <a:solidFill>
                    <a:srgbClr val="707070"/>
                  </a:solidFill>
                </a:rPr>
                <a:t>: κοιτασματολογική</a:t>
              </a:r>
              <a:r>
                <a:rPr lang="el-GR" dirty="0">
                  <a:solidFill>
                    <a:srgbClr val="707070"/>
                  </a:solidFill>
                </a:rPr>
                <a:t>, γεωχημική και ορυκτολογική μελέτη </a:t>
              </a:r>
              <a:r>
                <a:rPr lang="el-GR" dirty="0" smtClean="0">
                  <a:solidFill>
                    <a:srgbClr val="707070"/>
                  </a:solidFill>
                </a:rPr>
                <a:t>μαγματικών-υδροθερμικών κοιτασμάτων βασικών, πολύτιμων και σπάνιων μετάλλων, με έμφαση στην έρευνα των </a:t>
              </a:r>
              <a:r>
                <a:rPr lang="el-GR" dirty="0">
                  <a:solidFill>
                    <a:srgbClr val="707070"/>
                  </a:solidFill>
                </a:rPr>
                <a:t>ρευστών εγκλεισμάτων.</a:t>
              </a:r>
            </a:p>
            <a:p>
              <a:r>
                <a:rPr lang="el-GR" b="1" dirty="0" smtClean="0">
                  <a:solidFill>
                    <a:srgbClr val="707070"/>
                  </a:solidFill>
                </a:rPr>
                <a:t>Δημοσιεύσεις</a:t>
              </a:r>
              <a:r>
                <a:rPr lang="el-GR" dirty="0" smtClean="0">
                  <a:solidFill>
                    <a:srgbClr val="707070"/>
                  </a:solidFill>
                </a:rPr>
                <a:t>: 6</a:t>
              </a:r>
              <a:r>
                <a:rPr lang="en-US" dirty="0" smtClean="0">
                  <a:solidFill>
                    <a:srgbClr val="707070"/>
                  </a:solidFill>
                </a:rPr>
                <a:t>2</a:t>
              </a:r>
              <a:r>
                <a:rPr lang="el-GR" dirty="0" smtClean="0">
                  <a:solidFill>
                    <a:srgbClr val="707070"/>
                  </a:solidFill>
                </a:rPr>
                <a:t> σε διεθνή </a:t>
              </a:r>
              <a:r>
                <a:rPr lang="el-GR" dirty="0">
                  <a:solidFill>
                    <a:srgbClr val="707070"/>
                  </a:solidFill>
                </a:rPr>
                <a:t>π</a:t>
              </a:r>
              <a:r>
                <a:rPr lang="el-GR" dirty="0" smtClean="0">
                  <a:solidFill>
                    <a:srgbClr val="707070"/>
                  </a:solidFill>
                </a:rPr>
                <a:t>εριοδικά, </a:t>
              </a:r>
              <a:r>
                <a:rPr lang="en-US" dirty="0" smtClean="0">
                  <a:solidFill>
                    <a:srgbClr val="707070"/>
                  </a:solidFill>
                </a:rPr>
                <a:t>8 </a:t>
              </a:r>
              <a:r>
                <a:rPr lang="el-GR" dirty="0" smtClean="0">
                  <a:solidFill>
                    <a:srgbClr val="707070"/>
                  </a:solidFill>
                </a:rPr>
                <a:t>ως Κεφάλαια σε διεθνείς </a:t>
              </a:r>
              <a:r>
                <a:rPr lang="el-GR" dirty="0">
                  <a:solidFill>
                    <a:srgbClr val="707070"/>
                  </a:solidFill>
                </a:rPr>
                <a:t>τ</a:t>
              </a:r>
              <a:r>
                <a:rPr lang="el-GR" dirty="0" smtClean="0">
                  <a:solidFill>
                    <a:srgbClr val="707070"/>
                  </a:solidFill>
                </a:rPr>
                <a:t>όμους, 26 σε </a:t>
              </a:r>
              <a:r>
                <a:rPr lang="el-GR" dirty="0">
                  <a:solidFill>
                    <a:srgbClr val="707070"/>
                  </a:solidFill>
                </a:rPr>
                <a:t>ε</a:t>
              </a:r>
              <a:r>
                <a:rPr lang="el-GR" dirty="0" smtClean="0">
                  <a:solidFill>
                    <a:srgbClr val="707070"/>
                  </a:solidFill>
                </a:rPr>
                <a:t>θνικά </a:t>
              </a:r>
              <a:r>
                <a:rPr lang="el-GR" dirty="0">
                  <a:solidFill>
                    <a:srgbClr val="707070"/>
                  </a:solidFill>
                </a:rPr>
                <a:t>π</a:t>
              </a:r>
              <a:r>
                <a:rPr lang="el-GR" dirty="0" smtClean="0">
                  <a:solidFill>
                    <a:srgbClr val="707070"/>
                  </a:solidFill>
                </a:rPr>
                <a:t>εριοδικά</a:t>
              </a:r>
              <a:r>
                <a:rPr lang="el-GR" dirty="0">
                  <a:solidFill>
                    <a:srgbClr val="707070"/>
                  </a:solidFill>
                </a:rPr>
                <a:t>, 45 σε </a:t>
              </a:r>
              <a:r>
                <a:rPr lang="el-GR" dirty="0" smtClean="0">
                  <a:solidFill>
                    <a:srgbClr val="707070"/>
                  </a:solidFill>
                </a:rPr>
                <a:t>Πρακτικά Διεθνών Συνεδρίων, 23 σε </a:t>
              </a:r>
              <a:r>
                <a:rPr lang="el-GR" dirty="0">
                  <a:solidFill>
                    <a:srgbClr val="707070"/>
                  </a:solidFill>
                </a:rPr>
                <a:t>Πρακτικά </a:t>
              </a:r>
              <a:r>
                <a:rPr lang="el-GR" dirty="0" smtClean="0">
                  <a:solidFill>
                    <a:srgbClr val="707070"/>
                  </a:solidFill>
                </a:rPr>
                <a:t>Εθνικών Συνεδρίων, 2 βιβλία. </a:t>
              </a:r>
              <a:r>
                <a:rPr lang="el-GR" b="1" dirty="0" smtClean="0">
                  <a:solidFill>
                    <a:srgbClr val="707070"/>
                  </a:solidFill>
                </a:rPr>
                <a:t>Σύνολο: 166 δημοσιεύσεις</a:t>
              </a:r>
              <a:r>
                <a:rPr lang="el-GR" dirty="0" smtClean="0">
                  <a:solidFill>
                    <a:srgbClr val="707070"/>
                  </a:solidFill>
                </a:rPr>
                <a:t>. </a:t>
              </a:r>
              <a:r>
                <a:rPr lang="en-US" dirty="0" smtClean="0">
                  <a:solidFill>
                    <a:schemeClr val="accent1"/>
                  </a:solidFill>
                </a:rPr>
                <a:t>https</a:t>
              </a:r>
              <a:r>
                <a:rPr lang="en-US" dirty="0">
                  <a:solidFill>
                    <a:schemeClr val="accent1"/>
                  </a:solidFill>
                </a:rPr>
                <a:t>://</a:t>
              </a:r>
              <a:r>
                <a:rPr lang="en-US" dirty="0" smtClean="0">
                  <a:solidFill>
                    <a:schemeClr val="accent1"/>
                  </a:solidFill>
                </a:rPr>
                <a:t>users.auth.gr/melfosv</a:t>
              </a:r>
              <a:endParaRPr lang="el-GR" b="0" i="0" dirty="0">
                <a:solidFill>
                  <a:schemeClr val="accent1"/>
                </a:solidFill>
                <a:effectLst/>
              </a:endParaRPr>
            </a:p>
            <a:p>
              <a:r>
                <a:rPr lang="el-GR" sz="2000" b="1" dirty="0"/>
                <a:t>Συγγραφέας </a:t>
              </a:r>
              <a:r>
                <a:rPr lang="el-GR" sz="2000" b="1" dirty="0" smtClean="0"/>
                <a:t>2</a:t>
              </a:r>
              <a:r>
                <a:rPr lang="el-GR" sz="2000" b="1" dirty="0"/>
                <a:t>: </a:t>
              </a:r>
              <a:r>
                <a:rPr lang="el-GR" sz="2000" b="1" dirty="0" smtClean="0"/>
                <a:t>Παναγιώτης Βουδούρης, Καθηγητής, Τμήμα Γεωλογίας και Γεωπεριβάλλοντος, </a:t>
              </a:r>
              <a:r>
                <a:rPr lang="el-GR" sz="2000" b="1" dirty="0" err="1" smtClean="0"/>
                <a:t>ΕΚΠΑ</a:t>
              </a:r>
              <a:endParaRPr lang="el-GR" sz="2400" dirty="0">
                <a:solidFill>
                  <a:srgbClr val="707070"/>
                </a:solidFill>
              </a:endParaRPr>
            </a:p>
            <a:p>
              <a:r>
                <a:rPr lang="el-GR" b="1" dirty="0">
                  <a:solidFill>
                    <a:srgbClr val="707070"/>
                  </a:solidFill>
                </a:rPr>
                <a:t>Διδασκαλία</a:t>
              </a:r>
              <a:r>
                <a:rPr lang="el-GR" dirty="0">
                  <a:solidFill>
                    <a:srgbClr val="707070"/>
                  </a:solidFill>
                </a:rPr>
                <a:t>: </a:t>
              </a:r>
              <a:r>
                <a:rPr lang="el-GR" dirty="0" smtClean="0">
                  <a:solidFill>
                    <a:srgbClr val="707070"/>
                  </a:solidFill>
                </a:rPr>
                <a:t>Ορυκτολογία-Κρυσταλλογραφία, Πετρογενετικά </a:t>
              </a:r>
              <a:r>
                <a:rPr lang="el-GR" dirty="0">
                  <a:solidFill>
                    <a:srgbClr val="707070"/>
                  </a:solidFill>
                </a:rPr>
                <a:t>Ορυκτά και Διεργασίες </a:t>
              </a:r>
              <a:r>
                <a:rPr lang="el-GR" dirty="0" smtClean="0">
                  <a:solidFill>
                    <a:srgbClr val="707070"/>
                  </a:solidFill>
                </a:rPr>
                <a:t>Κρυστάλλωσης, Εφαρμοσμένη</a:t>
              </a:r>
              <a:r>
                <a:rPr lang="el-GR" dirty="0">
                  <a:solidFill>
                    <a:srgbClr val="707070"/>
                  </a:solidFill>
                </a:rPr>
                <a:t>, Αναλυτική και Περιβαλλοντική Ορυκτολογία και Πετρολογία (Προπτυχιακό</a:t>
              </a:r>
              <a:r>
                <a:rPr lang="el-GR" dirty="0" smtClean="0">
                  <a:solidFill>
                    <a:srgbClr val="707070"/>
                  </a:solidFill>
                </a:rPr>
                <a:t>) / </a:t>
              </a:r>
              <a:r>
                <a:rPr lang="el-GR" dirty="0">
                  <a:solidFill>
                    <a:srgbClr val="707070"/>
                  </a:solidFill>
                </a:rPr>
                <a:t>Μεταλλογένεση Ελλάδας και Ευρώπης και Ορυκτές Πρώτες Ύλες Κρίσιμης Σημασίας στην </a:t>
              </a:r>
              <a:r>
                <a:rPr lang="el-GR" dirty="0" smtClean="0">
                  <a:solidFill>
                    <a:srgbClr val="707070"/>
                  </a:solidFill>
                </a:rPr>
                <a:t>ΕΕ, Μετασωματικές/Υδροθερμικές </a:t>
              </a:r>
              <a:r>
                <a:rPr lang="el-GR" dirty="0">
                  <a:solidFill>
                    <a:srgbClr val="707070"/>
                  </a:solidFill>
                </a:rPr>
                <a:t>Εξαλλοιώσεις και </a:t>
              </a:r>
              <a:r>
                <a:rPr lang="el-GR" dirty="0" smtClean="0">
                  <a:solidFill>
                    <a:srgbClr val="707070"/>
                  </a:solidFill>
                </a:rPr>
                <a:t>Μεταλλογένεση (Μεταπτυχιακό).</a:t>
              </a:r>
              <a:endParaRPr lang="el-GR" dirty="0">
                <a:solidFill>
                  <a:srgbClr val="707070"/>
                </a:solidFill>
              </a:endParaRPr>
            </a:p>
            <a:p>
              <a:r>
                <a:rPr lang="el-GR" b="1" dirty="0">
                  <a:solidFill>
                    <a:srgbClr val="707070"/>
                  </a:solidFill>
                </a:rPr>
                <a:t>Ερευνητική δραστηριότητα</a:t>
              </a:r>
              <a:r>
                <a:rPr lang="el-GR" dirty="0">
                  <a:solidFill>
                    <a:srgbClr val="707070"/>
                  </a:solidFill>
                </a:rPr>
                <a:t>: Ορυκτολογία πολύτιμων, κρίσιμων και σπάνιων μετάλλων, </a:t>
              </a:r>
              <a:r>
                <a:rPr lang="el-GR" dirty="0" smtClean="0">
                  <a:solidFill>
                    <a:srgbClr val="707070"/>
                  </a:solidFill>
                </a:rPr>
                <a:t>ορυκτά </a:t>
              </a:r>
              <a:r>
                <a:rPr lang="el-GR" dirty="0">
                  <a:solidFill>
                    <a:srgbClr val="707070"/>
                  </a:solidFill>
                </a:rPr>
                <a:t>ζωνών υδροθερμικών εξαλλοιώσεων, γένεση πολυτίμων λίθων και </a:t>
              </a:r>
              <a:r>
                <a:rPr lang="el-GR" dirty="0" err="1">
                  <a:solidFill>
                    <a:srgbClr val="707070"/>
                  </a:solidFill>
                </a:rPr>
                <a:t>αλπινότυπων</a:t>
              </a:r>
              <a:r>
                <a:rPr lang="el-GR" dirty="0">
                  <a:solidFill>
                    <a:srgbClr val="707070"/>
                  </a:solidFill>
                </a:rPr>
                <a:t> ορυκτών, ορυκτά ζωνών οξείδωσης θειούχων κοιτασμάτων.</a:t>
              </a:r>
            </a:p>
            <a:p>
              <a:r>
                <a:rPr lang="el-GR" b="1" dirty="0">
                  <a:solidFill>
                    <a:srgbClr val="707070"/>
                  </a:solidFill>
                </a:rPr>
                <a:t>Δημοσιεύσεις</a:t>
              </a:r>
              <a:r>
                <a:rPr lang="el-GR" dirty="0">
                  <a:solidFill>
                    <a:srgbClr val="707070"/>
                  </a:solidFill>
                </a:rPr>
                <a:t>: </a:t>
              </a:r>
              <a:r>
                <a:rPr lang="el-GR" dirty="0" smtClean="0">
                  <a:solidFill>
                    <a:srgbClr val="707070"/>
                  </a:solidFill>
                </a:rPr>
                <a:t>117 </a:t>
              </a:r>
              <a:r>
                <a:rPr lang="el-GR" dirty="0">
                  <a:solidFill>
                    <a:srgbClr val="707070"/>
                  </a:solidFill>
                </a:rPr>
                <a:t>σε </a:t>
              </a:r>
              <a:r>
                <a:rPr lang="el-GR" dirty="0" smtClean="0">
                  <a:solidFill>
                    <a:srgbClr val="707070"/>
                  </a:solidFill>
                </a:rPr>
                <a:t>διεθνή </a:t>
              </a:r>
              <a:r>
                <a:rPr lang="el-GR" dirty="0">
                  <a:solidFill>
                    <a:srgbClr val="707070"/>
                  </a:solidFill>
                </a:rPr>
                <a:t>π</a:t>
              </a:r>
              <a:r>
                <a:rPr lang="el-GR" dirty="0" smtClean="0">
                  <a:solidFill>
                    <a:srgbClr val="707070"/>
                  </a:solidFill>
                </a:rPr>
                <a:t>εριοδικά</a:t>
              </a:r>
              <a:r>
                <a:rPr lang="el-GR" dirty="0">
                  <a:solidFill>
                    <a:srgbClr val="707070"/>
                  </a:solidFill>
                </a:rPr>
                <a:t>, </a:t>
              </a:r>
              <a:r>
                <a:rPr lang="el-GR" dirty="0" smtClean="0">
                  <a:solidFill>
                    <a:srgbClr val="707070"/>
                  </a:solidFill>
                </a:rPr>
                <a:t>4</a:t>
              </a:r>
              <a:r>
                <a:rPr lang="en-US" dirty="0" smtClean="0">
                  <a:solidFill>
                    <a:srgbClr val="707070"/>
                  </a:solidFill>
                </a:rPr>
                <a:t> </a:t>
              </a:r>
              <a:r>
                <a:rPr lang="el-GR" dirty="0">
                  <a:solidFill>
                    <a:srgbClr val="707070"/>
                  </a:solidFill>
                </a:rPr>
                <a:t>ως Κεφάλαια σε </a:t>
              </a:r>
              <a:r>
                <a:rPr lang="el-GR" dirty="0" smtClean="0">
                  <a:solidFill>
                    <a:srgbClr val="707070"/>
                  </a:solidFill>
                </a:rPr>
                <a:t>διεθνείς </a:t>
              </a:r>
              <a:r>
                <a:rPr lang="el-GR" dirty="0">
                  <a:solidFill>
                    <a:srgbClr val="707070"/>
                  </a:solidFill>
                </a:rPr>
                <a:t>τ</a:t>
              </a:r>
              <a:r>
                <a:rPr lang="el-GR" dirty="0" smtClean="0">
                  <a:solidFill>
                    <a:srgbClr val="707070"/>
                  </a:solidFill>
                </a:rPr>
                <a:t>όμους, 62 </a:t>
              </a:r>
              <a:r>
                <a:rPr lang="el-GR" dirty="0">
                  <a:solidFill>
                    <a:srgbClr val="707070"/>
                  </a:solidFill>
                </a:rPr>
                <a:t>σε Πρακτικά </a:t>
              </a:r>
              <a:r>
                <a:rPr lang="el-GR" dirty="0" smtClean="0">
                  <a:solidFill>
                    <a:srgbClr val="707070"/>
                  </a:solidFill>
                </a:rPr>
                <a:t>Συνεδρίων, 4 </a:t>
              </a:r>
              <a:r>
                <a:rPr lang="el-GR" dirty="0">
                  <a:solidFill>
                    <a:srgbClr val="707070"/>
                  </a:solidFill>
                </a:rPr>
                <a:t>βιβλία. </a:t>
              </a:r>
              <a:r>
                <a:rPr lang="el-GR" b="1" dirty="0">
                  <a:solidFill>
                    <a:srgbClr val="707070"/>
                  </a:solidFill>
                </a:rPr>
                <a:t>Σύνολο: </a:t>
              </a:r>
              <a:r>
                <a:rPr lang="el-GR" b="1" dirty="0" smtClean="0">
                  <a:solidFill>
                    <a:srgbClr val="707070"/>
                  </a:solidFill>
                </a:rPr>
                <a:t>188 </a:t>
              </a:r>
              <a:r>
                <a:rPr lang="el-GR" b="1" dirty="0">
                  <a:solidFill>
                    <a:srgbClr val="707070"/>
                  </a:solidFill>
                </a:rPr>
                <a:t>δημοσιεύσεις</a:t>
              </a:r>
              <a:r>
                <a:rPr lang="el-GR" dirty="0" smtClean="0">
                  <a:solidFill>
                    <a:srgbClr val="707070"/>
                  </a:solidFill>
                </a:rPr>
                <a:t>. </a:t>
              </a:r>
              <a:r>
                <a:rPr lang="en-US" dirty="0" smtClean="0">
                  <a:solidFill>
                    <a:schemeClr val="accent1"/>
                  </a:solidFill>
                </a:rPr>
                <a:t>http</a:t>
              </a:r>
              <a:r>
                <a:rPr lang="en-US" dirty="0">
                  <a:solidFill>
                    <a:schemeClr val="accent1"/>
                  </a:solidFill>
                </a:rPr>
                <a:t>://www.voudouris.org</a:t>
              </a:r>
              <a:endParaRPr lang="el-GR" dirty="0">
                <a:solidFill>
                  <a:schemeClr val="accent1"/>
                </a:solidFill>
              </a:endParaRPr>
            </a:p>
            <a:p>
              <a:endParaRPr lang="el-GR" sz="2400" b="0" i="0" dirty="0">
                <a:solidFill>
                  <a:srgbClr val="707070"/>
                </a:solidFill>
                <a:effectLst/>
              </a:endParaRPr>
            </a:p>
            <a:p>
              <a:endParaRPr lang="el-GR" sz="2400" dirty="0">
                <a:solidFill>
                  <a:srgbClr val="707070"/>
                </a:solidFill>
              </a:endParaRPr>
            </a:p>
            <a:p>
              <a:pPr algn="just"/>
              <a:endParaRPr lang="en-US" sz="2400" b="0" i="0" dirty="0">
                <a:solidFill>
                  <a:srgbClr val="707070"/>
                </a:solidFill>
                <a:effectLst/>
              </a:endParaRPr>
            </a:p>
            <a:p>
              <a:pPr algn="just"/>
              <a:endParaRPr lang="el-GR" sz="2400" b="1" u="sng" dirty="0"/>
            </a:p>
            <a:p>
              <a:pPr algn="just"/>
              <a:endParaRPr lang="en-GB" sz="2000" b="1" dirty="0"/>
            </a:p>
          </p:txBody>
        </p:sp>
      </p:grpSp>
      <p:sp>
        <p:nvSpPr>
          <p:cNvPr id="8" name="Θέση υποσέλιδου 4">
            <a:extLst>
              <a:ext uri="{FF2B5EF4-FFF2-40B4-BE49-F238E27FC236}">
                <a16:creationId xmlns="" xmlns:a16="http://schemas.microsoft.com/office/drawing/2014/main" id="{5FB6FA99-FEC2-934F-8E53-F542DA1A0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3599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62603E3-6073-D679-4512-24F9593AE6C5}"/>
              </a:ext>
            </a:extLst>
          </p:cNvPr>
          <p:cNvSpPr>
            <a:spLocks noGrp="1"/>
          </p:cNvSpPr>
          <p:nvPr>
            <p:ph type="title"/>
          </p:nvPr>
        </p:nvSpPr>
        <p:spPr>
          <a:xfrm>
            <a:off x="2001520" y="269557"/>
            <a:ext cx="10515600" cy="1148715"/>
          </a:xfrm>
        </p:spPr>
        <p:txBody>
          <a:bodyPr/>
          <a:lstStyle/>
          <a:p>
            <a:r>
              <a:rPr lang="el-GR" dirty="0"/>
              <a:t>Διαφάνεια 4: Διδακτική αξία/χρήση του βιβλίου</a:t>
            </a:r>
            <a:endParaRPr lang="en-GB" dirty="0"/>
          </a:p>
        </p:txBody>
      </p:sp>
      <p:sp>
        <p:nvSpPr>
          <p:cNvPr id="3" name="Θέση περιεχομένου 2">
            <a:extLst>
              <a:ext uri="{FF2B5EF4-FFF2-40B4-BE49-F238E27FC236}">
                <a16:creationId xmlns="" xmlns:a16="http://schemas.microsoft.com/office/drawing/2014/main" id="{4CF9FF37-1C47-7E52-02ED-40FA83C7A747}"/>
              </a:ext>
            </a:extLst>
          </p:cNvPr>
          <p:cNvSpPr>
            <a:spLocks noGrp="1"/>
          </p:cNvSpPr>
          <p:nvPr>
            <p:ph idx="1"/>
          </p:nvPr>
        </p:nvSpPr>
        <p:spPr>
          <a:xfrm>
            <a:off x="2001520" y="1328468"/>
            <a:ext cx="9352280" cy="4848495"/>
          </a:xfrm>
        </p:spPr>
        <p:txBody>
          <a:bodyPr>
            <a:normAutofit lnSpcReduction="10000"/>
          </a:bodyPr>
          <a:lstStyle/>
          <a:p>
            <a:r>
              <a:rPr lang="el-GR" dirty="0"/>
              <a:t>Συναφή </a:t>
            </a:r>
            <a:r>
              <a:rPr lang="el-GR" dirty="0" smtClean="0"/>
              <a:t>μαθήματα/Τμήματα</a:t>
            </a:r>
          </a:p>
          <a:p>
            <a:pPr marL="514350" indent="-514350">
              <a:spcBef>
                <a:spcPts val="600"/>
              </a:spcBef>
              <a:buFont typeface="+mj-lt"/>
              <a:buAutoNum type="arabicPeriod"/>
            </a:pPr>
            <a:r>
              <a:rPr lang="el-GR" sz="1800" b="1" dirty="0" smtClean="0"/>
              <a:t>Κοιτάσματα της Ελλάδας </a:t>
            </a:r>
            <a:r>
              <a:rPr lang="el-GR" sz="1800" dirty="0" smtClean="0"/>
              <a:t>(προπτυχιακό), Τμήμα Γεωλογίας, ΑΠΘ.</a:t>
            </a:r>
          </a:p>
          <a:p>
            <a:pPr marL="514350" indent="-514350">
              <a:spcBef>
                <a:spcPts val="600"/>
              </a:spcBef>
              <a:buFont typeface="+mj-lt"/>
              <a:buAutoNum type="arabicPeriod"/>
            </a:pPr>
            <a:r>
              <a:rPr lang="el-GR" sz="1800" b="1" dirty="0"/>
              <a:t>Μεταλλογένεση Ελλάδας και Ευρώπης και Ορυκτές Πρώτες Ύλες Κρίσιμης Σημασίας στην </a:t>
            </a:r>
            <a:r>
              <a:rPr lang="el-GR" sz="1800" b="1" dirty="0" smtClean="0"/>
              <a:t>ΕΕ </a:t>
            </a:r>
            <a:r>
              <a:rPr lang="el-GR" sz="1800" dirty="0" smtClean="0"/>
              <a:t>(μεταπτυχιακό</a:t>
            </a:r>
            <a:r>
              <a:rPr lang="el-GR" sz="1800" dirty="0"/>
              <a:t>), Τμήμα Γεωλογίας και Γεωπεριβάλλοντος, </a:t>
            </a:r>
            <a:r>
              <a:rPr lang="el-GR" sz="1800" dirty="0" smtClean="0"/>
              <a:t>ΕΚΠΑ.</a:t>
            </a:r>
          </a:p>
          <a:p>
            <a:pPr marL="514350" indent="-514350">
              <a:spcBef>
                <a:spcPts val="600"/>
              </a:spcBef>
              <a:buFont typeface="+mj-lt"/>
              <a:buAutoNum type="arabicPeriod"/>
            </a:pPr>
            <a:r>
              <a:rPr lang="el-GR" sz="1800" b="1" dirty="0" smtClean="0"/>
              <a:t>Κοιτασματολογία</a:t>
            </a:r>
            <a:r>
              <a:rPr lang="el-GR" sz="1800" dirty="0" smtClean="0"/>
              <a:t> </a:t>
            </a:r>
            <a:r>
              <a:rPr lang="el-GR" sz="1800" dirty="0"/>
              <a:t>(προπτυχιακό), Τμήμα </a:t>
            </a:r>
            <a:r>
              <a:rPr lang="el-GR" sz="1800" dirty="0" smtClean="0"/>
              <a:t>Γεωλογίας, Πανεπιστήμιο Πατρών.</a:t>
            </a:r>
            <a:endParaRPr lang="el-GR" sz="1800" dirty="0"/>
          </a:p>
          <a:p>
            <a:r>
              <a:rPr lang="el-GR" dirty="0" smtClean="0"/>
              <a:t>Συναφή </a:t>
            </a:r>
            <a:r>
              <a:rPr lang="el-GR" dirty="0"/>
              <a:t>βιβλία που ήδη </a:t>
            </a:r>
            <a:r>
              <a:rPr lang="el-GR" dirty="0" smtClean="0"/>
              <a:t>χρησιμοποιούνται</a:t>
            </a:r>
          </a:p>
          <a:p>
            <a:pPr marL="0" indent="0">
              <a:buNone/>
            </a:pPr>
            <a:r>
              <a:rPr lang="el-GR" sz="1800" b="1" dirty="0" smtClean="0"/>
              <a:t>Δεν υπάρχουν στη βιβλιογραφία αντίστοιχα συγγράμματα</a:t>
            </a:r>
            <a:r>
              <a:rPr lang="el-GR" sz="1800" dirty="0" smtClean="0"/>
              <a:t>. Είναι η πρώτη φορά που κυκλοφορεί ένα παρόμοιο βιβλίο.</a:t>
            </a:r>
            <a:endParaRPr lang="el-GR" sz="1800" dirty="0"/>
          </a:p>
          <a:p>
            <a:r>
              <a:rPr lang="el-GR" dirty="0" smtClean="0"/>
              <a:t>Αναμενόμενη </a:t>
            </a:r>
            <a:r>
              <a:rPr lang="el-GR" dirty="0"/>
              <a:t>χρήση του παρόντος </a:t>
            </a:r>
            <a:r>
              <a:rPr lang="el-GR" dirty="0" smtClean="0"/>
              <a:t>συγγράμματος</a:t>
            </a:r>
          </a:p>
          <a:p>
            <a:pPr marL="0" indent="0">
              <a:buNone/>
            </a:pPr>
            <a:r>
              <a:rPr lang="el-GR" sz="1800" dirty="0"/>
              <a:t>Το βιβλίο αυτό καλύπτει το κενό ενός οργανωμένου, σύγχρονου και συνθετικού εγχειριδίου για τα κοιτάσματα της Ελλάδας που </a:t>
            </a:r>
            <a:r>
              <a:rPr lang="el-GR" sz="1800" b="1" dirty="0" smtClean="0"/>
              <a:t>απουσίαζε </a:t>
            </a:r>
            <a:r>
              <a:rPr lang="el-GR" sz="1800" b="1" dirty="0"/>
              <a:t>από την ελληνική βιβλιογραφία</a:t>
            </a:r>
            <a:r>
              <a:rPr lang="el-GR" sz="1800" dirty="0"/>
              <a:t>, αν και έχουν δημοσιευθεί πλήθος ερευνητικών δημοσιεύσεων για επιμέρους κοιτάσματα. Ένα εγχειρίδιο που να είναι </a:t>
            </a:r>
            <a:r>
              <a:rPr lang="el-GR" sz="1800" b="1" dirty="0"/>
              <a:t>προσιτό στους φοιτητές</a:t>
            </a:r>
            <a:r>
              <a:rPr lang="el-GR" sz="1800" dirty="0"/>
              <a:t>, αλλά και </a:t>
            </a:r>
            <a:r>
              <a:rPr lang="el-GR" sz="1800" b="1" dirty="0"/>
              <a:t>στο ευρύ κοινό που επιθυμεί να ενημερωθεί για αυτό το σημαντικό θέμα</a:t>
            </a:r>
            <a:r>
              <a:rPr lang="el-GR" sz="1800" dirty="0"/>
              <a:t>, με επιστημονικό και προσιτό τρόπο. Για αυτόν τον </a:t>
            </a:r>
            <a:r>
              <a:rPr lang="el-GR" sz="1800" dirty="0" smtClean="0"/>
              <a:t>λόγο, </a:t>
            </a:r>
            <a:r>
              <a:rPr lang="el-GR" sz="1800" dirty="0"/>
              <a:t>τα κείμενα συνοδεύονται από χάρτες της Ελλάδας με όλες τις θέσεις και τις γεωγραφικές περιοχές που αναφέρονται σε αυτά</a:t>
            </a:r>
            <a:r>
              <a:rPr lang="el-GR" sz="1800" dirty="0" smtClean="0"/>
              <a:t>.</a:t>
            </a:r>
            <a:endParaRPr lang="en-GB" sz="1800" dirty="0"/>
          </a:p>
        </p:txBody>
      </p:sp>
      <p:sp>
        <p:nvSpPr>
          <p:cNvPr id="4" name="Θέση υποσέλιδου 4">
            <a:extLst>
              <a:ext uri="{FF2B5EF4-FFF2-40B4-BE49-F238E27FC236}">
                <a16:creationId xmlns="" xmlns:a16="http://schemas.microsoft.com/office/drawing/2014/main" id="{21B77CD7-0172-1181-2CFD-0C7DDEB0C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284942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5: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973024"/>
          </a:xfrm>
        </p:spPr>
        <p:txBody>
          <a:bodyPr>
            <a:normAutofit fontScale="92500" lnSpcReduction="10000"/>
          </a:bodyPr>
          <a:lstStyle/>
          <a:p>
            <a:r>
              <a:rPr lang="el-GR" dirty="0"/>
              <a:t>Κοινό στο οποίο </a:t>
            </a:r>
            <a:r>
              <a:rPr lang="el-GR" dirty="0" smtClean="0"/>
              <a:t>απευθύνεται</a:t>
            </a:r>
          </a:p>
          <a:p>
            <a:pPr marL="0" indent="0">
              <a:spcBef>
                <a:spcPts val="600"/>
              </a:spcBef>
              <a:buNone/>
            </a:pPr>
            <a:r>
              <a:rPr lang="el-GR" sz="1900" dirty="0" smtClean="0"/>
              <a:t>Το </a:t>
            </a:r>
            <a:r>
              <a:rPr lang="el-GR" sz="1900" dirty="0"/>
              <a:t>σύγγραμμα αυτό απευθύνεται </a:t>
            </a:r>
            <a:r>
              <a:rPr lang="el-GR" sz="1900" dirty="0" smtClean="0"/>
              <a:t>σε προπτυχιακούς φοιτητές των Ελληνικών Πανεπιστημιακών Ιδρυμάτων, </a:t>
            </a:r>
            <a:r>
              <a:rPr lang="el-GR" sz="1900" dirty="0"/>
              <a:t>αλλά και σε όσους ενδιαφέρονται να γνωρίσουν τα ελληνικά κοιτάσματα.</a:t>
            </a:r>
            <a:endParaRPr lang="en-GB" sz="1900" dirty="0"/>
          </a:p>
          <a:p>
            <a:r>
              <a:rPr lang="el-GR" dirty="0" smtClean="0"/>
              <a:t>Μαθησιακοί στόχοι</a:t>
            </a:r>
          </a:p>
          <a:p>
            <a:pPr marL="0" indent="0">
              <a:spcBef>
                <a:spcPts val="600"/>
              </a:spcBef>
              <a:buNone/>
            </a:pPr>
            <a:r>
              <a:rPr lang="el-GR" sz="1900" dirty="0"/>
              <a:t>Το βιβλίο αυτό </a:t>
            </a:r>
            <a:r>
              <a:rPr lang="el-GR" sz="1900" dirty="0" smtClean="0"/>
              <a:t>εκδόθηκε με </a:t>
            </a:r>
            <a:r>
              <a:rPr lang="el-GR" sz="1900" dirty="0"/>
              <a:t>στόχο οι φοιτητές να αποκτήσουν γνώσεις σχετικά με </a:t>
            </a:r>
            <a:r>
              <a:rPr lang="el-GR" sz="1900" b="1" dirty="0"/>
              <a:t>τις συνθήκες γένεσης των ελληνικών κοιτασμάτων</a:t>
            </a:r>
            <a:r>
              <a:rPr lang="el-GR" sz="1900" dirty="0"/>
              <a:t> και να κατανοήσουν τη σχέση τους με τις </a:t>
            </a:r>
            <a:r>
              <a:rPr lang="el-GR" sz="1900" b="1" dirty="0"/>
              <a:t>γεωτεκτονικές ζώνες της Ελλάδας</a:t>
            </a:r>
            <a:r>
              <a:rPr lang="el-GR" sz="1900" dirty="0"/>
              <a:t>. Έμφαση δίνεται </a:t>
            </a:r>
            <a:r>
              <a:rPr lang="el-GR" sz="1900" dirty="0" smtClean="0"/>
              <a:t>στα γεωλογικά χαρακτηριστικά των κοιτασμάτων</a:t>
            </a:r>
            <a:r>
              <a:rPr lang="el-GR" sz="1900" dirty="0"/>
              <a:t>, σύμφωνα με τις πιο σύγχρονες αντιλήψεις, όπως αυτές προκύπτουν από τα ερευνητικά αποτελέσματα και τις δημοσιεύσεις σε διεθνή επιστημονικά περιοδικά και βιβλία.</a:t>
            </a:r>
          </a:p>
          <a:p>
            <a:r>
              <a:rPr lang="el-GR" dirty="0" smtClean="0"/>
              <a:t>Δομή</a:t>
            </a:r>
          </a:p>
          <a:p>
            <a:pPr marL="0" indent="0">
              <a:spcBef>
                <a:spcPts val="600"/>
              </a:spcBef>
            </a:pPr>
            <a:r>
              <a:rPr lang="el-GR" sz="1900" b="1" dirty="0" smtClean="0"/>
              <a:t> Σύντομη ιστορική αναδρομή της μεταλλευτικής δραστηριότητας στην Ελλάδα.</a:t>
            </a:r>
          </a:p>
          <a:p>
            <a:pPr marL="0" indent="0">
              <a:spcBef>
                <a:spcPts val="600"/>
              </a:spcBef>
            </a:pPr>
            <a:r>
              <a:rPr lang="el-GR" sz="1900" dirty="0" smtClean="0"/>
              <a:t> Γεωτεκτονική εξέλιξη και μεταλλογένεση.</a:t>
            </a:r>
          </a:p>
          <a:p>
            <a:pPr marL="0" indent="0">
              <a:spcBef>
                <a:spcPts val="600"/>
              </a:spcBef>
            </a:pPr>
            <a:r>
              <a:rPr lang="el-GR" sz="1900" dirty="0" smtClean="0"/>
              <a:t> Ταξινόμηση των ελληνικών κοιτασμάτων στις διαφορετικές μεταλλογενετικές επαρχίες. </a:t>
            </a:r>
          </a:p>
          <a:p>
            <a:pPr marL="0" indent="0">
              <a:spcBef>
                <a:spcPts val="600"/>
              </a:spcBef>
            </a:pPr>
            <a:r>
              <a:rPr lang="el-GR" sz="1900" dirty="0" smtClean="0"/>
              <a:t> Περιγραφή </a:t>
            </a:r>
            <a:r>
              <a:rPr lang="el-GR" sz="1900" b="1" dirty="0" smtClean="0"/>
              <a:t>των διαφόρων τύπων κοιτασμάτων </a:t>
            </a:r>
            <a:r>
              <a:rPr lang="el-GR" sz="1900" dirty="0" smtClean="0"/>
              <a:t>που εντοπίζονται στην Ελλάδα, με πολυάριθμα παραδείγματα. </a:t>
            </a:r>
          </a:p>
          <a:p>
            <a:pPr marL="0" indent="0">
              <a:spcBef>
                <a:spcPts val="600"/>
              </a:spcBef>
            </a:pPr>
            <a:r>
              <a:rPr lang="el-GR" sz="1900" dirty="0" smtClean="0"/>
              <a:t> Καταγραφή των ελληνικών κοιτασμάτων που περιέχουν </a:t>
            </a:r>
            <a:r>
              <a:rPr lang="el-GR" sz="1900" b="1" dirty="0" smtClean="0"/>
              <a:t>σπάνια και κρίσιμα μέταλλα που </a:t>
            </a:r>
            <a:r>
              <a:rPr lang="el-GR" sz="2000" b="1" dirty="0" smtClean="0"/>
              <a:t>χρησιμοποιούνται στα προϊόντα υψηλής τεχνολογίας και στην «πράσινη» ενέργεια.</a:t>
            </a:r>
            <a:endParaRPr lang="el-GR" sz="1900" b="1" dirty="0"/>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248704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6: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1. Σύντομη ιστορική αναδρομή της μεταλλευτικής δραστηριότητας στην Ελλάδα</a:t>
            </a:r>
            <a:endParaRPr lang="el-GR" dirty="0" smtClean="0"/>
          </a:p>
          <a:p>
            <a:pPr marL="0" indent="0">
              <a:buNone/>
            </a:pPr>
            <a:r>
              <a:rPr lang="el-GR" sz="1800" dirty="0" smtClean="0"/>
              <a:t>Παρουσιάζεται </a:t>
            </a:r>
            <a:r>
              <a:rPr lang="el-GR" sz="1800" dirty="0"/>
              <a:t>περιληπτικά η ιστορία της χρήσης των ορυκτών πρώτων υλών στην Ελλάδα από την Προϊστορική περίοδο μέχρι σήμερα και εξετάζεται </a:t>
            </a:r>
            <a:r>
              <a:rPr lang="el-GR" sz="1800" b="1" dirty="0"/>
              <a:t>η συμβολή του ορυκτού πλούτου στην ανάπτυξη του </a:t>
            </a:r>
            <a:r>
              <a:rPr lang="el-GR" sz="1800" b="1" dirty="0" smtClean="0"/>
              <a:t>ελληνικού </a:t>
            </a:r>
            <a:r>
              <a:rPr lang="el-GR" sz="1800" b="1" dirty="0"/>
              <a:t>πολιτισμού</a:t>
            </a:r>
            <a:r>
              <a:rPr lang="el-GR" sz="1800" dirty="0"/>
              <a:t>. </a:t>
            </a:r>
            <a:r>
              <a:rPr lang="el-GR" sz="1800" dirty="0" smtClean="0"/>
              <a:t>Στο </a:t>
            </a:r>
            <a:r>
              <a:rPr lang="el-GR" sz="1800" dirty="0"/>
              <a:t>Αιγαίο αναπτύχθηκε ένα πλήθος πολιτισμών από τα Προϊστορικά χρόνια και από τότε η θάλασσα δεν έμεινε στιγμή αταξίδευτη και οι άνθρωποι αναζήτησαν στα νησιά και στα παράλια πρώτες ύλες μετατρέποντας τους υδάτινους δρόμους σε διαύλους επικοινωνίας, εμπορικών συναλλαγών και γνώσης. </a:t>
            </a:r>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pic>
        <p:nvPicPr>
          <p:cNvPr id="5" name="Picture 4" descr="D:\vasilis\Ekpaideftika\AUTh-Tmima Geologias-Proptyxiako\Κοιτάσματα Ελλάδας\ΝΕΕΣ ΣΗΜΕΙΩΣΕΙΣ\Figures\Ch 1 Εισαγωγή\1-3 Εκστρατείες.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967" y="3879938"/>
            <a:ext cx="4251265" cy="2476266"/>
          </a:xfrm>
          <a:prstGeom prst="rect">
            <a:avLst/>
          </a:prstGeom>
          <a:noFill/>
          <a:ln>
            <a:noFill/>
          </a:ln>
        </p:spPr>
      </p:pic>
      <p:sp>
        <p:nvSpPr>
          <p:cNvPr id="6" name="Rectangle 5"/>
          <p:cNvSpPr/>
          <p:nvPr/>
        </p:nvSpPr>
        <p:spPr>
          <a:xfrm>
            <a:off x="6164232" y="5648318"/>
            <a:ext cx="4961039" cy="707886"/>
          </a:xfrm>
          <a:prstGeom prst="rect">
            <a:avLst/>
          </a:prstGeom>
        </p:spPr>
        <p:txBody>
          <a:bodyPr wrap="square">
            <a:spAutoFit/>
          </a:bodyPr>
          <a:lstStyle/>
          <a:p>
            <a:pPr algn="just">
              <a:spcBef>
                <a:spcPts val="500"/>
              </a:spcBef>
              <a:spcAft>
                <a:spcPts val="1000"/>
              </a:spcAft>
            </a:pPr>
            <a:r>
              <a:rPr lang="el-GR" sz="1000" b="1" dirty="0">
                <a:latin typeface="Times New Roman" panose="02020603050405020304" pitchFamily="18" charset="0"/>
                <a:ea typeface="Times New Roman" panose="02020603050405020304" pitchFamily="18" charset="0"/>
              </a:rPr>
              <a:t>Σχήμα 1.3</a:t>
            </a:r>
            <a:r>
              <a:rPr lang="el-GR" sz="1000" dirty="0">
                <a:latin typeface="Times New Roman" panose="02020603050405020304" pitchFamily="18" charset="0"/>
                <a:ea typeface="Times New Roman" panose="02020603050405020304" pitchFamily="18" charset="0"/>
              </a:rPr>
              <a:t> </a:t>
            </a:r>
            <a:r>
              <a:rPr lang="el-GR" sz="1000" i="1" dirty="0">
                <a:latin typeface="Times New Roman" panose="02020603050405020304" pitchFamily="18" charset="0"/>
                <a:ea typeface="Times New Roman" panose="02020603050405020304" pitchFamily="18" charset="0"/>
              </a:rPr>
              <a:t>Οι δύο μεγάλες εκστρατείες των Αρχαίων Ελλήνων στο τέλος της Εποχής του Χαλκού (περίπου το 1.200 π.Χ.), η Αργοναυτική εκστρατεία και ο Τρωικός πόλεμος, πραγματοποιήθηκαν για τον έλεγχο της εξόρυξης και της διακίνησης του χρυσού και άλλων μετάλλων στη ΝΑ Ευρώπη, εκείνη την εποχή (τροποποιημένο από Kuscu et al</a:t>
            </a:r>
            <a:r>
              <a:rPr lang="el-GR" sz="1000" i="1" dirty="0" smtClean="0">
                <a:latin typeface="Times New Roman" panose="02020603050405020304" pitchFamily="18" charset="0"/>
                <a:ea typeface="Times New Roman" panose="02020603050405020304" pitchFamily="18" charset="0"/>
              </a:rPr>
              <a:t>., </a:t>
            </a:r>
            <a:r>
              <a:rPr lang="el-GR" sz="1000" i="1" dirty="0">
                <a:latin typeface="Times New Roman" panose="02020603050405020304" pitchFamily="18" charset="0"/>
                <a:ea typeface="Times New Roman" panose="02020603050405020304" pitchFamily="18" charset="0"/>
              </a:rPr>
              <a:t>2019).</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606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7: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2. Γεωτεκτονική εξέλιξη και μεταλλογένεση στην Ελλάδα - Μεταλλογενετικές επαρχίες</a:t>
            </a:r>
            <a:endParaRPr lang="el-GR" dirty="0" smtClean="0"/>
          </a:p>
          <a:p>
            <a:pPr marL="0" indent="0">
              <a:buNone/>
            </a:pPr>
            <a:r>
              <a:rPr lang="el-GR" sz="1800" dirty="0" smtClean="0"/>
              <a:t>Παρουσιάζεται </a:t>
            </a:r>
            <a:r>
              <a:rPr lang="el-GR" sz="1800" dirty="0"/>
              <a:t>περιληπτικά η </a:t>
            </a:r>
            <a:r>
              <a:rPr lang="el-GR" sz="1800" b="1" dirty="0"/>
              <a:t>γεωτεκτονική και γεωδυναμική εξέλιξη του </a:t>
            </a:r>
            <a:r>
              <a:rPr lang="el-GR" sz="1800" b="1" dirty="0" smtClean="0"/>
              <a:t>ελληνικού </a:t>
            </a:r>
            <a:r>
              <a:rPr lang="el-GR" sz="1800" b="1" dirty="0"/>
              <a:t>χώρου </a:t>
            </a:r>
            <a:r>
              <a:rPr lang="el-GR" sz="1800" dirty="0"/>
              <a:t>που δημιούργησε τις κατάλληλες συνθήκες ώστε να αναπτυχθούν διάφοροι τύποι μαγματισμού, τόσο κατά το </a:t>
            </a:r>
            <a:r>
              <a:rPr lang="el-GR" sz="1800" b="1" dirty="0"/>
              <a:t>Μεσοζωικό</a:t>
            </a:r>
            <a:r>
              <a:rPr lang="el-GR" sz="1800" dirty="0"/>
              <a:t> όσο και κατά το </a:t>
            </a:r>
            <a:r>
              <a:rPr lang="el-GR" sz="1800" b="1" dirty="0"/>
              <a:t>Καινοζωικό</a:t>
            </a:r>
            <a:r>
              <a:rPr lang="el-GR" sz="1800" dirty="0"/>
              <a:t>, που σχετίζονται με τη γένεση κοιτασμάτων στις διάφορες </a:t>
            </a:r>
            <a:r>
              <a:rPr lang="el-GR" sz="1800" b="1" dirty="0"/>
              <a:t>μεταλλογενετικές επαρχίες</a:t>
            </a:r>
            <a:r>
              <a:rPr lang="el-GR" sz="1800" dirty="0" smtClean="0"/>
              <a:t>. </a:t>
            </a:r>
            <a:endParaRPr lang="el-GR" sz="1800" dirty="0"/>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777" y="3362570"/>
            <a:ext cx="2729885" cy="27513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113" y="3540385"/>
            <a:ext cx="2729885" cy="2570330"/>
          </a:xfrm>
          <a:prstGeom prst="rect">
            <a:avLst/>
          </a:prstGeom>
        </p:spPr>
      </p:pic>
      <p:sp>
        <p:nvSpPr>
          <p:cNvPr id="8" name="Rectangle 7"/>
          <p:cNvSpPr/>
          <p:nvPr/>
        </p:nvSpPr>
        <p:spPr>
          <a:xfrm>
            <a:off x="5499714" y="5153830"/>
            <a:ext cx="3088399" cy="1015663"/>
          </a:xfrm>
          <a:prstGeom prst="rect">
            <a:avLst/>
          </a:prstGeom>
        </p:spPr>
        <p:txBody>
          <a:bodyPr wrap="square">
            <a:spAutoFit/>
          </a:bodyPr>
          <a:lstStyle/>
          <a:p>
            <a:pPr algn="r">
              <a:spcBef>
                <a:spcPts val="500"/>
              </a:spcBef>
              <a:spcAft>
                <a:spcPts val="1000"/>
              </a:spcAft>
            </a:pPr>
            <a:r>
              <a:rPr lang="el-GR" sz="1000" b="1" dirty="0">
                <a:latin typeface="Times New Roman" panose="02020603050405020304" pitchFamily="18" charset="0"/>
                <a:ea typeface="Times New Roman" panose="02020603050405020304" pitchFamily="18" charset="0"/>
              </a:rPr>
              <a:t>Σχήμα 2.7</a:t>
            </a:r>
            <a:r>
              <a:rPr lang="el-GR" sz="1000" dirty="0">
                <a:latin typeface="Times New Roman" panose="02020603050405020304" pitchFamily="18" charset="0"/>
                <a:ea typeface="Times New Roman" panose="02020603050405020304" pitchFamily="18" charset="0"/>
              </a:rPr>
              <a:t> </a:t>
            </a:r>
            <a:r>
              <a:rPr lang="el-GR" sz="1000" i="1" dirty="0">
                <a:latin typeface="Times New Roman" panose="02020603050405020304" pitchFamily="18" charset="0"/>
                <a:ea typeface="Times New Roman" panose="02020603050405020304" pitchFamily="18" charset="0"/>
              </a:rPr>
              <a:t>Γεωλογικός χάρτης όπου φαίνεται η κατανομή των διαφόρων τύπων κοιτασμάτων και μεταλλοφοριών του Καινοζωικού στην Ελλάδα, και η σχέση τους με τους πυρήνες μεταμορφικών συμπλεγμάτων στη Ροδόπη και στις Κυκλάδες (τροποποιημένο από Melfos </a:t>
            </a:r>
            <a:r>
              <a:rPr lang="el-GR" sz="1000" i="1" dirty="0">
                <a:latin typeface="Times New Roman" panose="02020603050405020304" pitchFamily="18" charset="0"/>
                <a:ea typeface="Times New Roman" panose="02020603050405020304" pitchFamily="18" charset="0"/>
              </a:rPr>
              <a:t>&amp;</a:t>
            </a:r>
            <a:r>
              <a:rPr lang="el-GR" sz="1000" i="1" dirty="0" smtClean="0">
                <a:latin typeface="Times New Roman" panose="02020603050405020304" pitchFamily="18" charset="0"/>
                <a:ea typeface="Times New Roman" panose="02020603050405020304" pitchFamily="18" charset="0"/>
              </a:rPr>
              <a:t> </a:t>
            </a:r>
            <a:r>
              <a:rPr lang="el-GR" sz="1000" i="1" dirty="0" smtClean="0">
                <a:latin typeface="Times New Roman" panose="02020603050405020304" pitchFamily="18" charset="0"/>
                <a:ea typeface="Times New Roman" panose="02020603050405020304" pitchFamily="18" charset="0"/>
              </a:rPr>
              <a:t>Voudouris, </a:t>
            </a:r>
            <a:r>
              <a:rPr lang="el-GR" sz="1000" i="1" dirty="0">
                <a:latin typeface="Times New Roman" panose="02020603050405020304" pitchFamily="18" charset="0"/>
                <a:ea typeface="Times New Roman" panose="02020603050405020304" pitchFamily="18" charset="0"/>
              </a:rPr>
              <a:t>2017).</a:t>
            </a:r>
            <a:endParaRPr lang="en-US" sz="1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646662" y="3335465"/>
            <a:ext cx="2384612" cy="1169551"/>
          </a:xfrm>
          <a:prstGeom prst="rect">
            <a:avLst/>
          </a:prstGeom>
        </p:spPr>
        <p:txBody>
          <a:bodyPr wrap="square">
            <a:spAutoFit/>
          </a:bodyPr>
          <a:lstStyle/>
          <a:p>
            <a:pPr>
              <a:spcBef>
                <a:spcPts val="500"/>
              </a:spcBef>
              <a:spcAft>
                <a:spcPts val="1000"/>
              </a:spcAft>
            </a:pPr>
            <a:r>
              <a:rPr lang="el-GR" sz="1000" b="1" dirty="0">
                <a:solidFill>
                  <a:srgbClr val="000000"/>
                </a:solidFill>
                <a:latin typeface="Times New Roman" panose="02020603050405020304" pitchFamily="18" charset="0"/>
                <a:ea typeface="Times New Roman" panose="02020603050405020304" pitchFamily="18" charset="0"/>
              </a:rPr>
              <a:t>Σχήμα 2.5</a:t>
            </a:r>
            <a:r>
              <a:rPr lang="el-GR" sz="1000" dirty="0">
                <a:solidFill>
                  <a:srgbClr val="000000"/>
                </a:solidFill>
                <a:latin typeface="Times New Roman" panose="02020603050405020304" pitchFamily="18" charset="0"/>
                <a:ea typeface="Times New Roman" panose="02020603050405020304" pitchFamily="18" charset="0"/>
              </a:rPr>
              <a:t> </a:t>
            </a:r>
            <a:r>
              <a:rPr lang="el-GR" sz="1000" i="1" dirty="0">
                <a:solidFill>
                  <a:srgbClr val="000000"/>
                </a:solidFill>
                <a:latin typeface="Times New Roman" panose="02020603050405020304" pitchFamily="18" charset="0"/>
                <a:ea typeface="Times New Roman" panose="02020603050405020304" pitchFamily="18" charset="0"/>
              </a:rPr>
              <a:t>Χάρτης της Ελλάδας με τις σημαντικότερες μεταλλοφορίες Cr-(±PGM), ηφαιστειογενών συμπαγών σουλφιδίων, οξειδίων Fe-Mn και Fe-Ni λατερίτη Μεσοζωικής ηλικίας (τροποποιημένο από Melfos </a:t>
            </a:r>
            <a:r>
              <a:rPr lang="el-GR" sz="1000" i="1" dirty="0">
                <a:solidFill>
                  <a:srgbClr val="000000"/>
                </a:solidFill>
                <a:latin typeface="Times New Roman" panose="02020603050405020304" pitchFamily="18" charset="0"/>
                <a:ea typeface="Times New Roman" panose="02020603050405020304" pitchFamily="18" charset="0"/>
              </a:rPr>
              <a:t>&amp;</a:t>
            </a:r>
            <a:r>
              <a:rPr lang="el-GR" sz="1000" i="1" dirty="0" smtClean="0">
                <a:solidFill>
                  <a:srgbClr val="000000"/>
                </a:solidFill>
                <a:latin typeface="Times New Roman" panose="02020603050405020304" pitchFamily="18" charset="0"/>
                <a:ea typeface="Times New Roman" panose="02020603050405020304" pitchFamily="18" charset="0"/>
              </a:rPr>
              <a:t> </a:t>
            </a:r>
            <a:r>
              <a:rPr lang="el-GR" sz="1000" i="1" dirty="0" smtClean="0">
                <a:solidFill>
                  <a:srgbClr val="000000"/>
                </a:solidFill>
                <a:latin typeface="Times New Roman" panose="02020603050405020304" pitchFamily="18" charset="0"/>
                <a:ea typeface="Times New Roman" panose="02020603050405020304" pitchFamily="18" charset="0"/>
              </a:rPr>
              <a:t>Voudouris, </a:t>
            </a:r>
            <a:r>
              <a:rPr lang="el-GR" sz="1000" i="1" dirty="0">
                <a:solidFill>
                  <a:srgbClr val="000000"/>
                </a:solidFill>
                <a:latin typeface="Times New Roman" panose="02020603050405020304" pitchFamily="18" charset="0"/>
                <a:ea typeface="Times New Roman" panose="02020603050405020304" pitchFamily="18" charset="0"/>
              </a:rPr>
              <a:t>2012).</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952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smtClean="0"/>
              <a:t>Διαφάνεια 8: </a:t>
            </a:r>
            <a:r>
              <a:rPr lang="el-GR" dirty="0"/>
              <a:t>Αναλυτική παρουσίαση </a:t>
            </a:r>
            <a:br>
              <a:rPr lang="el-GR" dirty="0"/>
            </a:br>
            <a:r>
              <a:rPr lang="el-GR" dirty="0"/>
              <a:t>                                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383326"/>
            <a:ext cx="9281160" cy="4844946"/>
          </a:xfrm>
        </p:spPr>
        <p:txBody>
          <a:bodyPr>
            <a:normAutofit/>
          </a:bodyPr>
          <a:lstStyle/>
          <a:p>
            <a:r>
              <a:rPr lang="el-GR" dirty="0"/>
              <a:t>Κεφάλαιο 3. Ορθομαγματικά κοιτάσματα </a:t>
            </a:r>
            <a:r>
              <a:rPr lang="el-GR" dirty="0" err="1"/>
              <a:t>Cr</a:t>
            </a:r>
            <a:r>
              <a:rPr lang="el-GR" dirty="0"/>
              <a:t> ± PGM σε οφιολιθικά συμπλέγματα, ηφαιστειογενή κοιτάσματα συμπαγών σουλφιδίων και κοιτάσματα οξειδίων Fe-</a:t>
            </a:r>
            <a:r>
              <a:rPr lang="el-GR" dirty="0" err="1"/>
              <a:t>Mn</a:t>
            </a:r>
            <a:r>
              <a:rPr lang="el-GR" dirty="0"/>
              <a:t>, Μεσοζωικής ηλικίας</a:t>
            </a:r>
            <a:endParaRPr lang="el-GR" dirty="0" smtClean="0"/>
          </a:p>
          <a:p>
            <a:pPr marL="0" indent="0">
              <a:buNone/>
            </a:pPr>
            <a:r>
              <a:rPr lang="el-GR" sz="1800" dirty="0"/>
              <a:t>Το κεφάλαιο αυτό αναφέρεται στα </a:t>
            </a:r>
            <a:r>
              <a:rPr lang="el-GR" sz="1800" b="1" dirty="0"/>
              <a:t>ορθομαγματικά κοιτάσματα </a:t>
            </a:r>
            <a:r>
              <a:rPr lang="el-GR" sz="1800" b="1" dirty="0" err="1"/>
              <a:t>Cr</a:t>
            </a:r>
            <a:r>
              <a:rPr lang="el-GR" sz="1800" b="1" dirty="0"/>
              <a:t> ± PGM </a:t>
            </a:r>
            <a:r>
              <a:rPr lang="el-GR" sz="1800" dirty="0"/>
              <a:t>που συνδέονται γενετικά με τα οφιολιθικά συμπλέγματα της </a:t>
            </a:r>
            <a:r>
              <a:rPr lang="el-GR" sz="1800" dirty="0" smtClean="0"/>
              <a:t>Ελλάδας. </a:t>
            </a:r>
            <a:r>
              <a:rPr lang="el-GR" sz="1800" dirty="0"/>
              <a:t>Στην Ελλάδα υπάρχουν περισσότερες από 400 εμφανίσεις και κοιτάσματα </a:t>
            </a:r>
            <a:r>
              <a:rPr lang="el-GR" sz="1800" dirty="0" smtClean="0"/>
              <a:t>χρωμίτη. </a:t>
            </a:r>
            <a:r>
              <a:rPr lang="el-GR" sz="1800" dirty="0"/>
              <a:t>Έμφαση δίνεται στα στοιχεία της ομάδας της πλατίνας που εντοπίζονται σε εξαιρετικά </a:t>
            </a:r>
            <a:r>
              <a:rPr lang="el-GR" sz="1800" dirty="0" smtClean="0"/>
              <a:t>υψηλές </a:t>
            </a:r>
            <a:r>
              <a:rPr lang="el-GR" sz="1800" dirty="0"/>
              <a:t>περιεκτικότητες σε δύο τουλάχιστον </a:t>
            </a:r>
            <a:r>
              <a:rPr lang="el-GR" sz="1800" dirty="0" smtClean="0"/>
              <a:t>περιοχές. Επίσης, αναπτύσσονται οι </a:t>
            </a:r>
            <a:r>
              <a:rPr lang="el-GR" sz="1800" b="1" dirty="0"/>
              <a:t>μεταλλοφορίες συμπαγών σουλφιδίων στην Ελλάδα που συνδέονται με υποθαλάσσια υδροθερμική </a:t>
            </a:r>
            <a:r>
              <a:rPr lang="el-GR" sz="1800" b="1" dirty="0" smtClean="0"/>
              <a:t>δραστηριότητα,</a:t>
            </a:r>
            <a:r>
              <a:rPr lang="el-GR" sz="1800" dirty="0"/>
              <a:t> </a:t>
            </a:r>
            <a:r>
              <a:rPr lang="el-GR" sz="1800" dirty="0" smtClean="0"/>
              <a:t>καθώς και με τις υπερκείμενες </a:t>
            </a:r>
            <a:r>
              <a:rPr lang="el-GR" sz="1800" b="1" dirty="0"/>
              <a:t>μεταλλοφορίες οξειδίων Fe και </a:t>
            </a:r>
            <a:r>
              <a:rPr lang="el-GR" sz="1800" b="1" dirty="0" smtClean="0"/>
              <a:t>Mn</a:t>
            </a:r>
            <a:r>
              <a:rPr lang="el-GR" sz="1800" dirty="0" smtClean="0"/>
              <a:t> </a:t>
            </a:r>
            <a:r>
              <a:rPr lang="el-GR" sz="1800" dirty="0"/>
              <a:t>μέσα σε </a:t>
            </a:r>
            <a:r>
              <a:rPr lang="el-GR" sz="1800" dirty="0" smtClean="0"/>
              <a:t>μεταϊζήματα.</a:t>
            </a:r>
            <a:endParaRPr lang="el-GR" sz="1800" dirty="0"/>
          </a:p>
        </p:txBody>
      </p:sp>
      <p:sp>
        <p:nvSpPr>
          <p:cNvPr id="4" name="Θέση υποσέλιδου 4">
            <a:extLst>
              <a:ext uri="{FF2B5EF4-FFF2-40B4-BE49-F238E27FC236}">
                <a16:creationId xmlns="" xmlns:a16="http://schemas.microsoft.com/office/drawing/2014/main"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ΚΟΙΤΑΣΜΑΤΑ ΤΗΣ ΕΛΛΑΔΑΣ Β. Μέλφος &amp; Π. Βουδούρης</a:t>
            </a:r>
          </a:p>
        </p:txBody>
      </p:sp>
    </p:spTree>
    <p:extLst>
      <p:ext uri="{BB962C8B-B14F-4D97-AF65-F5344CB8AC3E}">
        <p14:creationId xmlns:p14="http://schemas.microsoft.com/office/powerpoint/2010/main" val="38384338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TotalTime>
  <Words>2623</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Θέμα του Office</vt:lpstr>
      <vt:lpstr>ΒΙΒΛΙΟΠΑΡΟΥΣΙΑΣΗ ΚΑΛΛΙΠΟΣ+ 13-15 Σεπτεμβρίου 2022</vt:lpstr>
      <vt:lpstr>Διαφάνεια 1: Παρουσίαση  μπροσούρας</vt:lpstr>
      <vt:lpstr>Διαφάνεια 2: Στοιχεία Βιβλίου</vt:lpstr>
      <vt:lpstr>Διαφάνεια 3: Συγγραφική Ομάδα</vt:lpstr>
      <vt:lpstr>Διαφάνεια 4: Διδακτική αξία/χρήση του βιβλίου</vt:lpstr>
      <vt:lpstr>Διαφάνεια 5: Αναλυτική παρουσίαση                                  περιεχομένου</vt:lpstr>
      <vt:lpstr>Διαφάνεια 6: Αναλυτική παρουσίαση                                  περιεχομένου</vt:lpstr>
      <vt:lpstr>Διαφάνεια 7: Αναλυτική παρουσίαση                                  περιεχομένου</vt:lpstr>
      <vt:lpstr>Διαφάνεια 8: Αναλυτική παρουσίαση                                  περιεχομένου</vt:lpstr>
      <vt:lpstr>Διαφάνεια 9: Αναλυτική παρουσίαση                                  περιεχομένου</vt:lpstr>
      <vt:lpstr>Διαφάνεια 10: Αναλυτική παρουσίαση                                  περιεχομένου</vt:lpstr>
      <vt:lpstr>Διαφάνεια 11: Αναλυτική παρουσίαση                                  περιεχομένου</vt:lpstr>
      <vt:lpstr>Διαφάνεια 12: Αναλυτική παρουσίαση                                  περιεχομένου</vt:lpstr>
      <vt:lpstr>Διαφάνεια 13: Αναλυτική παρουσίαση                                  περιεχομένου</vt:lpstr>
      <vt:lpstr>Διαφάνεια 14: Αναλυτική παρουσίαση                                  περιεχομένου</vt:lpstr>
      <vt:lpstr>Διαφάνεια 15: Αναλυτική παρουσίαση                                  περιεχομένου</vt:lpstr>
      <vt:lpstr>Ευχαριστίες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Νικόλαος Μήτρου</dc:creator>
  <cp:lastModifiedBy>Georgia Triantafyllidou</cp:lastModifiedBy>
  <cp:revision>49</cp:revision>
  <dcterms:created xsi:type="dcterms:W3CDTF">2022-07-09T03:12:41Z</dcterms:created>
  <dcterms:modified xsi:type="dcterms:W3CDTF">2022-09-25T10:04:29Z</dcterms:modified>
</cp:coreProperties>
</file>