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4" r:id="rId2"/>
    <p:sldId id="294" r:id="rId3"/>
    <p:sldId id="295" r:id="rId4"/>
    <p:sldId id="296" r:id="rId5"/>
    <p:sldId id="307" r:id="rId6"/>
    <p:sldId id="319" r:id="rId7"/>
    <p:sldId id="320" r:id="rId8"/>
    <p:sldId id="321" r:id="rId9"/>
    <p:sldId id="322" r:id="rId10"/>
    <p:sldId id="323" r:id="rId11"/>
    <p:sldId id="324" r:id="rId12"/>
    <p:sldId id="325" r:id="rId13"/>
    <p:sldId id="326" r:id="rId14"/>
    <p:sldId id="298" r:id="rId15"/>
    <p:sldId id="299" r:id="rId16"/>
    <p:sldId id="327" r:id="rId17"/>
    <p:sldId id="329" r:id="rId18"/>
    <p:sldId id="33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04" autoAdjust="0"/>
    <p:restoredTop sz="94660"/>
  </p:normalViewPr>
  <p:slideViewPr>
    <p:cSldViewPr snapToGrid="0">
      <p:cViewPr varScale="1">
        <p:scale>
          <a:sx n="123" d="100"/>
          <a:sy n="123" d="100"/>
        </p:scale>
        <p:origin x="34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2651A9-3790-D5C3-3F24-5CE4A80C66A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GB"/>
          </a:p>
        </p:txBody>
      </p:sp>
      <p:sp>
        <p:nvSpPr>
          <p:cNvPr id="3" name="Υπότιτλος 2">
            <a:extLst>
              <a:ext uri="{FF2B5EF4-FFF2-40B4-BE49-F238E27FC236}">
                <a16:creationId xmlns:a16="http://schemas.microsoft.com/office/drawing/2014/main" id="{6F7F11D3-A0C2-0536-A554-2EB31B0565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GB"/>
          </a:p>
        </p:txBody>
      </p:sp>
      <p:sp>
        <p:nvSpPr>
          <p:cNvPr id="4" name="Θέση ημερομηνίας 3">
            <a:extLst>
              <a:ext uri="{FF2B5EF4-FFF2-40B4-BE49-F238E27FC236}">
                <a16:creationId xmlns:a16="http://schemas.microsoft.com/office/drawing/2014/main" id="{377884D1-FE52-AB6B-C5F8-DBE806127842}"/>
              </a:ext>
            </a:extLst>
          </p:cNvPr>
          <p:cNvSpPr>
            <a:spLocks noGrp="1"/>
          </p:cNvSpPr>
          <p:nvPr>
            <p:ph type="dt" sz="half" idx="10"/>
          </p:nvPr>
        </p:nvSpPr>
        <p:spPr/>
        <p:txBody>
          <a:bodyPr/>
          <a:lstStyle/>
          <a:p>
            <a:fld id="{508C794D-AC9D-4AE2-8E0B-E10DEBE9CF3F}" type="datetimeFigureOut">
              <a:rPr lang="en-GB" smtClean="0"/>
              <a:pPr/>
              <a:t>12/09/2022</a:t>
            </a:fld>
            <a:endParaRPr lang="en-GB"/>
          </a:p>
        </p:txBody>
      </p:sp>
      <p:sp>
        <p:nvSpPr>
          <p:cNvPr id="6" name="Θέση αριθμού διαφάνειας 5">
            <a:extLst>
              <a:ext uri="{FF2B5EF4-FFF2-40B4-BE49-F238E27FC236}">
                <a16:creationId xmlns:a16="http://schemas.microsoft.com/office/drawing/2014/main" id="{F8183D65-A8C9-1F69-F858-76642E391D85}"/>
              </a:ext>
            </a:extLst>
          </p:cNvPr>
          <p:cNvSpPr>
            <a:spLocks noGrp="1"/>
          </p:cNvSpPr>
          <p:nvPr>
            <p:ph type="sldNum" sz="quarter" idx="12"/>
          </p:nvPr>
        </p:nvSpPr>
        <p:spPr/>
        <p:txBody>
          <a:bodyPr/>
          <a:lstStyle/>
          <a:p>
            <a:fld id="{680B7C10-1ADC-414A-AA93-3B76DEFF5458}" type="slidenum">
              <a:rPr lang="en-GB" smtClean="0"/>
              <a:pPr/>
              <a:t>‹#›</a:t>
            </a:fld>
            <a:endParaRPr lang="en-GB"/>
          </a:p>
        </p:txBody>
      </p:sp>
      <p:sp>
        <p:nvSpPr>
          <p:cNvPr id="7" name="Θέση υποσέλιδου 4">
            <a:extLst>
              <a:ext uri="{FF2B5EF4-FFF2-40B4-BE49-F238E27FC236}">
                <a16:creationId xmlns:a16="http://schemas.microsoft.com/office/drawing/2014/main" id="{4F7B4B17-2D5C-FEB6-7606-E9CDEA0F57DD}"/>
              </a:ext>
            </a:extLst>
          </p:cNvPr>
          <p:cNvSpPr txBox="1">
            <a:spLocks/>
          </p:cNvSpPr>
          <p:nvPr userDrawn="1"/>
        </p:nvSpPr>
        <p:spPr>
          <a:xfrm>
            <a:off x="4166286"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p>
        </p:txBody>
      </p:sp>
    </p:spTree>
    <p:extLst>
      <p:ext uri="{BB962C8B-B14F-4D97-AF65-F5344CB8AC3E}">
        <p14:creationId xmlns:p14="http://schemas.microsoft.com/office/powerpoint/2010/main" val="1732215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538A2C-BBF2-A164-30B4-62877435B38C}"/>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κατακόρυφου κειμένου 2">
            <a:extLst>
              <a:ext uri="{FF2B5EF4-FFF2-40B4-BE49-F238E27FC236}">
                <a16:creationId xmlns:a16="http://schemas.microsoft.com/office/drawing/2014/main" id="{E64BAB56-6D77-B6D0-1230-30B429E5110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ημερομηνίας 3">
            <a:extLst>
              <a:ext uri="{FF2B5EF4-FFF2-40B4-BE49-F238E27FC236}">
                <a16:creationId xmlns:a16="http://schemas.microsoft.com/office/drawing/2014/main" id="{E616B6DC-39F4-0968-D1E8-354D12294AFB}"/>
              </a:ext>
            </a:extLst>
          </p:cNvPr>
          <p:cNvSpPr>
            <a:spLocks noGrp="1"/>
          </p:cNvSpPr>
          <p:nvPr>
            <p:ph type="dt" sz="half" idx="10"/>
          </p:nvPr>
        </p:nvSpPr>
        <p:spPr/>
        <p:txBody>
          <a:bodyPr/>
          <a:lstStyle/>
          <a:p>
            <a:fld id="{508C794D-AC9D-4AE2-8E0B-E10DEBE9CF3F}" type="datetimeFigureOut">
              <a:rPr lang="en-GB" smtClean="0"/>
              <a:pPr/>
              <a:t>12/09/2022</a:t>
            </a:fld>
            <a:endParaRPr lang="en-GB"/>
          </a:p>
        </p:txBody>
      </p:sp>
      <p:sp>
        <p:nvSpPr>
          <p:cNvPr id="5" name="Θέση υποσέλιδου 4">
            <a:extLst>
              <a:ext uri="{FF2B5EF4-FFF2-40B4-BE49-F238E27FC236}">
                <a16:creationId xmlns:a16="http://schemas.microsoft.com/office/drawing/2014/main" id="{340F9696-CA65-1C3B-6E0F-88E14C79EBC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Θέση αριθμού διαφάνειας 5">
            <a:extLst>
              <a:ext uri="{FF2B5EF4-FFF2-40B4-BE49-F238E27FC236}">
                <a16:creationId xmlns:a16="http://schemas.microsoft.com/office/drawing/2014/main" id="{B523F67F-C7BA-0D10-BD62-8D0E04DBFAEC}"/>
              </a:ext>
            </a:extLst>
          </p:cNvPr>
          <p:cNvSpPr>
            <a:spLocks noGrp="1"/>
          </p:cNvSpPr>
          <p:nvPr>
            <p:ph type="sldNum" sz="quarter" idx="12"/>
          </p:nvPr>
        </p:nvSpPr>
        <p:spPr/>
        <p:txBody>
          <a:bodyPr/>
          <a:lstStyle/>
          <a:p>
            <a:fld id="{680B7C10-1ADC-414A-AA93-3B76DEFF5458}" type="slidenum">
              <a:rPr lang="en-GB" smtClean="0"/>
              <a:pPr/>
              <a:t>‹#›</a:t>
            </a:fld>
            <a:endParaRPr lang="en-GB"/>
          </a:p>
        </p:txBody>
      </p:sp>
    </p:spTree>
    <p:extLst>
      <p:ext uri="{BB962C8B-B14F-4D97-AF65-F5344CB8AC3E}">
        <p14:creationId xmlns:p14="http://schemas.microsoft.com/office/powerpoint/2010/main" val="1051107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98C2B13-BDA8-4C53-0952-7026E1BC268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GB"/>
          </a:p>
        </p:txBody>
      </p:sp>
      <p:sp>
        <p:nvSpPr>
          <p:cNvPr id="3" name="Θέση κατακόρυφου κειμένου 2">
            <a:extLst>
              <a:ext uri="{FF2B5EF4-FFF2-40B4-BE49-F238E27FC236}">
                <a16:creationId xmlns:a16="http://schemas.microsoft.com/office/drawing/2014/main" id="{019B43B8-F8C2-5DD7-7251-505410601F4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ημερομηνίας 3">
            <a:extLst>
              <a:ext uri="{FF2B5EF4-FFF2-40B4-BE49-F238E27FC236}">
                <a16:creationId xmlns:a16="http://schemas.microsoft.com/office/drawing/2014/main" id="{0928F8C6-10DE-7BDB-5AAB-DB0B05B4EE17}"/>
              </a:ext>
            </a:extLst>
          </p:cNvPr>
          <p:cNvSpPr>
            <a:spLocks noGrp="1"/>
          </p:cNvSpPr>
          <p:nvPr>
            <p:ph type="dt" sz="half" idx="10"/>
          </p:nvPr>
        </p:nvSpPr>
        <p:spPr/>
        <p:txBody>
          <a:bodyPr/>
          <a:lstStyle/>
          <a:p>
            <a:fld id="{508C794D-AC9D-4AE2-8E0B-E10DEBE9CF3F}" type="datetimeFigureOut">
              <a:rPr lang="en-GB" smtClean="0"/>
              <a:pPr/>
              <a:t>12/09/2022</a:t>
            </a:fld>
            <a:endParaRPr lang="en-GB"/>
          </a:p>
        </p:txBody>
      </p:sp>
      <p:sp>
        <p:nvSpPr>
          <p:cNvPr id="5" name="Θέση υποσέλιδου 4">
            <a:extLst>
              <a:ext uri="{FF2B5EF4-FFF2-40B4-BE49-F238E27FC236}">
                <a16:creationId xmlns:a16="http://schemas.microsoft.com/office/drawing/2014/main" id="{DF5243A4-1755-707C-2DD7-874E5A312084}"/>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Θέση αριθμού διαφάνειας 5">
            <a:extLst>
              <a:ext uri="{FF2B5EF4-FFF2-40B4-BE49-F238E27FC236}">
                <a16:creationId xmlns:a16="http://schemas.microsoft.com/office/drawing/2014/main" id="{8F51F672-1D3B-AE43-DC1B-2441241D7480}"/>
              </a:ext>
            </a:extLst>
          </p:cNvPr>
          <p:cNvSpPr>
            <a:spLocks noGrp="1"/>
          </p:cNvSpPr>
          <p:nvPr>
            <p:ph type="sldNum" sz="quarter" idx="12"/>
          </p:nvPr>
        </p:nvSpPr>
        <p:spPr/>
        <p:txBody>
          <a:bodyPr/>
          <a:lstStyle/>
          <a:p>
            <a:fld id="{680B7C10-1ADC-414A-AA93-3B76DEFF5458}" type="slidenum">
              <a:rPr lang="en-GB" smtClean="0"/>
              <a:pPr/>
              <a:t>‹#›</a:t>
            </a:fld>
            <a:endParaRPr lang="en-GB"/>
          </a:p>
        </p:txBody>
      </p:sp>
    </p:spTree>
    <p:extLst>
      <p:ext uri="{BB962C8B-B14F-4D97-AF65-F5344CB8AC3E}">
        <p14:creationId xmlns:p14="http://schemas.microsoft.com/office/powerpoint/2010/main" val="85623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BFB67E-CB24-DD94-853B-243E0EA9221C}"/>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9B22C0E0-8A50-1B9B-8E3F-F4B193F4AEA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ημερομηνίας 3">
            <a:extLst>
              <a:ext uri="{FF2B5EF4-FFF2-40B4-BE49-F238E27FC236}">
                <a16:creationId xmlns:a16="http://schemas.microsoft.com/office/drawing/2014/main" id="{B9F0E127-027E-99BA-324D-3BB39102A9C1}"/>
              </a:ext>
            </a:extLst>
          </p:cNvPr>
          <p:cNvSpPr>
            <a:spLocks noGrp="1"/>
          </p:cNvSpPr>
          <p:nvPr>
            <p:ph type="dt" sz="half" idx="10"/>
          </p:nvPr>
        </p:nvSpPr>
        <p:spPr/>
        <p:txBody>
          <a:bodyPr/>
          <a:lstStyle/>
          <a:p>
            <a:fld id="{508C794D-AC9D-4AE2-8E0B-E10DEBE9CF3F}" type="datetimeFigureOut">
              <a:rPr lang="en-GB" smtClean="0"/>
              <a:pPr/>
              <a:t>12/09/2022</a:t>
            </a:fld>
            <a:endParaRPr lang="en-GB"/>
          </a:p>
        </p:txBody>
      </p:sp>
      <p:sp>
        <p:nvSpPr>
          <p:cNvPr id="6" name="Θέση αριθμού διαφάνειας 5">
            <a:extLst>
              <a:ext uri="{FF2B5EF4-FFF2-40B4-BE49-F238E27FC236}">
                <a16:creationId xmlns:a16="http://schemas.microsoft.com/office/drawing/2014/main" id="{B77C2918-B062-D104-05F5-5697E7FD0E32}"/>
              </a:ext>
            </a:extLst>
          </p:cNvPr>
          <p:cNvSpPr>
            <a:spLocks noGrp="1"/>
          </p:cNvSpPr>
          <p:nvPr>
            <p:ph type="sldNum" sz="quarter" idx="12"/>
          </p:nvPr>
        </p:nvSpPr>
        <p:spPr/>
        <p:txBody>
          <a:bodyPr/>
          <a:lstStyle/>
          <a:p>
            <a:fld id="{680B7C10-1ADC-414A-AA93-3B76DEFF5458}" type="slidenum">
              <a:rPr lang="en-GB" smtClean="0"/>
              <a:pPr/>
              <a:t>‹#›</a:t>
            </a:fld>
            <a:endParaRPr lang="en-GB"/>
          </a:p>
        </p:txBody>
      </p:sp>
      <p:sp>
        <p:nvSpPr>
          <p:cNvPr id="7" name="Θέση υποσέλιδου 4">
            <a:extLst>
              <a:ext uri="{FF2B5EF4-FFF2-40B4-BE49-F238E27FC236}">
                <a16:creationId xmlns:a16="http://schemas.microsoft.com/office/drawing/2014/main" id="{60078E2C-0951-420F-B10B-6A4F75AB04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Tree>
    <p:extLst>
      <p:ext uri="{BB962C8B-B14F-4D97-AF65-F5344CB8AC3E}">
        <p14:creationId xmlns:p14="http://schemas.microsoft.com/office/powerpoint/2010/main" val="4089961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4E13ED-7392-CEDC-F83F-C9FC7B72B00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8EC3B289-5442-9A18-AA2F-C566AB93D2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07C1948-11E9-25A2-72B7-B578663851C1}"/>
              </a:ext>
            </a:extLst>
          </p:cNvPr>
          <p:cNvSpPr>
            <a:spLocks noGrp="1"/>
          </p:cNvSpPr>
          <p:nvPr>
            <p:ph type="dt" sz="half" idx="10"/>
          </p:nvPr>
        </p:nvSpPr>
        <p:spPr/>
        <p:txBody>
          <a:bodyPr/>
          <a:lstStyle/>
          <a:p>
            <a:fld id="{508C794D-AC9D-4AE2-8E0B-E10DEBE9CF3F}" type="datetimeFigureOut">
              <a:rPr lang="en-GB" smtClean="0"/>
              <a:pPr/>
              <a:t>12/09/2022</a:t>
            </a:fld>
            <a:endParaRPr lang="en-GB"/>
          </a:p>
        </p:txBody>
      </p:sp>
      <p:sp>
        <p:nvSpPr>
          <p:cNvPr id="6" name="Θέση αριθμού διαφάνειας 5">
            <a:extLst>
              <a:ext uri="{FF2B5EF4-FFF2-40B4-BE49-F238E27FC236}">
                <a16:creationId xmlns:a16="http://schemas.microsoft.com/office/drawing/2014/main" id="{7837A5C9-C703-DD5D-E55B-37C47251FA46}"/>
              </a:ext>
            </a:extLst>
          </p:cNvPr>
          <p:cNvSpPr>
            <a:spLocks noGrp="1"/>
          </p:cNvSpPr>
          <p:nvPr>
            <p:ph type="sldNum" sz="quarter" idx="12"/>
          </p:nvPr>
        </p:nvSpPr>
        <p:spPr/>
        <p:txBody>
          <a:bodyPr/>
          <a:lstStyle/>
          <a:p>
            <a:fld id="{680B7C10-1ADC-414A-AA93-3B76DEFF5458}" type="slidenum">
              <a:rPr lang="en-GB" smtClean="0"/>
              <a:pPr/>
              <a:t>‹#›</a:t>
            </a:fld>
            <a:endParaRPr lang="en-GB"/>
          </a:p>
        </p:txBody>
      </p:sp>
      <p:sp>
        <p:nvSpPr>
          <p:cNvPr id="7" name="Θέση υποσέλιδου 4">
            <a:extLst>
              <a:ext uri="{FF2B5EF4-FFF2-40B4-BE49-F238E27FC236}">
                <a16:creationId xmlns:a16="http://schemas.microsoft.com/office/drawing/2014/main" id="{D3353049-D9DB-B263-2F86-4BAC1C8B8F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Tree>
    <p:extLst>
      <p:ext uri="{BB962C8B-B14F-4D97-AF65-F5344CB8AC3E}">
        <p14:creationId xmlns:p14="http://schemas.microsoft.com/office/powerpoint/2010/main" val="3729472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89EADC-B21E-5720-84C5-3244C81BD8E8}"/>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361777C1-177E-F68B-0F4B-1CA8BB7443D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περιεχομένου 3">
            <a:extLst>
              <a:ext uri="{FF2B5EF4-FFF2-40B4-BE49-F238E27FC236}">
                <a16:creationId xmlns:a16="http://schemas.microsoft.com/office/drawing/2014/main" id="{4930237A-DA8F-2E8A-8DDE-D65647C8335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5" name="Θέση ημερομηνίας 4">
            <a:extLst>
              <a:ext uri="{FF2B5EF4-FFF2-40B4-BE49-F238E27FC236}">
                <a16:creationId xmlns:a16="http://schemas.microsoft.com/office/drawing/2014/main" id="{3E7054C9-E330-BDE1-F761-C69375290113}"/>
              </a:ext>
            </a:extLst>
          </p:cNvPr>
          <p:cNvSpPr>
            <a:spLocks noGrp="1"/>
          </p:cNvSpPr>
          <p:nvPr>
            <p:ph type="dt" sz="half" idx="10"/>
          </p:nvPr>
        </p:nvSpPr>
        <p:spPr/>
        <p:txBody>
          <a:bodyPr/>
          <a:lstStyle/>
          <a:p>
            <a:fld id="{508C794D-AC9D-4AE2-8E0B-E10DEBE9CF3F}" type="datetimeFigureOut">
              <a:rPr lang="en-GB" smtClean="0"/>
              <a:pPr/>
              <a:t>12/09/2022</a:t>
            </a:fld>
            <a:endParaRPr lang="en-GB"/>
          </a:p>
        </p:txBody>
      </p:sp>
      <p:sp>
        <p:nvSpPr>
          <p:cNvPr id="7" name="Θέση αριθμού διαφάνειας 6">
            <a:extLst>
              <a:ext uri="{FF2B5EF4-FFF2-40B4-BE49-F238E27FC236}">
                <a16:creationId xmlns:a16="http://schemas.microsoft.com/office/drawing/2014/main" id="{B446AB95-DCB0-A58C-D75F-0548AB9AEC5E}"/>
              </a:ext>
            </a:extLst>
          </p:cNvPr>
          <p:cNvSpPr>
            <a:spLocks noGrp="1"/>
          </p:cNvSpPr>
          <p:nvPr>
            <p:ph type="sldNum" sz="quarter" idx="12"/>
          </p:nvPr>
        </p:nvSpPr>
        <p:spPr/>
        <p:txBody>
          <a:bodyPr/>
          <a:lstStyle/>
          <a:p>
            <a:fld id="{680B7C10-1ADC-414A-AA93-3B76DEFF5458}" type="slidenum">
              <a:rPr lang="en-GB" smtClean="0"/>
              <a:pPr/>
              <a:t>‹#›</a:t>
            </a:fld>
            <a:endParaRPr lang="en-GB"/>
          </a:p>
        </p:txBody>
      </p:sp>
      <p:sp>
        <p:nvSpPr>
          <p:cNvPr id="8" name="Θέση υποσέλιδου 4">
            <a:extLst>
              <a:ext uri="{FF2B5EF4-FFF2-40B4-BE49-F238E27FC236}">
                <a16:creationId xmlns:a16="http://schemas.microsoft.com/office/drawing/2014/main" id="{141540A5-1CD8-6F0A-B90B-E4F21C7539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Tree>
    <p:extLst>
      <p:ext uri="{BB962C8B-B14F-4D97-AF65-F5344CB8AC3E}">
        <p14:creationId xmlns:p14="http://schemas.microsoft.com/office/powerpoint/2010/main" val="2958671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8C7EE7-33FB-D5A1-8108-52EFE1BB446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04A49C1C-EF5C-DFB4-5EA1-0C559EA231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C5DDD21-B57E-B3F7-0731-A924583BCCA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5" name="Θέση κειμένου 4">
            <a:extLst>
              <a:ext uri="{FF2B5EF4-FFF2-40B4-BE49-F238E27FC236}">
                <a16:creationId xmlns:a16="http://schemas.microsoft.com/office/drawing/2014/main" id="{D2C2F3C7-2413-48AA-49DA-7157488F4C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6984EBB-4B80-5651-6596-457C4561962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7" name="Θέση ημερομηνίας 6">
            <a:extLst>
              <a:ext uri="{FF2B5EF4-FFF2-40B4-BE49-F238E27FC236}">
                <a16:creationId xmlns:a16="http://schemas.microsoft.com/office/drawing/2014/main" id="{0B4F0AE7-DF11-374D-FDE8-CEF0C240AD2A}"/>
              </a:ext>
            </a:extLst>
          </p:cNvPr>
          <p:cNvSpPr>
            <a:spLocks noGrp="1"/>
          </p:cNvSpPr>
          <p:nvPr>
            <p:ph type="dt" sz="half" idx="10"/>
          </p:nvPr>
        </p:nvSpPr>
        <p:spPr/>
        <p:txBody>
          <a:bodyPr/>
          <a:lstStyle/>
          <a:p>
            <a:fld id="{508C794D-AC9D-4AE2-8E0B-E10DEBE9CF3F}" type="datetimeFigureOut">
              <a:rPr lang="en-GB" smtClean="0"/>
              <a:pPr/>
              <a:t>12/09/2022</a:t>
            </a:fld>
            <a:endParaRPr lang="en-GB"/>
          </a:p>
        </p:txBody>
      </p:sp>
      <p:sp>
        <p:nvSpPr>
          <p:cNvPr id="9" name="Θέση αριθμού διαφάνειας 8">
            <a:extLst>
              <a:ext uri="{FF2B5EF4-FFF2-40B4-BE49-F238E27FC236}">
                <a16:creationId xmlns:a16="http://schemas.microsoft.com/office/drawing/2014/main" id="{FECA6CD1-604B-3582-A305-FA043EFC2D58}"/>
              </a:ext>
            </a:extLst>
          </p:cNvPr>
          <p:cNvSpPr>
            <a:spLocks noGrp="1"/>
          </p:cNvSpPr>
          <p:nvPr>
            <p:ph type="sldNum" sz="quarter" idx="12"/>
          </p:nvPr>
        </p:nvSpPr>
        <p:spPr/>
        <p:txBody>
          <a:bodyPr/>
          <a:lstStyle/>
          <a:p>
            <a:fld id="{680B7C10-1ADC-414A-AA93-3B76DEFF5458}" type="slidenum">
              <a:rPr lang="en-GB" smtClean="0"/>
              <a:pPr/>
              <a:t>‹#›</a:t>
            </a:fld>
            <a:endParaRPr lang="en-GB"/>
          </a:p>
        </p:txBody>
      </p:sp>
      <p:sp>
        <p:nvSpPr>
          <p:cNvPr id="10" name="Θέση υποσέλιδου 4">
            <a:extLst>
              <a:ext uri="{FF2B5EF4-FFF2-40B4-BE49-F238E27FC236}">
                <a16:creationId xmlns:a16="http://schemas.microsoft.com/office/drawing/2014/main" id="{2F208702-4586-206C-53D2-9AAA9B3D3C73}"/>
              </a:ext>
            </a:extLst>
          </p:cNvPr>
          <p:cNvSpPr>
            <a:spLocks noGrp="1"/>
          </p:cNvSpPr>
          <p:nvPr>
            <p:ph type="ftr" sz="quarter" idx="1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Tree>
    <p:extLst>
      <p:ext uri="{BB962C8B-B14F-4D97-AF65-F5344CB8AC3E}">
        <p14:creationId xmlns:p14="http://schemas.microsoft.com/office/powerpoint/2010/main" val="122324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902584-3902-8D25-6A3F-240794253B1C}"/>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ημερομηνίας 2">
            <a:extLst>
              <a:ext uri="{FF2B5EF4-FFF2-40B4-BE49-F238E27FC236}">
                <a16:creationId xmlns:a16="http://schemas.microsoft.com/office/drawing/2014/main" id="{DD7B47EC-E2BA-DB33-1086-361CD46D18C4}"/>
              </a:ext>
            </a:extLst>
          </p:cNvPr>
          <p:cNvSpPr>
            <a:spLocks noGrp="1"/>
          </p:cNvSpPr>
          <p:nvPr>
            <p:ph type="dt" sz="half" idx="10"/>
          </p:nvPr>
        </p:nvSpPr>
        <p:spPr/>
        <p:txBody>
          <a:bodyPr/>
          <a:lstStyle/>
          <a:p>
            <a:fld id="{508C794D-AC9D-4AE2-8E0B-E10DEBE9CF3F}" type="datetimeFigureOut">
              <a:rPr lang="en-GB" smtClean="0"/>
              <a:pPr/>
              <a:t>12/09/2022</a:t>
            </a:fld>
            <a:endParaRPr lang="en-GB"/>
          </a:p>
        </p:txBody>
      </p:sp>
      <p:sp>
        <p:nvSpPr>
          <p:cNvPr id="5" name="Θέση αριθμού διαφάνειας 4">
            <a:extLst>
              <a:ext uri="{FF2B5EF4-FFF2-40B4-BE49-F238E27FC236}">
                <a16:creationId xmlns:a16="http://schemas.microsoft.com/office/drawing/2014/main" id="{3C137757-DFFA-41F0-35DE-87C3E72F598D}"/>
              </a:ext>
            </a:extLst>
          </p:cNvPr>
          <p:cNvSpPr>
            <a:spLocks noGrp="1"/>
          </p:cNvSpPr>
          <p:nvPr>
            <p:ph type="sldNum" sz="quarter" idx="12"/>
          </p:nvPr>
        </p:nvSpPr>
        <p:spPr/>
        <p:txBody>
          <a:bodyPr/>
          <a:lstStyle/>
          <a:p>
            <a:fld id="{680B7C10-1ADC-414A-AA93-3B76DEFF5458}" type="slidenum">
              <a:rPr lang="en-GB" smtClean="0"/>
              <a:pPr/>
              <a:t>‹#›</a:t>
            </a:fld>
            <a:endParaRPr lang="en-GB"/>
          </a:p>
        </p:txBody>
      </p:sp>
      <p:sp>
        <p:nvSpPr>
          <p:cNvPr id="6" name="Θέση υποσέλιδου 4">
            <a:extLst>
              <a:ext uri="{FF2B5EF4-FFF2-40B4-BE49-F238E27FC236}">
                <a16:creationId xmlns:a16="http://schemas.microsoft.com/office/drawing/2014/main" id="{F4B56CC2-0897-7A3C-4C7C-D16F5589D4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Tree>
    <p:extLst>
      <p:ext uri="{BB962C8B-B14F-4D97-AF65-F5344CB8AC3E}">
        <p14:creationId xmlns:p14="http://schemas.microsoft.com/office/powerpoint/2010/main" val="3389588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FDA142B-F9C0-52BE-EB6C-6ABFB22AE689}"/>
              </a:ext>
            </a:extLst>
          </p:cNvPr>
          <p:cNvSpPr>
            <a:spLocks noGrp="1"/>
          </p:cNvSpPr>
          <p:nvPr>
            <p:ph type="dt" sz="half" idx="10"/>
          </p:nvPr>
        </p:nvSpPr>
        <p:spPr/>
        <p:txBody>
          <a:bodyPr/>
          <a:lstStyle/>
          <a:p>
            <a:fld id="{508C794D-AC9D-4AE2-8E0B-E10DEBE9CF3F}" type="datetimeFigureOut">
              <a:rPr lang="en-GB" smtClean="0"/>
              <a:pPr/>
              <a:t>12/09/2022</a:t>
            </a:fld>
            <a:endParaRPr lang="en-GB"/>
          </a:p>
        </p:txBody>
      </p:sp>
      <p:sp>
        <p:nvSpPr>
          <p:cNvPr id="4" name="Θέση αριθμού διαφάνειας 3">
            <a:extLst>
              <a:ext uri="{FF2B5EF4-FFF2-40B4-BE49-F238E27FC236}">
                <a16:creationId xmlns:a16="http://schemas.microsoft.com/office/drawing/2014/main" id="{11BA9C9B-A5B5-D1C7-7893-B8B57D207CF0}"/>
              </a:ext>
            </a:extLst>
          </p:cNvPr>
          <p:cNvSpPr>
            <a:spLocks noGrp="1"/>
          </p:cNvSpPr>
          <p:nvPr>
            <p:ph type="sldNum" sz="quarter" idx="12"/>
          </p:nvPr>
        </p:nvSpPr>
        <p:spPr/>
        <p:txBody>
          <a:bodyPr/>
          <a:lstStyle/>
          <a:p>
            <a:fld id="{680B7C10-1ADC-414A-AA93-3B76DEFF5458}" type="slidenum">
              <a:rPr lang="en-GB" smtClean="0"/>
              <a:pPr/>
              <a:t>‹#›</a:t>
            </a:fld>
            <a:endParaRPr lang="en-GB"/>
          </a:p>
        </p:txBody>
      </p:sp>
      <p:sp>
        <p:nvSpPr>
          <p:cNvPr id="5" name="Θέση υποσέλιδου 4">
            <a:extLst>
              <a:ext uri="{FF2B5EF4-FFF2-40B4-BE49-F238E27FC236}">
                <a16:creationId xmlns:a16="http://schemas.microsoft.com/office/drawing/2014/main" id="{22C30372-3A17-6867-360A-9DC61777EB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Tree>
    <p:extLst>
      <p:ext uri="{BB962C8B-B14F-4D97-AF65-F5344CB8AC3E}">
        <p14:creationId xmlns:p14="http://schemas.microsoft.com/office/powerpoint/2010/main" val="2838834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692F30-EBB5-B5D9-20AD-7415CC330E9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BD13D036-F5F8-49A1-7A1C-842AE1DD33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κειμένου 3">
            <a:extLst>
              <a:ext uri="{FF2B5EF4-FFF2-40B4-BE49-F238E27FC236}">
                <a16:creationId xmlns:a16="http://schemas.microsoft.com/office/drawing/2014/main" id="{6452E547-62F6-30C8-2990-CAB8046944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AFDB4DD-0F4F-2A1B-A201-A5DE96E1C3A9}"/>
              </a:ext>
            </a:extLst>
          </p:cNvPr>
          <p:cNvSpPr>
            <a:spLocks noGrp="1"/>
          </p:cNvSpPr>
          <p:nvPr>
            <p:ph type="dt" sz="half" idx="10"/>
          </p:nvPr>
        </p:nvSpPr>
        <p:spPr/>
        <p:txBody>
          <a:bodyPr/>
          <a:lstStyle/>
          <a:p>
            <a:fld id="{508C794D-AC9D-4AE2-8E0B-E10DEBE9CF3F}" type="datetimeFigureOut">
              <a:rPr lang="en-GB" smtClean="0"/>
              <a:pPr/>
              <a:t>12/09/2022</a:t>
            </a:fld>
            <a:endParaRPr lang="en-GB"/>
          </a:p>
        </p:txBody>
      </p:sp>
      <p:sp>
        <p:nvSpPr>
          <p:cNvPr id="7" name="Θέση αριθμού διαφάνειας 6">
            <a:extLst>
              <a:ext uri="{FF2B5EF4-FFF2-40B4-BE49-F238E27FC236}">
                <a16:creationId xmlns:a16="http://schemas.microsoft.com/office/drawing/2014/main" id="{E5C37DE5-D4FF-264F-1C04-B00CF637F3F8}"/>
              </a:ext>
            </a:extLst>
          </p:cNvPr>
          <p:cNvSpPr>
            <a:spLocks noGrp="1"/>
          </p:cNvSpPr>
          <p:nvPr>
            <p:ph type="sldNum" sz="quarter" idx="12"/>
          </p:nvPr>
        </p:nvSpPr>
        <p:spPr/>
        <p:txBody>
          <a:bodyPr/>
          <a:lstStyle/>
          <a:p>
            <a:fld id="{680B7C10-1ADC-414A-AA93-3B76DEFF5458}" type="slidenum">
              <a:rPr lang="en-GB" smtClean="0"/>
              <a:pPr/>
              <a:t>‹#›</a:t>
            </a:fld>
            <a:endParaRPr lang="en-GB"/>
          </a:p>
        </p:txBody>
      </p:sp>
      <p:sp>
        <p:nvSpPr>
          <p:cNvPr id="8" name="Θέση υποσέλιδου 4">
            <a:extLst>
              <a:ext uri="{FF2B5EF4-FFF2-40B4-BE49-F238E27FC236}">
                <a16:creationId xmlns:a16="http://schemas.microsoft.com/office/drawing/2014/main" id="{3C2822D7-F200-F99D-F4D7-6674506C71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Tree>
    <p:extLst>
      <p:ext uri="{BB962C8B-B14F-4D97-AF65-F5344CB8AC3E}">
        <p14:creationId xmlns:p14="http://schemas.microsoft.com/office/powerpoint/2010/main" val="1452852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3BEAA7-B94D-A447-7918-4F42F3C664C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GB"/>
          </a:p>
        </p:txBody>
      </p:sp>
      <p:sp>
        <p:nvSpPr>
          <p:cNvPr id="3" name="Θέση εικόνας 2">
            <a:extLst>
              <a:ext uri="{FF2B5EF4-FFF2-40B4-BE49-F238E27FC236}">
                <a16:creationId xmlns:a16="http://schemas.microsoft.com/office/drawing/2014/main" id="{4AB19C98-6335-575D-D27F-4C31ADDB6C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Θέση κειμένου 3">
            <a:extLst>
              <a:ext uri="{FF2B5EF4-FFF2-40B4-BE49-F238E27FC236}">
                <a16:creationId xmlns:a16="http://schemas.microsoft.com/office/drawing/2014/main" id="{85CADD0E-D023-9F9F-410B-24C0A3BB79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6309513-2464-32A9-D180-65FCED52941D}"/>
              </a:ext>
            </a:extLst>
          </p:cNvPr>
          <p:cNvSpPr>
            <a:spLocks noGrp="1"/>
          </p:cNvSpPr>
          <p:nvPr>
            <p:ph type="dt" sz="half" idx="10"/>
          </p:nvPr>
        </p:nvSpPr>
        <p:spPr/>
        <p:txBody>
          <a:bodyPr/>
          <a:lstStyle/>
          <a:p>
            <a:fld id="{508C794D-AC9D-4AE2-8E0B-E10DEBE9CF3F}" type="datetimeFigureOut">
              <a:rPr lang="en-GB" smtClean="0"/>
              <a:pPr/>
              <a:t>12/09/2022</a:t>
            </a:fld>
            <a:endParaRPr lang="en-GB"/>
          </a:p>
        </p:txBody>
      </p:sp>
      <p:sp>
        <p:nvSpPr>
          <p:cNvPr id="6" name="Θέση υποσέλιδου 5">
            <a:extLst>
              <a:ext uri="{FF2B5EF4-FFF2-40B4-BE49-F238E27FC236}">
                <a16:creationId xmlns:a16="http://schemas.microsoft.com/office/drawing/2014/main" id="{A951E3A2-E61D-C998-B111-6C6F6C148AC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Θέση αριθμού διαφάνειας 6">
            <a:extLst>
              <a:ext uri="{FF2B5EF4-FFF2-40B4-BE49-F238E27FC236}">
                <a16:creationId xmlns:a16="http://schemas.microsoft.com/office/drawing/2014/main" id="{04FD1A6B-72C4-728A-161B-B2532307E2AF}"/>
              </a:ext>
            </a:extLst>
          </p:cNvPr>
          <p:cNvSpPr>
            <a:spLocks noGrp="1"/>
          </p:cNvSpPr>
          <p:nvPr>
            <p:ph type="sldNum" sz="quarter" idx="12"/>
          </p:nvPr>
        </p:nvSpPr>
        <p:spPr/>
        <p:txBody>
          <a:bodyPr/>
          <a:lstStyle/>
          <a:p>
            <a:fld id="{680B7C10-1ADC-414A-AA93-3B76DEFF5458}" type="slidenum">
              <a:rPr lang="en-GB" smtClean="0"/>
              <a:pPr/>
              <a:t>‹#›</a:t>
            </a:fld>
            <a:endParaRPr lang="en-GB"/>
          </a:p>
        </p:txBody>
      </p:sp>
    </p:spTree>
    <p:extLst>
      <p:ext uri="{BB962C8B-B14F-4D97-AF65-F5344CB8AC3E}">
        <p14:creationId xmlns:p14="http://schemas.microsoft.com/office/powerpoint/2010/main" val="270086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C718AC5-1721-941B-2C6A-CF26A15258F8}"/>
              </a:ext>
            </a:extLst>
          </p:cNvPr>
          <p:cNvSpPr>
            <a:spLocks noGrp="1"/>
          </p:cNvSpPr>
          <p:nvPr>
            <p:ph type="title"/>
          </p:nvPr>
        </p:nvSpPr>
        <p:spPr>
          <a:xfrm>
            <a:off x="2072640" y="381317"/>
            <a:ext cx="10515600" cy="1148715"/>
          </a:xfrm>
          <a:prstGeom prst="rect">
            <a:avLst/>
          </a:prstGeom>
        </p:spPr>
        <p:txBody>
          <a:bodyPr vert="horz" lIns="91440" tIns="45720" rIns="91440" bIns="45720" rtlCol="0" anchor="ctr">
            <a:normAutofit/>
          </a:bodyPr>
          <a:lstStyle/>
          <a:p>
            <a:r>
              <a:rPr lang="el-GR" dirty="0"/>
              <a:t>Κάντε κλικ για να επεξεργαστείτε τον τίτλο υποδείγματος</a:t>
            </a:r>
            <a:endParaRPr lang="en-GB" dirty="0"/>
          </a:p>
        </p:txBody>
      </p:sp>
      <p:sp>
        <p:nvSpPr>
          <p:cNvPr id="3" name="Θέση κειμένου 2">
            <a:extLst>
              <a:ext uri="{FF2B5EF4-FFF2-40B4-BE49-F238E27FC236}">
                <a16:creationId xmlns:a16="http://schemas.microsoft.com/office/drawing/2014/main" id="{104197C8-29E3-84DB-5E48-5938D1C660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GB" dirty="0"/>
          </a:p>
        </p:txBody>
      </p:sp>
      <p:sp>
        <p:nvSpPr>
          <p:cNvPr id="4" name="Θέση ημερομηνίας 3">
            <a:extLst>
              <a:ext uri="{FF2B5EF4-FFF2-40B4-BE49-F238E27FC236}">
                <a16:creationId xmlns:a16="http://schemas.microsoft.com/office/drawing/2014/main" id="{4273BB99-EB11-1000-2459-02302BFF07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C794D-AC9D-4AE2-8E0B-E10DEBE9CF3F}" type="datetimeFigureOut">
              <a:rPr lang="en-GB" smtClean="0"/>
              <a:pPr/>
              <a:t>12/09/2022</a:t>
            </a:fld>
            <a:endParaRPr lang="en-GB"/>
          </a:p>
        </p:txBody>
      </p:sp>
      <p:sp>
        <p:nvSpPr>
          <p:cNvPr id="6" name="Θέση αριθμού διαφάνειας 5">
            <a:extLst>
              <a:ext uri="{FF2B5EF4-FFF2-40B4-BE49-F238E27FC236}">
                <a16:creationId xmlns:a16="http://schemas.microsoft.com/office/drawing/2014/main" id="{FA02E601-D680-CADC-6E31-6DBF8A7E86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B7C10-1ADC-414A-AA93-3B76DEFF5458}" type="slidenum">
              <a:rPr lang="en-GB" smtClean="0"/>
              <a:pPr/>
              <a:t>‹#›</a:t>
            </a:fld>
            <a:endParaRPr lang="en-GB"/>
          </a:p>
        </p:txBody>
      </p:sp>
      <p:sp>
        <p:nvSpPr>
          <p:cNvPr id="7" name="Ορθογώνιο 6">
            <a:extLst>
              <a:ext uri="{FF2B5EF4-FFF2-40B4-BE49-F238E27FC236}">
                <a16:creationId xmlns:a16="http://schemas.microsoft.com/office/drawing/2014/main" id="{E3B2F6C3-5B2C-8A81-3A61-F7DDA667CC3D}"/>
              </a:ext>
            </a:extLst>
          </p:cNvPr>
          <p:cNvSpPr/>
          <p:nvPr userDrawn="1"/>
        </p:nvSpPr>
        <p:spPr>
          <a:xfrm>
            <a:off x="2072640" y="1127760"/>
            <a:ext cx="8493760" cy="1066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Εικόνα 7">
            <a:extLst>
              <a:ext uri="{FF2B5EF4-FFF2-40B4-BE49-F238E27FC236}">
                <a16:creationId xmlns:a16="http://schemas.microsoft.com/office/drawing/2014/main" id="{1E2DD87F-9EA8-8B4C-0C21-72F4426F34BD}"/>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00247" y="132724"/>
            <a:ext cx="1089273" cy="1108027"/>
          </a:xfrm>
          <a:prstGeom prst="rect">
            <a:avLst/>
          </a:prstGeom>
        </p:spPr>
      </p:pic>
    </p:spTree>
    <p:extLst>
      <p:ext uri="{BB962C8B-B14F-4D97-AF65-F5344CB8AC3E}">
        <p14:creationId xmlns:p14="http://schemas.microsoft.com/office/powerpoint/2010/main" val="447334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20220913-presentation_template.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E89557-805B-DEF6-E6CE-9E60866C3418}"/>
              </a:ext>
            </a:extLst>
          </p:cNvPr>
          <p:cNvSpPr>
            <a:spLocks noGrp="1"/>
          </p:cNvSpPr>
          <p:nvPr>
            <p:ph type="ctrTitle"/>
          </p:nvPr>
        </p:nvSpPr>
        <p:spPr>
          <a:xfrm>
            <a:off x="1436451" y="0"/>
            <a:ext cx="9144000" cy="1116959"/>
          </a:xfrm>
        </p:spPr>
        <p:txBody>
          <a:bodyPr>
            <a:normAutofit/>
          </a:bodyPr>
          <a:lstStyle/>
          <a:p>
            <a:r>
              <a:rPr lang="el-GR" sz="2400" dirty="0"/>
              <a:t>ΒΙΒΛΙΟΠΑΡΟΥΣΙΑΣΗ</a:t>
            </a:r>
            <a:r>
              <a:rPr lang="el-GR" sz="2800" dirty="0"/>
              <a:t> ΚΑΛΛΙΠΟΣ+</a:t>
            </a:r>
            <a:br>
              <a:rPr lang="el-GR" sz="2800" dirty="0"/>
            </a:br>
            <a:r>
              <a:rPr lang="el-GR" sz="2000" dirty="0"/>
              <a:t>13-15 Σεπτεμβρίου 2022</a:t>
            </a:r>
            <a:endParaRPr lang="en-GB" sz="2800" dirty="0"/>
          </a:p>
        </p:txBody>
      </p:sp>
      <p:sp>
        <p:nvSpPr>
          <p:cNvPr id="3" name="Υπότιτλος 2">
            <a:extLst>
              <a:ext uri="{FF2B5EF4-FFF2-40B4-BE49-F238E27FC236}">
                <a16:creationId xmlns:a16="http://schemas.microsoft.com/office/drawing/2014/main" id="{6CCCE500-580B-7449-3E83-8C86BB9E8B2A}"/>
              </a:ext>
            </a:extLst>
          </p:cNvPr>
          <p:cNvSpPr>
            <a:spLocks noGrp="1"/>
          </p:cNvSpPr>
          <p:nvPr>
            <p:ph type="subTitle" idx="1"/>
          </p:nvPr>
        </p:nvSpPr>
        <p:spPr>
          <a:xfrm>
            <a:off x="1524000" y="1479592"/>
            <a:ext cx="9144000" cy="2554711"/>
          </a:xfrm>
        </p:spPr>
        <p:txBody>
          <a:bodyPr>
            <a:normAutofit fontScale="55000" lnSpcReduction="20000"/>
          </a:bodyPr>
          <a:lstStyle/>
          <a:p>
            <a:r>
              <a:rPr lang="el-GR" sz="2800" b="1" dirty="0"/>
              <a:t>ΘΕΜΑΤΙΚΉ ΕΝΟΤΗΤΑ </a:t>
            </a:r>
            <a:r>
              <a:rPr lang="en-US" sz="2800" b="1" dirty="0"/>
              <a:t>6</a:t>
            </a:r>
            <a:endParaRPr lang="el-GR" sz="2800" b="1" dirty="0"/>
          </a:p>
          <a:p>
            <a:r>
              <a:rPr lang="el-GR" sz="2800" b="1" dirty="0"/>
              <a:t>ΙΑΤΡΙΚΗ ΚΑΙ ΕΠΙΣΤΗΜΕΣ ΥΓΕΙΑΣ, ΕΠΙΣΤΗΜΕΣ ΖΩΗΣ, ΒΙΟΛΟΓΙΚΕΣ ΕΠΙΣΤΗΜΕΣ</a:t>
            </a:r>
          </a:p>
          <a:p>
            <a:endParaRPr lang="el-GR" sz="3200" b="1" dirty="0">
              <a:solidFill>
                <a:srgbClr val="0000FF"/>
              </a:solidFill>
            </a:endParaRPr>
          </a:p>
          <a:p>
            <a:endParaRPr lang="el-GR" sz="3200" b="1" dirty="0">
              <a:solidFill>
                <a:srgbClr val="0000FF"/>
              </a:solidFill>
            </a:endParaRPr>
          </a:p>
          <a:p>
            <a:r>
              <a:rPr lang="el-GR" sz="3800" b="1" dirty="0">
                <a:solidFill>
                  <a:srgbClr val="0000FF"/>
                </a:solidFill>
              </a:rPr>
              <a:t>ΕΓΧΕΙΡΙΔΙΟ ΧΕΙΡΟΥΡΓΙΚΩΝ ΕΙΔΙΚΟΤΗΤΩΝ</a:t>
            </a:r>
          </a:p>
          <a:p>
            <a:r>
              <a:rPr lang="el-GR" sz="3300" b="1" dirty="0"/>
              <a:t>ΕΚΔΟΣΗ ΧΕΙΡΟΥΡΓΙΚΟΥ ΤΟΜΕΑ, ΙΑΤΡΙΚΗ ΣΧΟΛΗ, ΕΚΠΑ</a:t>
            </a:r>
          </a:p>
          <a:p>
            <a:r>
              <a:rPr lang="el-GR" sz="3300" b="1" dirty="0">
                <a:solidFill>
                  <a:srgbClr val="0000FF"/>
                </a:solidFill>
              </a:rPr>
              <a:t>Επιμέλεια: Εμμανουήλ Πικουλής</a:t>
            </a:r>
          </a:p>
          <a:p>
            <a:r>
              <a:rPr lang="el-GR" sz="3300" b="1" dirty="0">
                <a:solidFill>
                  <a:srgbClr val="0000FF"/>
                </a:solidFill>
              </a:rPr>
              <a:t>Κοσμήτορας Σχολής Επιστημών Υγείας</a:t>
            </a:r>
          </a:p>
        </p:txBody>
      </p:sp>
      <p:pic>
        <p:nvPicPr>
          <p:cNvPr id="6" name="Εικόνα 5" descr="Εικόνα που περιέχει κείμενο&#10;&#10;Περιγραφή που δημιουργήθηκε αυτόματα">
            <a:extLst>
              <a:ext uri="{FF2B5EF4-FFF2-40B4-BE49-F238E27FC236}">
                <a16:creationId xmlns:a16="http://schemas.microsoft.com/office/drawing/2014/main" id="{22C1B5EF-AD38-A143-B7E6-01CAC6197F2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97296" y="4028538"/>
            <a:ext cx="1909047" cy="2699740"/>
          </a:xfrm>
          <a:prstGeom prst="rect">
            <a:avLst/>
          </a:prstGeom>
        </p:spPr>
      </p:pic>
    </p:spTree>
    <p:extLst>
      <p:ext uri="{BB962C8B-B14F-4D97-AF65-F5344CB8AC3E}">
        <p14:creationId xmlns:p14="http://schemas.microsoft.com/office/powerpoint/2010/main" val="355604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4036D-C9D0-F4F0-9A1B-1FDFA0137EA3}"/>
              </a:ext>
            </a:extLst>
          </p:cNvPr>
          <p:cNvSpPr>
            <a:spLocks noGrp="1"/>
          </p:cNvSpPr>
          <p:nvPr>
            <p:ph type="title"/>
          </p:nvPr>
        </p:nvSpPr>
        <p:spPr>
          <a:xfrm>
            <a:off x="2006077" y="267017"/>
            <a:ext cx="10515600" cy="1148715"/>
          </a:xfrm>
        </p:spPr>
        <p:txBody>
          <a:bodyPr/>
          <a:lstStyle/>
          <a:p>
            <a:r>
              <a:rPr lang="el-GR" dirty="0"/>
              <a:t>Διαφάνεια 9: Συγγραφική Ομάδα (</a:t>
            </a:r>
            <a:r>
              <a:rPr lang="en-US" dirty="0"/>
              <a:t>V</a:t>
            </a:r>
            <a:r>
              <a:rPr lang="el-GR" dirty="0"/>
              <a:t>ΙΙ)</a:t>
            </a:r>
            <a:endParaRPr lang="en-GB" dirty="0"/>
          </a:p>
        </p:txBody>
      </p:sp>
      <p:sp>
        <p:nvSpPr>
          <p:cNvPr id="4" name="TextBox 3">
            <a:extLst>
              <a:ext uri="{FF2B5EF4-FFF2-40B4-BE49-F238E27FC236}">
                <a16:creationId xmlns:a16="http://schemas.microsoft.com/office/drawing/2014/main" id="{00110F4D-8A72-9291-C460-C01DBCB1553D}"/>
              </a:ext>
            </a:extLst>
          </p:cNvPr>
          <p:cNvSpPr txBox="1"/>
          <p:nvPr/>
        </p:nvSpPr>
        <p:spPr>
          <a:xfrm>
            <a:off x="2006078" y="2188679"/>
            <a:ext cx="7030549" cy="3785652"/>
          </a:xfrm>
          <a:prstGeom prst="rect">
            <a:avLst/>
          </a:prstGeom>
          <a:noFill/>
        </p:spPr>
        <p:txBody>
          <a:bodyPr wrap="square">
            <a:spAutoFit/>
          </a:bodyPr>
          <a:lstStyle/>
          <a:p>
            <a:pPr algn="just"/>
            <a:r>
              <a:rPr lang="el-GR" sz="2000" b="1" dirty="0"/>
              <a:t>73. Μπακογιάννης Χρήστος</a:t>
            </a:r>
            <a:endParaRPr lang="en-GB" sz="2800" b="1" dirty="0"/>
          </a:p>
          <a:p>
            <a:pPr algn="just"/>
            <a:r>
              <a:rPr lang="el-GR" sz="2000" b="1" dirty="0"/>
              <a:t>74. </a:t>
            </a:r>
            <a:r>
              <a:rPr lang="el-GR" sz="2000" b="1" dirty="0" err="1"/>
              <a:t>Μπατιστάκη</a:t>
            </a:r>
            <a:r>
              <a:rPr lang="el-GR" sz="2000" b="1" dirty="0"/>
              <a:t> Χρυσάνθη</a:t>
            </a:r>
          </a:p>
          <a:p>
            <a:pPr algn="just"/>
            <a:r>
              <a:rPr lang="el-GR" sz="2000" b="1" dirty="0"/>
              <a:t>75. </a:t>
            </a:r>
            <a:r>
              <a:rPr lang="el-GR" sz="2000" b="1" dirty="0" err="1"/>
              <a:t>Μπίμπας</a:t>
            </a:r>
            <a:r>
              <a:rPr lang="el-GR" sz="2000" b="1" dirty="0"/>
              <a:t> Αθανάσιος</a:t>
            </a:r>
          </a:p>
          <a:p>
            <a:pPr algn="just"/>
            <a:r>
              <a:rPr lang="el-GR" sz="2000" b="1" dirty="0"/>
              <a:t>76. </a:t>
            </a:r>
            <a:r>
              <a:rPr lang="el-GR" sz="2000" b="1" dirty="0" err="1"/>
              <a:t>Μπράμης</a:t>
            </a:r>
            <a:r>
              <a:rPr lang="el-GR" sz="2000" b="1" dirty="0"/>
              <a:t> Κωνσταντίνος</a:t>
            </a:r>
          </a:p>
          <a:p>
            <a:pPr algn="just"/>
            <a:r>
              <a:rPr lang="el-GR" sz="2000" b="1" dirty="0"/>
              <a:t>77. Νάστος Κωνσταντίνος</a:t>
            </a:r>
          </a:p>
          <a:p>
            <a:pPr algn="just"/>
            <a:r>
              <a:rPr lang="el-GR" sz="2000" b="1" dirty="0"/>
              <a:t>78. </a:t>
            </a:r>
            <a:r>
              <a:rPr lang="el-GR" sz="2000" b="1" dirty="0" err="1"/>
              <a:t>Νικητέας</a:t>
            </a:r>
            <a:r>
              <a:rPr lang="el-GR" sz="2000" b="1" dirty="0"/>
              <a:t> Νικόλαος</a:t>
            </a:r>
          </a:p>
          <a:p>
            <a:pPr algn="just"/>
            <a:r>
              <a:rPr lang="el-GR" sz="2000" b="1" dirty="0"/>
              <a:t>79. Νικολάου Χριστίνα</a:t>
            </a:r>
          </a:p>
          <a:p>
            <a:pPr algn="just"/>
            <a:r>
              <a:rPr lang="el-GR" sz="2000" b="1" dirty="0"/>
              <a:t>80. Νικολόπουλος Θωμάς</a:t>
            </a:r>
          </a:p>
          <a:p>
            <a:pPr algn="just"/>
            <a:r>
              <a:rPr lang="el-GR" sz="2000" b="1" dirty="0"/>
              <a:t>81. Παπαγγελόπουλος Παναγιώτης</a:t>
            </a:r>
          </a:p>
          <a:p>
            <a:pPr algn="just"/>
            <a:r>
              <a:rPr lang="el-GR" sz="2000" b="1" dirty="0"/>
              <a:t>82. </a:t>
            </a:r>
            <a:r>
              <a:rPr lang="el-GR" sz="2000" b="1" dirty="0" err="1"/>
              <a:t>Παπαδολιοπούλου</a:t>
            </a:r>
            <a:r>
              <a:rPr lang="el-GR" sz="2000" b="1" dirty="0"/>
              <a:t> Μαρία</a:t>
            </a:r>
          </a:p>
          <a:p>
            <a:pPr algn="just"/>
            <a:r>
              <a:rPr lang="el-GR" sz="2000" b="1" dirty="0"/>
              <a:t>83. Παπαδόπουλος Παναγιώτης</a:t>
            </a:r>
          </a:p>
          <a:p>
            <a:pPr algn="just"/>
            <a:r>
              <a:rPr lang="el-GR" sz="2000" b="1" dirty="0"/>
              <a:t>84. Παπακωνσταντίνου Ιωάννης</a:t>
            </a:r>
          </a:p>
        </p:txBody>
      </p:sp>
      <p:sp>
        <p:nvSpPr>
          <p:cNvPr id="10" name="Rectangle 15">
            <a:extLst>
              <a:ext uri="{FF2B5EF4-FFF2-40B4-BE49-F238E27FC236}">
                <a16:creationId xmlns:a16="http://schemas.microsoft.com/office/drawing/2014/main" id="{DD66FB02-D130-C307-6207-9FD1415B953E}"/>
              </a:ext>
            </a:extLst>
          </p:cNvPr>
          <p:cNvSpPr/>
          <p:nvPr/>
        </p:nvSpPr>
        <p:spPr>
          <a:xfrm>
            <a:off x="1891144" y="2076921"/>
            <a:ext cx="7030549" cy="41688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a:p>
        </p:txBody>
      </p:sp>
      <p:sp>
        <p:nvSpPr>
          <p:cNvPr id="5" name="Θέση υποσέλιδου 4">
            <a:extLst>
              <a:ext uri="{FF2B5EF4-FFF2-40B4-BE49-F238E27FC236}">
                <a16:creationId xmlns:a16="http://schemas.microsoft.com/office/drawing/2014/main" id="{7E4B226C-1DDF-A176-7274-6F734F9D7355}"/>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spTree>
    <p:extLst>
      <p:ext uri="{BB962C8B-B14F-4D97-AF65-F5344CB8AC3E}">
        <p14:creationId xmlns:p14="http://schemas.microsoft.com/office/powerpoint/2010/main" val="1603558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4036D-C9D0-F4F0-9A1B-1FDFA0137EA3}"/>
              </a:ext>
            </a:extLst>
          </p:cNvPr>
          <p:cNvSpPr>
            <a:spLocks noGrp="1"/>
          </p:cNvSpPr>
          <p:nvPr>
            <p:ph type="title"/>
          </p:nvPr>
        </p:nvSpPr>
        <p:spPr>
          <a:xfrm>
            <a:off x="2006077" y="267017"/>
            <a:ext cx="10515600" cy="1148715"/>
          </a:xfrm>
        </p:spPr>
        <p:txBody>
          <a:bodyPr/>
          <a:lstStyle/>
          <a:p>
            <a:r>
              <a:rPr lang="el-GR" dirty="0"/>
              <a:t>Διαφάνεια 10: Συγγραφική Ομάδα (</a:t>
            </a:r>
            <a:r>
              <a:rPr lang="en-US" dirty="0"/>
              <a:t>V</a:t>
            </a:r>
            <a:r>
              <a:rPr lang="el-GR" dirty="0"/>
              <a:t>ΙΙΙ)</a:t>
            </a:r>
            <a:endParaRPr lang="en-GB" dirty="0"/>
          </a:p>
        </p:txBody>
      </p:sp>
      <p:sp>
        <p:nvSpPr>
          <p:cNvPr id="4" name="TextBox 3">
            <a:extLst>
              <a:ext uri="{FF2B5EF4-FFF2-40B4-BE49-F238E27FC236}">
                <a16:creationId xmlns:a16="http://schemas.microsoft.com/office/drawing/2014/main" id="{00110F4D-8A72-9291-C460-C01DBCB1553D}"/>
              </a:ext>
            </a:extLst>
          </p:cNvPr>
          <p:cNvSpPr txBox="1"/>
          <p:nvPr/>
        </p:nvSpPr>
        <p:spPr>
          <a:xfrm>
            <a:off x="2006078" y="2188679"/>
            <a:ext cx="7030549" cy="3785652"/>
          </a:xfrm>
          <a:prstGeom prst="rect">
            <a:avLst/>
          </a:prstGeom>
          <a:noFill/>
        </p:spPr>
        <p:txBody>
          <a:bodyPr wrap="square">
            <a:spAutoFit/>
          </a:bodyPr>
          <a:lstStyle/>
          <a:p>
            <a:pPr algn="just"/>
            <a:r>
              <a:rPr lang="el-GR" sz="2000" b="1" dirty="0"/>
              <a:t>85. Παπακώστα Βερόνικα</a:t>
            </a:r>
            <a:endParaRPr lang="en-GB" sz="2800" b="1" dirty="0"/>
          </a:p>
          <a:p>
            <a:pPr algn="just"/>
            <a:r>
              <a:rPr lang="el-GR" sz="2000" b="1" dirty="0"/>
              <a:t>86. </a:t>
            </a:r>
            <a:r>
              <a:rPr lang="el-GR" sz="2000" b="1" dirty="0" err="1"/>
              <a:t>Παραράς</a:t>
            </a:r>
            <a:r>
              <a:rPr lang="el-GR" sz="2000" b="1" dirty="0"/>
              <a:t> Νικόλαος</a:t>
            </a:r>
          </a:p>
          <a:p>
            <a:pPr algn="just"/>
            <a:r>
              <a:rPr lang="el-GR" sz="2000" b="1" dirty="0"/>
              <a:t>87. Πέτρου Πέτρος</a:t>
            </a:r>
          </a:p>
          <a:p>
            <a:pPr algn="just"/>
            <a:r>
              <a:rPr lang="el-GR" sz="2000" b="1" dirty="0"/>
              <a:t>88. Πικουλής Εμμανουήλ</a:t>
            </a:r>
          </a:p>
          <a:p>
            <a:pPr algn="just"/>
            <a:r>
              <a:rPr lang="el-GR" sz="2000" b="1" dirty="0"/>
              <a:t>89. Πνευματικός Σπυρίδων</a:t>
            </a:r>
          </a:p>
          <a:p>
            <a:pPr algn="just"/>
            <a:r>
              <a:rPr lang="el-GR" sz="2000" b="1" dirty="0"/>
              <a:t>90. Σαββίδου Όλγα</a:t>
            </a:r>
          </a:p>
          <a:p>
            <a:pPr algn="just"/>
            <a:r>
              <a:rPr lang="el-GR" sz="2000" b="1" dirty="0"/>
              <a:t>91. Σακάς Δαμιανός</a:t>
            </a:r>
          </a:p>
          <a:p>
            <a:pPr algn="just"/>
            <a:r>
              <a:rPr lang="el-GR" sz="2000" b="1" dirty="0"/>
              <a:t>92. </a:t>
            </a:r>
            <a:r>
              <a:rPr lang="el-GR" sz="2000" b="1" dirty="0" err="1"/>
              <a:t>Σαραντέας</a:t>
            </a:r>
            <a:r>
              <a:rPr lang="el-GR" sz="2000" b="1" dirty="0"/>
              <a:t> Θεοδόσιος</a:t>
            </a:r>
          </a:p>
          <a:p>
            <a:pPr algn="just"/>
            <a:r>
              <a:rPr lang="el-GR" sz="2000" b="1" dirty="0"/>
              <a:t>93. Σαρρής Γιώργος</a:t>
            </a:r>
          </a:p>
          <a:p>
            <a:pPr algn="just"/>
            <a:r>
              <a:rPr lang="el-GR" sz="2000" b="1" dirty="0"/>
              <a:t>94. Σιγάλα Φραγκίσκα</a:t>
            </a:r>
          </a:p>
          <a:p>
            <a:pPr algn="just"/>
            <a:r>
              <a:rPr lang="el-GR" sz="2000" b="1" dirty="0"/>
              <a:t>95. Σιδηρόπουλος Θεόδωρος</a:t>
            </a:r>
          </a:p>
          <a:p>
            <a:pPr algn="just"/>
            <a:r>
              <a:rPr lang="el-GR" sz="2000" b="1" dirty="0"/>
              <a:t>96. Σιδηροπούλου Τατιανή</a:t>
            </a:r>
          </a:p>
        </p:txBody>
      </p:sp>
      <p:sp>
        <p:nvSpPr>
          <p:cNvPr id="10" name="Rectangle 15">
            <a:extLst>
              <a:ext uri="{FF2B5EF4-FFF2-40B4-BE49-F238E27FC236}">
                <a16:creationId xmlns:a16="http://schemas.microsoft.com/office/drawing/2014/main" id="{DD66FB02-D130-C307-6207-9FD1415B953E}"/>
              </a:ext>
            </a:extLst>
          </p:cNvPr>
          <p:cNvSpPr/>
          <p:nvPr/>
        </p:nvSpPr>
        <p:spPr>
          <a:xfrm>
            <a:off x="1891144" y="2076921"/>
            <a:ext cx="7030549" cy="41688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a:p>
        </p:txBody>
      </p:sp>
      <p:sp>
        <p:nvSpPr>
          <p:cNvPr id="5" name="Θέση υποσέλιδου 4">
            <a:extLst>
              <a:ext uri="{FF2B5EF4-FFF2-40B4-BE49-F238E27FC236}">
                <a16:creationId xmlns:a16="http://schemas.microsoft.com/office/drawing/2014/main" id="{1B889933-396E-123A-9B0D-2065E8A28870}"/>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spTree>
    <p:extLst>
      <p:ext uri="{BB962C8B-B14F-4D97-AF65-F5344CB8AC3E}">
        <p14:creationId xmlns:p14="http://schemas.microsoft.com/office/powerpoint/2010/main" val="1962042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4036D-C9D0-F4F0-9A1B-1FDFA0137EA3}"/>
              </a:ext>
            </a:extLst>
          </p:cNvPr>
          <p:cNvSpPr>
            <a:spLocks noGrp="1"/>
          </p:cNvSpPr>
          <p:nvPr>
            <p:ph type="title"/>
          </p:nvPr>
        </p:nvSpPr>
        <p:spPr>
          <a:xfrm>
            <a:off x="2006077" y="267017"/>
            <a:ext cx="10515600" cy="1148715"/>
          </a:xfrm>
        </p:spPr>
        <p:txBody>
          <a:bodyPr/>
          <a:lstStyle/>
          <a:p>
            <a:r>
              <a:rPr lang="el-GR" dirty="0"/>
              <a:t>Διαφάνεια 11: Συγγραφική Ομάδα (ΙΧ)</a:t>
            </a:r>
            <a:endParaRPr lang="en-GB" dirty="0"/>
          </a:p>
        </p:txBody>
      </p:sp>
      <p:sp>
        <p:nvSpPr>
          <p:cNvPr id="4" name="TextBox 3">
            <a:extLst>
              <a:ext uri="{FF2B5EF4-FFF2-40B4-BE49-F238E27FC236}">
                <a16:creationId xmlns:a16="http://schemas.microsoft.com/office/drawing/2014/main" id="{00110F4D-8A72-9291-C460-C01DBCB1553D}"/>
              </a:ext>
            </a:extLst>
          </p:cNvPr>
          <p:cNvSpPr txBox="1"/>
          <p:nvPr/>
        </p:nvSpPr>
        <p:spPr>
          <a:xfrm>
            <a:off x="2006078" y="2188679"/>
            <a:ext cx="7030549" cy="3785652"/>
          </a:xfrm>
          <a:prstGeom prst="rect">
            <a:avLst/>
          </a:prstGeom>
          <a:noFill/>
        </p:spPr>
        <p:txBody>
          <a:bodyPr wrap="square">
            <a:spAutoFit/>
          </a:bodyPr>
          <a:lstStyle/>
          <a:p>
            <a:pPr algn="just"/>
            <a:r>
              <a:rPr lang="el-GR" sz="2000" b="1" dirty="0"/>
              <a:t>97.   </a:t>
            </a:r>
            <a:r>
              <a:rPr lang="el-GR" sz="2000" b="1" dirty="0" err="1"/>
              <a:t>Σκαρμέας</a:t>
            </a:r>
            <a:r>
              <a:rPr lang="el-GR" sz="2000" b="1" dirty="0"/>
              <a:t> Νικόλαος</a:t>
            </a:r>
            <a:endParaRPr lang="en-GB" sz="2800" b="1" dirty="0"/>
          </a:p>
          <a:p>
            <a:pPr algn="just"/>
            <a:r>
              <a:rPr lang="el-GR" sz="2000" b="1" dirty="0"/>
              <a:t>98.   Σπηλιόπουλος Σταύρος</a:t>
            </a:r>
          </a:p>
          <a:p>
            <a:pPr algn="just"/>
            <a:r>
              <a:rPr lang="el-GR" sz="2000" b="1" dirty="0"/>
              <a:t>99.   </a:t>
            </a:r>
            <a:r>
              <a:rPr lang="el-GR" sz="2000" b="1" dirty="0" err="1"/>
              <a:t>Σταμόπουλος</a:t>
            </a:r>
            <a:r>
              <a:rPr lang="el-GR" sz="2000" b="1" dirty="0"/>
              <a:t> Παρασκευάς</a:t>
            </a:r>
          </a:p>
          <a:p>
            <a:pPr algn="just"/>
            <a:r>
              <a:rPr lang="el-GR" sz="2000" b="1" dirty="0"/>
              <a:t>100. </a:t>
            </a:r>
            <a:r>
              <a:rPr lang="el-GR" sz="2000" b="1" dirty="0" err="1"/>
              <a:t>Στράντζαλης</a:t>
            </a:r>
            <a:r>
              <a:rPr lang="el-GR" sz="2000" b="1" dirty="0"/>
              <a:t> Γεώργιος</a:t>
            </a:r>
          </a:p>
          <a:p>
            <a:pPr algn="just"/>
            <a:r>
              <a:rPr lang="el-GR" sz="2000" b="1" dirty="0"/>
              <a:t>101. Σχίζας Δημήτριος</a:t>
            </a:r>
          </a:p>
          <a:p>
            <a:pPr algn="just"/>
            <a:r>
              <a:rPr lang="el-GR" sz="2000" b="1" dirty="0"/>
              <a:t>102. Σωτηρόπουλος Γεώργιος</a:t>
            </a:r>
          </a:p>
          <a:p>
            <a:pPr algn="just"/>
            <a:r>
              <a:rPr lang="el-GR" sz="2000" b="1" dirty="0"/>
              <a:t>103. Τριανταφύλλου Σταματίνα</a:t>
            </a:r>
          </a:p>
          <a:p>
            <a:pPr algn="just"/>
            <a:r>
              <a:rPr lang="el-GR" sz="2000" b="1" dirty="0"/>
              <a:t>104. Τρικούπης Ιωάννης</a:t>
            </a:r>
          </a:p>
          <a:p>
            <a:pPr algn="just"/>
            <a:r>
              <a:rPr lang="el-GR" sz="2000" b="1" dirty="0"/>
              <a:t>105. </a:t>
            </a:r>
            <a:r>
              <a:rPr lang="el-GR" sz="2000" b="1" dirty="0" err="1"/>
              <a:t>Φελέκουρας</a:t>
            </a:r>
            <a:r>
              <a:rPr lang="el-GR" sz="2000" b="1" dirty="0"/>
              <a:t> Ευάγγελος</a:t>
            </a:r>
          </a:p>
          <a:p>
            <a:pPr algn="just"/>
            <a:r>
              <a:rPr lang="el-GR" sz="2000" b="1" dirty="0"/>
              <a:t>106. Φίλης Κωνσταντίνος</a:t>
            </a:r>
          </a:p>
          <a:p>
            <a:pPr algn="just"/>
            <a:r>
              <a:rPr lang="el-GR" sz="2000" b="1" dirty="0"/>
              <a:t>107. </a:t>
            </a:r>
            <a:r>
              <a:rPr lang="el-GR" sz="2000" b="1" dirty="0" err="1"/>
              <a:t>Φραγκουλίδης</a:t>
            </a:r>
            <a:r>
              <a:rPr lang="el-GR" sz="2000" b="1" dirty="0"/>
              <a:t> Γεώργιος</a:t>
            </a:r>
          </a:p>
          <a:p>
            <a:pPr algn="just"/>
            <a:r>
              <a:rPr lang="el-GR" sz="2000" b="1" dirty="0"/>
              <a:t>108. </a:t>
            </a:r>
            <a:r>
              <a:rPr lang="el-GR" sz="2000" b="1" dirty="0" err="1"/>
              <a:t>Φρούντζας</a:t>
            </a:r>
            <a:r>
              <a:rPr lang="el-GR" sz="2000" b="1" dirty="0"/>
              <a:t> Μάξιμος</a:t>
            </a:r>
          </a:p>
        </p:txBody>
      </p:sp>
      <p:sp>
        <p:nvSpPr>
          <p:cNvPr id="10" name="Rectangle 15">
            <a:extLst>
              <a:ext uri="{FF2B5EF4-FFF2-40B4-BE49-F238E27FC236}">
                <a16:creationId xmlns:a16="http://schemas.microsoft.com/office/drawing/2014/main" id="{DD66FB02-D130-C307-6207-9FD1415B953E}"/>
              </a:ext>
            </a:extLst>
          </p:cNvPr>
          <p:cNvSpPr/>
          <p:nvPr/>
        </p:nvSpPr>
        <p:spPr>
          <a:xfrm>
            <a:off x="1891144" y="2076921"/>
            <a:ext cx="7030549" cy="41688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a:p>
        </p:txBody>
      </p:sp>
      <p:sp>
        <p:nvSpPr>
          <p:cNvPr id="5" name="Θέση υποσέλιδου 4">
            <a:extLst>
              <a:ext uri="{FF2B5EF4-FFF2-40B4-BE49-F238E27FC236}">
                <a16:creationId xmlns:a16="http://schemas.microsoft.com/office/drawing/2014/main" id="{14648732-DD6C-3911-F51B-84CC395C5972}"/>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spTree>
    <p:extLst>
      <p:ext uri="{BB962C8B-B14F-4D97-AF65-F5344CB8AC3E}">
        <p14:creationId xmlns:p14="http://schemas.microsoft.com/office/powerpoint/2010/main" val="6290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4036D-C9D0-F4F0-9A1B-1FDFA0137EA3}"/>
              </a:ext>
            </a:extLst>
          </p:cNvPr>
          <p:cNvSpPr>
            <a:spLocks noGrp="1"/>
          </p:cNvSpPr>
          <p:nvPr>
            <p:ph type="title"/>
          </p:nvPr>
        </p:nvSpPr>
        <p:spPr>
          <a:xfrm>
            <a:off x="2006077" y="267017"/>
            <a:ext cx="10515600" cy="1148715"/>
          </a:xfrm>
        </p:spPr>
        <p:txBody>
          <a:bodyPr/>
          <a:lstStyle/>
          <a:p>
            <a:r>
              <a:rPr lang="el-GR" dirty="0"/>
              <a:t>Διαφάνεια 12: Συγγραφική Ομάδα (Χ)</a:t>
            </a:r>
            <a:endParaRPr lang="en-GB" dirty="0"/>
          </a:p>
        </p:txBody>
      </p:sp>
      <p:sp>
        <p:nvSpPr>
          <p:cNvPr id="4" name="TextBox 3">
            <a:extLst>
              <a:ext uri="{FF2B5EF4-FFF2-40B4-BE49-F238E27FC236}">
                <a16:creationId xmlns:a16="http://schemas.microsoft.com/office/drawing/2014/main" id="{00110F4D-8A72-9291-C460-C01DBCB1553D}"/>
              </a:ext>
            </a:extLst>
          </p:cNvPr>
          <p:cNvSpPr txBox="1"/>
          <p:nvPr/>
        </p:nvSpPr>
        <p:spPr>
          <a:xfrm>
            <a:off x="2006078" y="2188679"/>
            <a:ext cx="7030549" cy="2431435"/>
          </a:xfrm>
          <a:prstGeom prst="rect">
            <a:avLst/>
          </a:prstGeom>
          <a:noFill/>
        </p:spPr>
        <p:txBody>
          <a:bodyPr wrap="square">
            <a:spAutoFit/>
          </a:bodyPr>
          <a:lstStyle/>
          <a:p>
            <a:pPr algn="just"/>
            <a:r>
              <a:rPr lang="el-GR" sz="2000" b="1" dirty="0"/>
              <a:t>109. </a:t>
            </a:r>
            <a:r>
              <a:rPr lang="el-GR" sz="2000" b="1" dirty="0" err="1"/>
              <a:t>Χασεμάκη</a:t>
            </a:r>
            <a:r>
              <a:rPr lang="el-GR" sz="2000" b="1" dirty="0"/>
              <a:t> Νατάσα</a:t>
            </a:r>
            <a:endParaRPr lang="en-GB" sz="2800" b="1" dirty="0"/>
          </a:p>
          <a:p>
            <a:pPr algn="just"/>
            <a:r>
              <a:rPr lang="el-GR" sz="2000" b="1" dirty="0"/>
              <a:t>110. </a:t>
            </a:r>
            <a:r>
              <a:rPr lang="el-GR" sz="2000" b="1" dirty="0" err="1"/>
              <a:t>Χατζηράλλη</a:t>
            </a:r>
            <a:r>
              <a:rPr lang="el-GR" sz="2000" b="1" dirty="0"/>
              <a:t> Ειρήνη</a:t>
            </a:r>
          </a:p>
          <a:p>
            <a:pPr algn="just"/>
            <a:r>
              <a:rPr lang="el-GR" sz="2000" b="1" dirty="0"/>
              <a:t>111. </a:t>
            </a:r>
            <a:r>
              <a:rPr lang="el-GR" sz="2000" b="1" dirty="0" err="1"/>
              <a:t>Χρυσοφός</a:t>
            </a:r>
            <a:r>
              <a:rPr lang="el-GR" sz="2000" b="1" dirty="0"/>
              <a:t> Μιχαήλ</a:t>
            </a:r>
          </a:p>
          <a:p>
            <a:pPr algn="just"/>
            <a:endParaRPr lang="el-GR" sz="2000" b="1" dirty="0"/>
          </a:p>
          <a:p>
            <a:pPr algn="just"/>
            <a:endParaRPr lang="el-GR" sz="2400" dirty="0">
              <a:solidFill>
                <a:srgbClr val="707070"/>
              </a:solidFill>
            </a:endParaRPr>
          </a:p>
          <a:p>
            <a:pPr algn="just"/>
            <a:endParaRPr lang="en-US" sz="2400" b="0" i="0" dirty="0">
              <a:solidFill>
                <a:srgbClr val="707070"/>
              </a:solidFill>
              <a:effectLst/>
            </a:endParaRPr>
          </a:p>
          <a:p>
            <a:pPr algn="just"/>
            <a:endParaRPr lang="el-GR" sz="2400" b="1" u="sng" dirty="0"/>
          </a:p>
        </p:txBody>
      </p:sp>
      <p:sp>
        <p:nvSpPr>
          <p:cNvPr id="10" name="Rectangle 15">
            <a:extLst>
              <a:ext uri="{FF2B5EF4-FFF2-40B4-BE49-F238E27FC236}">
                <a16:creationId xmlns:a16="http://schemas.microsoft.com/office/drawing/2014/main" id="{DD66FB02-D130-C307-6207-9FD1415B953E}"/>
              </a:ext>
            </a:extLst>
          </p:cNvPr>
          <p:cNvSpPr/>
          <p:nvPr/>
        </p:nvSpPr>
        <p:spPr>
          <a:xfrm>
            <a:off x="1891144" y="2076921"/>
            <a:ext cx="7030549" cy="41688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a:p>
        </p:txBody>
      </p:sp>
      <p:sp>
        <p:nvSpPr>
          <p:cNvPr id="5" name="Θέση υποσέλιδου 4">
            <a:extLst>
              <a:ext uri="{FF2B5EF4-FFF2-40B4-BE49-F238E27FC236}">
                <a16:creationId xmlns:a16="http://schemas.microsoft.com/office/drawing/2014/main" id="{FBD1A9CA-915E-7B40-5272-9B7E4BEC88A5}"/>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spTree>
    <p:extLst>
      <p:ext uri="{BB962C8B-B14F-4D97-AF65-F5344CB8AC3E}">
        <p14:creationId xmlns:p14="http://schemas.microsoft.com/office/powerpoint/2010/main" val="776738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2603E3-6073-D679-4512-24F9593AE6C5}"/>
              </a:ext>
            </a:extLst>
          </p:cNvPr>
          <p:cNvSpPr>
            <a:spLocks noGrp="1"/>
          </p:cNvSpPr>
          <p:nvPr>
            <p:ph type="title"/>
          </p:nvPr>
        </p:nvSpPr>
        <p:spPr>
          <a:xfrm>
            <a:off x="2001520" y="269557"/>
            <a:ext cx="10515600" cy="1148715"/>
          </a:xfrm>
        </p:spPr>
        <p:txBody>
          <a:bodyPr/>
          <a:lstStyle/>
          <a:p>
            <a:r>
              <a:rPr lang="el-GR" dirty="0"/>
              <a:t>Διαφάνεια 13: Διδακτική αξία/χρήση του βιβλίου</a:t>
            </a:r>
            <a:endParaRPr lang="en-GB" dirty="0"/>
          </a:p>
        </p:txBody>
      </p:sp>
      <p:sp>
        <p:nvSpPr>
          <p:cNvPr id="3" name="Θέση περιεχομένου 2">
            <a:extLst>
              <a:ext uri="{FF2B5EF4-FFF2-40B4-BE49-F238E27FC236}">
                <a16:creationId xmlns:a16="http://schemas.microsoft.com/office/drawing/2014/main" id="{4CF9FF37-1C47-7E52-02ED-40FA83C7A747}"/>
              </a:ext>
            </a:extLst>
          </p:cNvPr>
          <p:cNvSpPr>
            <a:spLocks noGrp="1"/>
          </p:cNvSpPr>
          <p:nvPr>
            <p:ph idx="1"/>
          </p:nvPr>
        </p:nvSpPr>
        <p:spPr>
          <a:xfrm>
            <a:off x="2001520" y="1666240"/>
            <a:ext cx="9352280" cy="4510723"/>
          </a:xfrm>
        </p:spPr>
        <p:txBody>
          <a:bodyPr>
            <a:normAutofit lnSpcReduction="10000"/>
          </a:bodyPr>
          <a:lstStyle/>
          <a:p>
            <a:endParaRPr lang="el-GR" dirty="0"/>
          </a:p>
          <a:p>
            <a:pPr algn="just"/>
            <a:r>
              <a:rPr lang="el-GR" dirty="0"/>
              <a:t>Σκοπός του βιβλίου είναι να αποτελέσει την πρώτη συλλογική έκδοση του Τομέα Χειρουργικής της Ιατρικής Σχολής του ΕΚΠΑ, με δεδομένο τον αριθμό των επιμέρους θεματικών που αναπτύσσει και οι οποίες ουσιαστικά καλύπτουν όλες τις ειδικότητες του Τομέα Χειρουργικής</a:t>
            </a:r>
          </a:p>
          <a:p>
            <a:pPr algn="just"/>
            <a:r>
              <a:rPr lang="el-GR" dirty="0"/>
              <a:t>Μέσα από την ευρύτητα των πεδίων που πραγματεύεται, στόχος είναι να αξιοποιηθεί τόσο σε προπτυχιακό όσο και σε μεταπτυχιακό επίπεδο. Αξίζει να σημειωθεί ότι οι συν-συγγραφείς του διδάσκουν το σύνολο των μαθημάτων σε προπτυχιακό και μεταπτυχιακό επίπεδο.</a:t>
            </a:r>
          </a:p>
          <a:p>
            <a:endParaRPr lang="en-GB" dirty="0"/>
          </a:p>
        </p:txBody>
      </p:sp>
      <p:sp>
        <p:nvSpPr>
          <p:cNvPr id="6" name="Θέση υποσέλιδου 4">
            <a:extLst>
              <a:ext uri="{FF2B5EF4-FFF2-40B4-BE49-F238E27FC236}">
                <a16:creationId xmlns:a16="http://schemas.microsoft.com/office/drawing/2014/main" id="{BB94C0B6-A131-D33A-4B6E-A34CB588A300}"/>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spTree>
    <p:extLst>
      <p:ext uri="{BB962C8B-B14F-4D97-AF65-F5344CB8AC3E}">
        <p14:creationId xmlns:p14="http://schemas.microsoft.com/office/powerpoint/2010/main" val="2849429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58870-2CBD-E874-61BC-7F190F5CA8A2}"/>
              </a:ext>
            </a:extLst>
          </p:cNvPr>
          <p:cNvSpPr>
            <a:spLocks noGrp="1"/>
          </p:cNvSpPr>
          <p:nvPr>
            <p:ph type="title"/>
          </p:nvPr>
        </p:nvSpPr>
        <p:spPr>
          <a:xfrm>
            <a:off x="1916777" y="106679"/>
            <a:ext cx="10515600" cy="1148715"/>
          </a:xfrm>
        </p:spPr>
        <p:txBody>
          <a:bodyPr/>
          <a:lstStyle/>
          <a:p>
            <a:r>
              <a:rPr lang="el-GR" dirty="0"/>
              <a:t>Διαφάνειες 14-17: Αναλυτική παρουσίαση </a:t>
            </a:r>
            <a:br>
              <a:rPr lang="el-GR" dirty="0"/>
            </a:br>
            <a:r>
              <a:rPr lang="el-GR" dirty="0"/>
              <a:t>                                περιεχομένου</a:t>
            </a:r>
            <a:endParaRPr lang="en-GB" dirty="0"/>
          </a:p>
        </p:txBody>
      </p:sp>
      <p:sp>
        <p:nvSpPr>
          <p:cNvPr id="3" name="Θέση περιεχομένου 2">
            <a:extLst>
              <a:ext uri="{FF2B5EF4-FFF2-40B4-BE49-F238E27FC236}">
                <a16:creationId xmlns:a16="http://schemas.microsoft.com/office/drawing/2014/main" id="{851F0F5B-4F7E-0FFF-681C-8618CE586780}"/>
              </a:ext>
            </a:extLst>
          </p:cNvPr>
          <p:cNvSpPr>
            <a:spLocks noGrp="1"/>
          </p:cNvSpPr>
          <p:nvPr>
            <p:ph idx="1"/>
          </p:nvPr>
        </p:nvSpPr>
        <p:spPr>
          <a:xfrm>
            <a:off x="1916777" y="1659370"/>
            <a:ext cx="9303996" cy="4640711"/>
          </a:xfrm>
        </p:spPr>
        <p:txBody>
          <a:bodyPr>
            <a:normAutofit fontScale="32500" lnSpcReduction="20000"/>
          </a:bodyPr>
          <a:lstStyle/>
          <a:p>
            <a:pPr algn="just"/>
            <a:r>
              <a:rPr lang="el-GR" sz="6200" b="1" dirty="0"/>
              <a:t>Κοινό στο οποίο απευθύνεται</a:t>
            </a:r>
          </a:p>
          <a:p>
            <a:pPr marL="0" indent="0">
              <a:buNone/>
            </a:pPr>
            <a:r>
              <a:rPr lang="el-GR" sz="6200" dirty="0"/>
              <a:t>Μέσα από την ευρύτητα των πεδίων που πραγματεύεται, στόχος είναι να αξιοποιηθεί τόσο σε προπτυχιακό όσο και σε μεταπτυχιακό επίπεδο. </a:t>
            </a:r>
          </a:p>
          <a:p>
            <a:pPr marL="0" indent="0">
              <a:buNone/>
            </a:pPr>
            <a:r>
              <a:rPr lang="el-GR" sz="6200" dirty="0"/>
              <a:t>ΘΑ ΜΠΟΡΕΙ ΝΑ ΕΠΙΚΑΙΡΟΠΟΙΕΙΤΑΙ </a:t>
            </a:r>
          </a:p>
          <a:p>
            <a:pPr>
              <a:buNone/>
            </a:pPr>
            <a:endParaRPr lang="el-GR" sz="6200" dirty="0"/>
          </a:p>
          <a:p>
            <a:r>
              <a:rPr lang="el-GR" sz="6200" b="1" dirty="0"/>
              <a:t>Δομή: </a:t>
            </a:r>
            <a:r>
              <a:rPr lang="el-GR" sz="6200" dirty="0"/>
              <a:t>διαρθρώνεται σε 3 συγγράμματα - τόμους με την παρακάτω δομή </a:t>
            </a:r>
          </a:p>
          <a:p>
            <a:pPr marL="0" indent="0">
              <a:buNone/>
            </a:pPr>
            <a:endParaRPr lang="el-GR" sz="6200" dirty="0"/>
          </a:p>
          <a:p>
            <a:pPr marL="0" indent="0">
              <a:buNone/>
            </a:pPr>
            <a:r>
              <a:rPr lang="el-GR" sz="6200" b="1" dirty="0"/>
              <a:t>Τόμος Ι:</a:t>
            </a:r>
            <a:r>
              <a:rPr lang="el-GR" sz="6200" dirty="0"/>
              <a:t>  Αναισθησιολογία, Πειραματική Χειρουργική, Χειρουργική </a:t>
            </a:r>
            <a:r>
              <a:rPr lang="el-GR" sz="6200" dirty="0" err="1"/>
              <a:t>Μυοσκελετικών</a:t>
            </a:r>
            <a:r>
              <a:rPr lang="el-GR" sz="6200" dirty="0"/>
              <a:t> Παθήσεων, </a:t>
            </a:r>
            <a:r>
              <a:rPr lang="el-GR" sz="6200" dirty="0" err="1"/>
              <a:t>Γναθοπροσωπική</a:t>
            </a:r>
            <a:r>
              <a:rPr lang="el-GR" sz="6200" dirty="0"/>
              <a:t> Χειρουργική, Χειρουργική Οφθαλμολογία,  ΩΡΛ </a:t>
            </a:r>
          </a:p>
          <a:p>
            <a:pPr marL="0" indent="0">
              <a:buNone/>
            </a:pPr>
            <a:r>
              <a:rPr lang="el-GR" sz="6200" b="1" dirty="0"/>
              <a:t>Τόμος ΙΙ</a:t>
            </a:r>
            <a:r>
              <a:rPr lang="el-GR" sz="6200" dirty="0"/>
              <a:t>: Γενική Χειρουργική, Αγγειοχειρουργική,  </a:t>
            </a:r>
            <a:r>
              <a:rPr lang="el-GR" sz="6200" dirty="0" err="1"/>
              <a:t>Θωρακοχειρουργική</a:t>
            </a:r>
            <a:r>
              <a:rPr lang="el-GR" sz="6200" dirty="0"/>
              <a:t>, Καρδιοχειρουργική </a:t>
            </a:r>
          </a:p>
          <a:p>
            <a:pPr marL="0" indent="0">
              <a:buNone/>
            </a:pPr>
            <a:r>
              <a:rPr lang="el-GR" sz="6200" b="1" dirty="0"/>
              <a:t>Τόμος ΙΙΙ: </a:t>
            </a:r>
            <a:r>
              <a:rPr lang="el-GR" sz="6200" dirty="0"/>
              <a:t>Νευροχειρουργική, </a:t>
            </a:r>
            <a:r>
              <a:rPr lang="el-GR" sz="6200" dirty="0" err="1"/>
              <a:t>Ορθοπαιδική</a:t>
            </a:r>
            <a:r>
              <a:rPr lang="el-GR" sz="6200" dirty="0"/>
              <a:t>, Χειρουργική στην Ουρολογία, Παιδοχειρουργική </a:t>
            </a:r>
          </a:p>
          <a:p>
            <a:endParaRPr lang="el-GR" dirty="0"/>
          </a:p>
        </p:txBody>
      </p:sp>
      <p:sp>
        <p:nvSpPr>
          <p:cNvPr id="6" name="Θέση υποσέλιδου 4">
            <a:extLst>
              <a:ext uri="{FF2B5EF4-FFF2-40B4-BE49-F238E27FC236}">
                <a16:creationId xmlns:a16="http://schemas.microsoft.com/office/drawing/2014/main" id="{1C82D320-4EB9-558F-04B2-96388757464C}"/>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spTree>
    <p:extLst>
      <p:ext uri="{BB962C8B-B14F-4D97-AF65-F5344CB8AC3E}">
        <p14:creationId xmlns:p14="http://schemas.microsoft.com/office/powerpoint/2010/main" val="2487041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58870-2CBD-E874-61BC-7F190F5CA8A2}"/>
              </a:ext>
            </a:extLst>
          </p:cNvPr>
          <p:cNvSpPr>
            <a:spLocks noGrp="1"/>
          </p:cNvSpPr>
          <p:nvPr>
            <p:ph type="title"/>
          </p:nvPr>
        </p:nvSpPr>
        <p:spPr>
          <a:xfrm>
            <a:off x="1916777" y="106679"/>
            <a:ext cx="10515600" cy="1148715"/>
          </a:xfrm>
        </p:spPr>
        <p:txBody>
          <a:bodyPr/>
          <a:lstStyle/>
          <a:p>
            <a:r>
              <a:rPr lang="el-GR" dirty="0"/>
              <a:t>Διαφάνειες 14-17: Αναλυτική παρουσίαση </a:t>
            </a:r>
            <a:br>
              <a:rPr lang="el-GR" dirty="0"/>
            </a:br>
            <a:r>
              <a:rPr lang="el-GR" dirty="0"/>
              <a:t>                                περιεχομένου</a:t>
            </a:r>
            <a:endParaRPr lang="en-GB" dirty="0"/>
          </a:p>
        </p:txBody>
      </p:sp>
      <p:sp>
        <p:nvSpPr>
          <p:cNvPr id="3" name="Θέση περιεχομένου 2">
            <a:extLst>
              <a:ext uri="{FF2B5EF4-FFF2-40B4-BE49-F238E27FC236}">
                <a16:creationId xmlns:a16="http://schemas.microsoft.com/office/drawing/2014/main" id="{851F0F5B-4F7E-0FFF-681C-8618CE586780}"/>
              </a:ext>
            </a:extLst>
          </p:cNvPr>
          <p:cNvSpPr>
            <a:spLocks noGrp="1"/>
          </p:cNvSpPr>
          <p:nvPr>
            <p:ph idx="1"/>
          </p:nvPr>
        </p:nvSpPr>
        <p:spPr>
          <a:xfrm>
            <a:off x="1916777" y="1659371"/>
            <a:ext cx="9281160" cy="3130838"/>
          </a:xfrm>
        </p:spPr>
        <p:txBody>
          <a:bodyPr>
            <a:normAutofit/>
          </a:bodyPr>
          <a:lstStyle/>
          <a:p>
            <a:r>
              <a:rPr lang="el-GR" dirty="0"/>
              <a:t>ΚΕΦΑΛΑΙΑ</a:t>
            </a:r>
          </a:p>
          <a:p>
            <a:pPr marL="0" indent="0">
              <a:buNone/>
            </a:pPr>
            <a:endParaRPr lang="el-GR" dirty="0"/>
          </a:p>
        </p:txBody>
      </p:sp>
      <p:sp>
        <p:nvSpPr>
          <p:cNvPr id="6" name="Θέση υποσέλιδου 4">
            <a:extLst>
              <a:ext uri="{FF2B5EF4-FFF2-40B4-BE49-F238E27FC236}">
                <a16:creationId xmlns:a16="http://schemas.microsoft.com/office/drawing/2014/main" id="{1C82D320-4EB9-558F-04B2-96388757464C}"/>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graphicFrame>
        <p:nvGraphicFramePr>
          <p:cNvPr id="4" name="Πίνακας 3">
            <a:extLst>
              <a:ext uri="{FF2B5EF4-FFF2-40B4-BE49-F238E27FC236}">
                <a16:creationId xmlns:a16="http://schemas.microsoft.com/office/drawing/2014/main" id="{7A8EBC32-478A-2D39-D833-30FF8601CB19}"/>
              </a:ext>
            </a:extLst>
          </p:cNvPr>
          <p:cNvGraphicFramePr>
            <a:graphicFrameLocks noGrp="1"/>
          </p:cNvGraphicFramePr>
          <p:nvPr>
            <p:extLst>
              <p:ext uri="{D42A27DB-BD31-4B8C-83A1-F6EECF244321}">
                <p14:modId xmlns:p14="http://schemas.microsoft.com/office/powerpoint/2010/main" val="3924142745"/>
              </p:ext>
            </p:extLst>
          </p:nvPr>
        </p:nvGraphicFramePr>
        <p:xfrm>
          <a:off x="2123268" y="2123504"/>
          <a:ext cx="6881246" cy="3777849"/>
        </p:xfrm>
        <a:graphic>
          <a:graphicData uri="http://schemas.openxmlformats.org/drawingml/2006/table">
            <a:tbl>
              <a:tblPr firstRow="1" firstCol="1" bandRow="1">
                <a:tableStyleId>{5C22544A-7EE6-4342-B048-85BDC9FD1C3A}</a:tableStyleId>
              </a:tblPr>
              <a:tblGrid>
                <a:gridCol w="682947">
                  <a:extLst>
                    <a:ext uri="{9D8B030D-6E8A-4147-A177-3AD203B41FA5}">
                      <a16:colId xmlns:a16="http://schemas.microsoft.com/office/drawing/2014/main" val="1187046647"/>
                    </a:ext>
                  </a:extLst>
                </a:gridCol>
                <a:gridCol w="3574403">
                  <a:extLst>
                    <a:ext uri="{9D8B030D-6E8A-4147-A177-3AD203B41FA5}">
                      <a16:colId xmlns:a16="http://schemas.microsoft.com/office/drawing/2014/main" val="718091535"/>
                    </a:ext>
                  </a:extLst>
                </a:gridCol>
                <a:gridCol w="2623896">
                  <a:extLst>
                    <a:ext uri="{9D8B030D-6E8A-4147-A177-3AD203B41FA5}">
                      <a16:colId xmlns:a16="http://schemas.microsoft.com/office/drawing/2014/main" val="4077171561"/>
                    </a:ext>
                  </a:extLst>
                </a:gridCol>
              </a:tblGrid>
              <a:tr h="100603">
                <a:tc>
                  <a:txBody>
                    <a:bodyPr/>
                    <a:lstStyle/>
                    <a:p>
                      <a:pPr algn="ctr">
                        <a:lnSpc>
                          <a:spcPct val="105000"/>
                        </a:lnSpc>
                        <a:spcAft>
                          <a:spcPts val="600"/>
                        </a:spcAft>
                      </a:pPr>
                      <a:r>
                        <a:rPr lang="el-GR" sz="800">
                          <a:effectLst/>
                        </a:rPr>
                        <a:t>ΤΟΜΟΣ Ι</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 </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 </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3940724281"/>
                  </a:ext>
                </a:extLst>
              </a:tr>
              <a:tr h="100603">
                <a:tc>
                  <a:txBody>
                    <a:bodyPr/>
                    <a:lstStyle/>
                    <a:p>
                      <a:pPr algn="ctr">
                        <a:lnSpc>
                          <a:spcPct val="105000"/>
                        </a:lnSpc>
                        <a:spcAft>
                          <a:spcPts val="600"/>
                        </a:spcAft>
                      </a:pPr>
                      <a:r>
                        <a:rPr lang="el-GR" sz="800">
                          <a:effectLst/>
                        </a:rPr>
                        <a:t>Αρίθμηση</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Τίτλος Κεφαλαίου στα ελληνικά</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Τίτλος Κεφαλαίου στα αγγλικά</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2462530624"/>
                  </a:ext>
                </a:extLst>
              </a:tr>
              <a:tr h="225761">
                <a:tc>
                  <a:txBody>
                    <a:bodyPr/>
                    <a:lstStyle/>
                    <a:p>
                      <a:pPr algn="ctr">
                        <a:lnSpc>
                          <a:spcPct val="105000"/>
                        </a:lnSpc>
                        <a:spcAft>
                          <a:spcPts val="600"/>
                        </a:spcAft>
                      </a:pPr>
                      <a:r>
                        <a:rPr lang="el-GR" sz="800">
                          <a:effectLst/>
                        </a:rPr>
                        <a:t>1</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Ελάχιστα Επεμβατικές Τεχνικές στην Χειρουργική Οισοφάγου</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Minimally Invasive Techniques in Oesophageal Surgery</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1634738860"/>
                  </a:ext>
                </a:extLst>
              </a:tr>
              <a:tr h="225761">
                <a:tc>
                  <a:txBody>
                    <a:bodyPr/>
                    <a:lstStyle/>
                    <a:p>
                      <a:pPr algn="ctr">
                        <a:lnSpc>
                          <a:spcPct val="105000"/>
                        </a:lnSpc>
                        <a:spcAft>
                          <a:spcPts val="600"/>
                        </a:spcAft>
                      </a:pPr>
                      <a:r>
                        <a:rPr lang="el-GR" sz="800">
                          <a:effectLst/>
                        </a:rPr>
                        <a:t>2</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Σύγχρονες Εξελίξεις στην Προεγχειρητική Αντιμετώπιση του Καρκίνου του Οισοφάγου</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Contemporary Advancements in the Perioperative Management of Oesophageal Cancer</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164427721"/>
                  </a:ext>
                </a:extLst>
              </a:tr>
              <a:tr h="225761">
                <a:tc>
                  <a:txBody>
                    <a:bodyPr/>
                    <a:lstStyle/>
                    <a:p>
                      <a:pPr algn="ctr">
                        <a:lnSpc>
                          <a:spcPct val="105000"/>
                        </a:lnSpc>
                        <a:spcAft>
                          <a:spcPts val="600"/>
                        </a:spcAft>
                      </a:pPr>
                      <a:r>
                        <a:rPr lang="el-GR" sz="800">
                          <a:effectLst/>
                        </a:rPr>
                        <a:t>3</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Τεχνικές Τοπικής Καταστροφής Όγκων Ήπατος και Παγκρέατος</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Local Ablation Techniques for Tumours of the Liver and the Pancreas</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1796818510"/>
                  </a:ext>
                </a:extLst>
              </a:tr>
              <a:tr h="225761">
                <a:tc>
                  <a:txBody>
                    <a:bodyPr/>
                    <a:lstStyle/>
                    <a:p>
                      <a:pPr algn="ctr">
                        <a:lnSpc>
                          <a:spcPct val="105000"/>
                        </a:lnSpc>
                        <a:spcAft>
                          <a:spcPts val="600"/>
                        </a:spcAft>
                      </a:pPr>
                      <a:r>
                        <a:rPr lang="el-GR" sz="800">
                          <a:effectLst/>
                        </a:rPr>
                        <a:t>4</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Εξελίξεις στην Χειρουργική Ήπατος</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Advancements in Liver Surgery</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988912799"/>
                  </a:ext>
                </a:extLst>
              </a:tr>
              <a:tr h="225761">
                <a:tc>
                  <a:txBody>
                    <a:bodyPr/>
                    <a:lstStyle/>
                    <a:p>
                      <a:pPr algn="ctr">
                        <a:lnSpc>
                          <a:spcPct val="105000"/>
                        </a:lnSpc>
                        <a:spcAft>
                          <a:spcPts val="600"/>
                        </a:spcAft>
                      </a:pPr>
                      <a:r>
                        <a:rPr lang="el-GR" sz="800">
                          <a:effectLst/>
                        </a:rPr>
                        <a:t>5</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Νεότερα Δεδομένα στην Αντιμετώπιση του Παγκρεατικού Καρκίνου</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Recent Data in the Management of Pancreatic Cancer</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1142818854"/>
                  </a:ext>
                </a:extLst>
              </a:tr>
              <a:tr h="225761">
                <a:tc>
                  <a:txBody>
                    <a:bodyPr/>
                    <a:lstStyle/>
                    <a:p>
                      <a:pPr algn="ctr">
                        <a:lnSpc>
                          <a:spcPct val="105000"/>
                        </a:lnSpc>
                        <a:spcAft>
                          <a:spcPts val="600"/>
                        </a:spcAft>
                      </a:pPr>
                      <a:r>
                        <a:rPr lang="el-GR" sz="800">
                          <a:effectLst/>
                        </a:rPr>
                        <a:t>6</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Εξελίξεις στην Χειρουργική των Ιδιοπαθών Φλεγμονωδών Νόσων του Εντέρου (ΙΦΝΕ)</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Advancements in Surgery of Inflammatory Bowel Disease (IBD)</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1174040709"/>
                  </a:ext>
                </a:extLst>
              </a:tr>
              <a:tr h="225761">
                <a:tc>
                  <a:txBody>
                    <a:bodyPr/>
                    <a:lstStyle/>
                    <a:p>
                      <a:pPr algn="ctr">
                        <a:lnSpc>
                          <a:spcPct val="105000"/>
                        </a:lnSpc>
                        <a:spcAft>
                          <a:spcPts val="600"/>
                        </a:spcAft>
                      </a:pPr>
                      <a:r>
                        <a:rPr lang="el-GR" sz="800">
                          <a:effectLst/>
                        </a:rPr>
                        <a:t>7</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Ελάχιστα Επεμβατικές Τεχνικές στην Χειρουργικής του Παχέος Εντέρου</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Minimally Invasive Techniques in Surgery of Large Intestine</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1221692749"/>
                  </a:ext>
                </a:extLst>
              </a:tr>
              <a:tr h="225761">
                <a:tc>
                  <a:txBody>
                    <a:bodyPr/>
                    <a:lstStyle/>
                    <a:p>
                      <a:pPr algn="ctr">
                        <a:lnSpc>
                          <a:spcPct val="105000"/>
                        </a:lnSpc>
                        <a:spcAft>
                          <a:spcPts val="600"/>
                        </a:spcAft>
                      </a:pPr>
                      <a:r>
                        <a:rPr lang="el-GR" sz="800">
                          <a:effectLst/>
                        </a:rPr>
                        <a:t>8</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Διαπρωκτικές Προσπελάσεις στην Αντιμετώπιση των Νεοπλασμάτων του Ορθού</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Transanal Access in the Management of Diseases of Rectum</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769554301"/>
                  </a:ext>
                </a:extLst>
              </a:tr>
              <a:tr h="225761">
                <a:tc>
                  <a:txBody>
                    <a:bodyPr/>
                    <a:lstStyle/>
                    <a:p>
                      <a:pPr algn="ctr">
                        <a:lnSpc>
                          <a:spcPct val="105000"/>
                        </a:lnSpc>
                        <a:spcAft>
                          <a:spcPts val="600"/>
                        </a:spcAft>
                      </a:pPr>
                      <a:r>
                        <a:rPr lang="el-GR" sz="800">
                          <a:effectLst/>
                        </a:rPr>
                        <a:t>9</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Ογκοπλαστική Χειρουργική Μαστού</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Oncoplastic Breast Surgery</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3052342993"/>
                  </a:ext>
                </a:extLst>
              </a:tr>
              <a:tr h="225761">
                <a:tc>
                  <a:txBody>
                    <a:bodyPr/>
                    <a:lstStyle/>
                    <a:p>
                      <a:pPr algn="ctr">
                        <a:lnSpc>
                          <a:spcPct val="105000"/>
                        </a:lnSpc>
                        <a:spcAft>
                          <a:spcPts val="600"/>
                        </a:spcAft>
                      </a:pPr>
                      <a:r>
                        <a:rPr lang="el-GR" sz="800">
                          <a:effectLst/>
                        </a:rPr>
                        <a:t>10</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Νεότερες Εξελίξεις στη Χειρουργική του Μαστού</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Recent Advancements in Breast Surgery</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631663140"/>
                  </a:ext>
                </a:extLst>
              </a:tr>
              <a:tr h="225761">
                <a:tc>
                  <a:txBody>
                    <a:bodyPr/>
                    <a:lstStyle/>
                    <a:p>
                      <a:pPr algn="ctr">
                        <a:lnSpc>
                          <a:spcPct val="105000"/>
                        </a:lnSpc>
                        <a:spcAft>
                          <a:spcPts val="600"/>
                        </a:spcAft>
                      </a:pPr>
                      <a:r>
                        <a:rPr lang="el-GR" sz="800">
                          <a:effectLst/>
                        </a:rPr>
                        <a:t>11</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Εξελίξεις στην Ενδοκρινική Χειρουργική</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Advancements in Endocrine Surgery</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4017003361"/>
                  </a:ext>
                </a:extLst>
              </a:tr>
              <a:tr h="225761">
                <a:tc>
                  <a:txBody>
                    <a:bodyPr/>
                    <a:lstStyle/>
                    <a:p>
                      <a:pPr algn="ctr">
                        <a:lnSpc>
                          <a:spcPct val="105000"/>
                        </a:lnSpc>
                        <a:spcAft>
                          <a:spcPts val="600"/>
                        </a:spcAft>
                      </a:pPr>
                      <a:r>
                        <a:rPr lang="el-GR" sz="800">
                          <a:effectLst/>
                        </a:rPr>
                        <a:t>12</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Η Εφαρμογή της Υπέρθερμης Ενδοπεριτοναϊκής Χημειοθεραπείας (HIPEC) στην Κακοήθη Περιτοναϊκή Νόσο</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Application of Hyperthermic Intraperitoneal Chemotherapy (HIPEC) in Malignant Peritoneal Disease</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1649199451"/>
                  </a:ext>
                </a:extLst>
              </a:tr>
              <a:tr h="225761">
                <a:tc>
                  <a:txBody>
                    <a:bodyPr/>
                    <a:lstStyle/>
                    <a:p>
                      <a:pPr algn="ctr">
                        <a:lnSpc>
                          <a:spcPct val="105000"/>
                        </a:lnSpc>
                        <a:spcAft>
                          <a:spcPts val="600"/>
                        </a:spcAft>
                      </a:pPr>
                      <a:r>
                        <a:rPr lang="el-GR" sz="800">
                          <a:effectLst/>
                        </a:rPr>
                        <a:t>13</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Ελάχιστα Επεμβατική Αντιμετώπιση του Τοπικά Προχωρημένου Καρκίνου του Νεφρού</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Minimally Invasive Management of Locally Advanced Renal Cancer</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1080646260"/>
                  </a:ext>
                </a:extLst>
              </a:tr>
              <a:tr h="225761">
                <a:tc>
                  <a:txBody>
                    <a:bodyPr/>
                    <a:lstStyle/>
                    <a:p>
                      <a:pPr algn="ctr">
                        <a:lnSpc>
                          <a:spcPct val="105000"/>
                        </a:lnSpc>
                        <a:spcAft>
                          <a:spcPts val="600"/>
                        </a:spcAft>
                      </a:pPr>
                      <a:r>
                        <a:rPr lang="el-GR" sz="800">
                          <a:effectLst/>
                        </a:rPr>
                        <a:t>14</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Καρκίνος Νεφρού και Θρόμβος</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a:effectLst/>
                        </a:rPr>
                        <a:t>Renal Cancer and Thrombus</a:t>
                      </a:r>
                      <a:endParaRPr lang="el-GR" sz="70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783131603"/>
                  </a:ext>
                </a:extLst>
              </a:tr>
              <a:tr h="225761">
                <a:tc>
                  <a:txBody>
                    <a:bodyPr/>
                    <a:lstStyle/>
                    <a:p>
                      <a:pPr algn="ctr">
                        <a:lnSpc>
                          <a:spcPct val="105000"/>
                        </a:lnSpc>
                        <a:spcAft>
                          <a:spcPts val="600"/>
                        </a:spcAft>
                      </a:pPr>
                      <a:r>
                        <a:rPr lang="el-GR" sz="800">
                          <a:effectLst/>
                        </a:rPr>
                        <a:t>15</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l-GR" sz="800">
                          <a:effectLst/>
                        </a:rPr>
                        <a:t>«Ανοικτή Κοιλιά»: Ενδείξεις-Τεχνικές-Επιπλοκές (Εντερο-ατμοσφαιρικά Συρίγγια)</a:t>
                      </a:r>
                      <a:endParaRPr lang="el-GR" sz="700">
                        <a:effectLst/>
                        <a:latin typeface="Times New Roman" panose="02020603050405020304" pitchFamily="18" charset="0"/>
                        <a:ea typeface="Calibri" panose="020F0502020204030204" pitchFamily="34" charset="0"/>
                      </a:endParaRPr>
                    </a:p>
                  </a:txBody>
                  <a:tcPr marL="45161" marR="45161" marT="0" marB="0" anchor="ctr"/>
                </a:tc>
                <a:tc>
                  <a:txBody>
                    <a:bodyPr/>
                    <a:lstStyle/>
                    <a:p>
                      <a:pPr algn="ctr">
                        <a:lnSpc>
                          <a:spcPct val="105000"/>
                        </a:lnSpc>
                        <a:spcAft>
                          <a:spcPts val="600"/>
                        </a:spcAft>
                      </a:pPr>
                      <a:r>
                        <a:rPr lang="en-US" sz="800" dirty="0">
                          <a:effectLst/>
                        </a:rPr>
                        <a:t>“Open Abdomen”: Indications-Techniques-Complications (Entero-atmospheric Fistulae)</a:t>
                      </a:r>
                      <a:endParaRPr lang="el-GR" sz="700" dirty="0">
                        <a:effectLst/>
                        <a:latin typeface="Times New Roman" panose="02020603050405020304" pitchFamily="18" charset="0"/>
                        <a:ea typeface="Calibri" panose="020F0502020204030204" pitchFamily="34" charset="0"/>
                      </a:endParaRPr>
                    </a:p>
                  </a:txBody>
                  <a:tcPr marL="45161" marR="45161" marT="0" marB="0" anchor="ctr"/>
                </a:tc>
                <a:extLst>
                  <a:ext uri="{0D108BD9-81ED-4DB2-BD59-A6C34878D82A}">
                    <a16:rowId xmlns:a16="http://schemas.microsoft.com/office/drawing/2014/main" val="2332978051"/>
                  </a:ext>
                </a:extLst>
              </a:tr>
            </a:tbl>
          </a:graphicData>
        </a:graphic>
      </p:graphicFrame>
    </p:spTree>
    <p:extLst>
      <p:ext uri="{BB962C8B-B14F-4D97-AF65-F5344CB8AC3E}">
        <p14:creationId xmlns:p14="http://schemas.microsoft.com/office/powerpoint/2010/main" val="1924227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58870-2CBD-E874-61BC-7F190F5CA8A2}"/>
              </a:ext>
            </a:extLst>
          </p:cNvPr>
          <p:cNvSpPr>
            <a:spLocks noGrp="1"/>
          </p:cNvSpPr>
          <p:nvPr>
            <p:ph type="title"/>
          </p:nvPr>
        </p:nvSpPr>
        <p:spPr>
          <a:xfrm>
            <a:off x="1916777" y="106679"/>
            <a:ext cx="10515600" cy="1148715"/>
          </a:xfrm>
        </p:spPr>
        <p:txBody>
          <a:bodyPr/>
          <a:lstStyle/>
          <a:p>
            <a:r>
              <a:rPr lang="el-GR" dirty="0"/>
              <a:t>Διαφάνειες 14-17: Αναλυτική παρουσίαση </a:t>
            </a:r>
            <a:br>
              <a:rPr lang="el-GR" dirty="0"/>
            </a:br>
            <a:r>
              <a:rPr lang="el-GR" dirty="0"/>
              <a:t>                                περιεχομένου</a:t>
            </a:r>
            <a:endParaRPr lang="en-GB" dirty="0"/>
          </a:p>
        </p:txBody>
      </p:sp>
      <p:sp>
        <p:nvSpPr>
          <p:cNvPr id="3" name="Θέση περιεχομένου 2">
            <a:extLst>
              <a:ext uri="{FF2B5EF4-FFF2-40B4-BE49-F238E27FC236}">
                <a16:creationId xmlns:a16="http://schemas.microsoft.com/office/drawing/2014/main" id="{851F0F5B-4F7E-0FFF-681C-8618CE586780}"/>
              </a:ext>
            </a:extLst>
          </p:cNvPr>
          <p:cNvSpPr>
            <a:spLocks noGrp="1"/>
          </p:cNvSpPr>
          <p:nvPr>
            <p:ph idx="1"/>
          </p:nvPr>
        </p:nvSpPr>
        <p:spPr>
          <a:xfrm>
            <a:off x="1916777" y="1333906"/>
            <a:ext cx="9281160" cy="3130838"/>
          </a:xfrm>
        </p:spPr>
        <p:txBody>
          <a:bodyPr>
            <a:normAutofit/>
          </a:bodyPr>
          <a:lstStyle/>
          <a:p>
            <a:r>
              <a:rPr lang="el-GR" dirty="0"/>
              <a:t>ΚΕΦΑΛΑΙΑ</a:t>
            </a:r>
          </a:p>
          <a:p>
            <a:pPr marL="0" indent="0">
              <a:buNone/>
            </a:pPr>
            <a:endParaRPr lang="el-GR" dirty="0"/>
          </a:p>
        </p:txBody>
      </p:sp>
      <p:sp>
        <p:nvSpPr>
          <p:cNvPr id="6" name="Θέση υποσέλιδου 4">
            <a:extLst>
              <a:ext uri="{FF2B5EF4-FFF2-40B4-BE49-F238E27FC236}">
                <a16:creationId xmlns:a16="http://schemas.microsoft.com/office/drawing/2014/main" id="{1C82D320-4EB9-558F-04B2-96388757464C}"/>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graphicFrame>
        <p:nvGraphicFramePr>
          <p:cNvPr id="5" name="Πίνακας 4">
            <a:extLst>
              <a:ext uri="{FF2B5EF4-FFF2-40B4-BE49-F238E27FC236}">
                <a16:creationId xmlns:a16="http://schemas.microsoft.com/office/drawing/2014/main" id="{113473DE-589C-D47A-4162-CAC9C939CA1B}"/>
              </a:ext>
            </a:extLst>
          </p:cNvPr>
          <p:cNvGraphicFramePr>
            <a:graphicFrameLocks noGrp="1"/>
          </p:cNvGraphicFramePr>
          <p:nvPr>
            <p:extLst>
              <p:ext uri="{D42A27DB-BD31-4B8C-83A1-F6EECF244321}">
                <p14:modId xmlns:p14="http://schemas.microsoft.com/office/powerpoint/2010/main" val="2000679610"/>
              </p:ext>
            </p:extLst>
          </p:nvPr>
        </p:nvGraphicFramePr>
        <p:xfrm>
          <a:off x="2157441" y="1927713"/>
          <a:ext cx="7133200" cy="4372369"/>
        </p:xfrm>
        <a:graphic>
          <a:graphicData uri="http://schemas.openxmlformats.org/drawingml/2006/table">
            <a:tbl>
              <a:tblPr firstRow="1" firstCol="1" bandRow="1">
                <a:tableStyleId>{5C22544A-7EE6-4342-B048-85BDC9FD1C3A}</a:tableStyleId>
              </a:tblPr>
              <a:tblGrid>
                <a:gridCol w="723307">
                  <a:extLst>
                    <a:ext uri="{9D8B030D-6E8A-4147-A177-3AD203B41FA5}">
                      <a16:colId xmlns:a16="http://schemas.microsoft.com/office/drawing/2014/main" val="3219748455"/>
                    </a:ext>
                  </a:extLst>
                </a:gridCol>
                <a:gridCol w="3696424">
                  <a:extLst>
                    <a:ext uri="{9D8B030D-6E8A-4147-A177-3AD203B41FA5}">
                      <a16:colId xmlns:a16="http://schemas.microsoft.com/office/drawing/2014/main" val="3456570930"/>
                    </a:ext>
                  </a:extLst>
                </a:gridCol>
                <a:gridCol w="2713469">
                  <a:extLst>
                    <a:ext uri="{9D8B030D-6E8A-4147-A177-3AD203B41FA5}">
                      <a16:colId xmlns:a16="http://schemas.microsoft.com/office/drawing/2014/main" val="3189740751"/>
                    </a:ext>
                  </a:extLst>
                </a:gridCol>
              </a:tblGrid>
              <a:tr h="121902">
                <a:tc>
                  <a:txBody>
                    <a:bodyPr/>
                    <a:lstStyle/>
                    <a:p>
                      <a:pPr algn="ctr">
                        <a:lnSpc>
                          <a:spcPct val="105000"/>
                        </a:lnSpc>
                        <a:spcAft>
                          <a:spcPts val="600"/>
                        </a:spcAft>
                      </a:pPr>
                      <a:r>
                        <a:rPr lang="el-GR" sz="800">
                          <a:effectLst/>
                        </a:rPr>
                        <a:t>ΤΟΜΟΣ ΙΙ</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 </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 </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1427885433"/>
                  </a:ext>
                </a:extLst>
              </a:tr>
              <a:tr h="121902">
                <a:tc>
                  <a:txBody>
                    <a:bodyPr/>
                    <a:lstStyle/>
                    <a:p>
                      <a:pPr algn="ctr">
                        <a:lnSpc>
                          <a:spcPct val="105000"/>
                        </a:lnSpc>
                        <a:spcAft>
                          <a:spcPts val="600"/>
                        </a:spcAft>
                      </a:pPr>
                      <a:r>
                        <a:rPr lang="el-GR" sz="800">
                          <a:effectLst/>
                        </a:rPr>
                        <a:t>Αρίθμηση</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Τίτλος Κεφαλαίου στα ελληνικά</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Τίτλος Κεφαλαίου στα αγγλικά</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1767723997"/>
                  </a:ext>
                </a:extLst>
              </a:tr>
              <a:tr h="434109">
                <a:tc>
                  <a:txBody>
                    <a:bodyPr/>
                    <a:lstStyle/>
                    <a:p>
                      <a:pPr algn="ctr">
                        <a:lnSpc>
                          <a:spcPct val="105000"/>
                        </a:lnSpc>
                        <a:spcAft>
                          <a:spcPts val="600"/>
                        </a:spcAft>
                      </a:pPr>
                      <a:r>
                        <a:rPr lang="el-GR" sz="800">
                          <a:effectLst/>
                        </a:rPr>
                        <a:t>1</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 </a:t>
                      </a:r>
                      <a:endParaRPr lang="el-GR" sz="700">
                        <a:effectLst/>
                      </a:endParaRPr>
                    </a:p>
                    <a:p>
                      <a:pPr algn="ctr">
                        <a:lnSpc>
                          <a:spcPct val="105000"/>
                        </a:lnSpc>
                        <a:spcAft>
                          <a:spcPts val="600"/>
                        </a:spcAft>
                      </a:pPr>
                      <a:r>
                        <a:rPr lang="el-GR" sz="800">
                          <a:effectLst/>
                        </a:rPr>
                        <a:t>Διαβητική Αμφιβληστροειδοπάθεια: Από την Παθοφυσιολογία στην Θεραπεία – Νεότερα Δεδομένα και Προκλήσεις</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800">
                          <a:effectLst/>
                        </a:rPr>
                        <a:t>Diabetic Retinopathy: From Physiology to Treatment – Recent Data and Challenges</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3785508363"/>
                  </a:ext>
                </a:extLst>
              </a:tr>
              <a:tr h="282571">
                <a:tc>
                  <a:txBody>
                    <a:bodyPr/>
                    <a:lstStyle/>
                    <a:p>
                      <a:pPr algn="ctr">
                        <a:lnSpc>
                          <a:spcPct val="105000"/>
                        </a:lnSpc>
                        <a:spcAft>
                          <a:spcPts val="600"/>
                        </a:spcAft>
                      </a:pPr>
                      <a:r>
                        <a:rPr lang="el-GR" sz="800">
                          <a:effectLst/>
                        </a:rPr>
                        <a:t>2</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Αναγεννητική Ιατρική στην Αντιμετώπιση της Βαρηκοΐας </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800">
                          <a:effectLst/>
                        </a:rPr>
                        <a:t>Regenerative Medicine in the Management of Hearing Loss</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4017981352"/>
                  </a:ext>
                </a:extLst>
              </a:tr>
              <a:tr h="282571">
                <a:tc>
                  <a:txBody>
                    <a:bodyPr/>
                    <a:lstStyle/>
                    <a:p>
                      <a:pPr algn="ctr">
                        <a:lnSpc>
                          <a:spcPct val="105000"/>
                        </a:lnSpc>
                        <a:spcAft>
                          <a:spcPts val="600"/>
                        </a:spcAft>
                      </a:pPr>
                      <a:r>
                        <a:rPr lang="el-GR" sz="800">
                          <a:effectLst/>
                        </a:rPr>
                        <a:t>3</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Κοχλιακά Εμφυτεύματα</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700">
                          <a:effectLst/>
                        </a:rPr>
                        <a:t>Cochlear Implants</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3418823391"/>
                  </a:ext>
                </a:extLst>
              </a:tr>
              <a:tr h="282571">
                <a:tc>
                  <a:txBody>
                    <a:bodyPr/>
                    <a:lstStyle/>
                    <a:p>
                      <a:pPr algn="ctr">
                        <a:lnSpc>
                          <a:spcPct val="105000"/>
                        </a:lnSpc>
                        <a:spcAft>
                          <a:spcPts val="600"/>
                        </a:spcAft>
                      </a:pPr>
                      <a:r>
                        <a:rPr lang="el-GR" sz="800">
                          <a:effectLst/>
                        </a:rPr>
                        <a:t>4</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Η Χειρουργική Αντιμετώπιση της Φαρμακοανθεκτικής Επιληψίας</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700">
                          <a:effectLst/>
                        </a:rPr>
                        <a:t>Surgical Management of Medication Refractory Epilepsy</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1650046687"/>
                  </a:ext>
                </a:extLst>
              </a:tr>
              <a:tr h="282571">
                <a:tc>
                  <a:txBody>
                    <a:bodyPr/>
                    <a:lstStyle/>
                    <a:p>
                      <a:pPr algn="ctr">
                        <a:lnSpc>
                          <a:spcPct val="105000"/>
                        </a:lnSpc>
                        <a:spcAft>
                          <a:spcPts val="600"/>
                        </a:spcAft>
                      </a:pPr>
                      <a:r>
                        <a:rPr lang="el-GR" sz="800">
                          <a:effectLst/>
                        </a:rPr>
                        <a:t>5</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Παραλύσεις Λάρυγγα</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700">
                          <a:effectLst/>
                        </a:rPr>
                        <a:t>Laryngeal Paralysis</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200271800"/>
                  </a:ext>
                </a:extLst>
              </a:tr>
              <a:tr h="282571">
                <a:tc>
                  <a:txBody>
                    <a:bodyPr/>
                    <a:lstStyle/>
                    <a:p>
                      <a:pPr algn="ctr">
                        <a:lnSpc>
                          <a:spcPct val="105000"/>
                        </a:lnSpc>
                        <a:spcAft>
                          <a:spcPts val="600"/>
                        </a:spcAft>
                      </a:pPr>
                      <a:r>
                        <a:rPr lang="el-GR" sz="800">
                          <a:effectLst/>
                        </a:rPr>
                        <a:t>6</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Η Ιογενούς Προέλευσης Καρκινογένεση στην Κεφαλή και τον Τράχηλο</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700">
                          <a:effectLst/>
                        </a:rPr>
                        <a:t>Virus-Related Carcinogenesis in Head and Neck</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1848983703"/>
                  </a:ext>
                </a:extLst>
              </a:tr>
              <a:tr h="282571">
                <a:tc>
                  <a:txBody>
                    <a:bodyPr/>
                    <a:lstStyle/>
                    <a:p>
                      <a:pPr algn="ctr">
                        <a:lnSpc>
                          <a:spcPct val="105000"/>
                        </a:lnSpc>
                        <a:spcAft>
                          <a:spcPts val="600"/>
                        </a:spcAft>
                      </a:pPr>
                      <a:r>
                        <a:rPr lang="el-GR" sz="800">
                          <a:effectLst/>
                        </a:rPr>
                        <a:t>7</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Προσπέλαση με Αιώρηση της Κάτω Γνάθου για Αφαίρεση Όγκων του Παραφαρυγγικού Διαστήματος και της Οπίσθιας Περιοχής της Άνω Γνάθου</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700">
                          <a:effectLst/>
                        </a:rPr>
                        <a:t>Access by Mandibular Suspension for the Resection of Tumours of the Parapharyngeal Space and the Posterior area of the Maxilla</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2791164171"/>
                  </a:ext>
                </a:extLst>
              </a:tr>
              <a:tr h="282571">
                <a:tc>
                  <a:txBody>
                    <a:bodyPr/>
                    <a:lstStyle/>
                    <a:p>
                      <a:pPr algn="ctr">
                        <a:lnSpc>
                          <a:spcPct val="105000"/>
                        </a:lnSpc>
                        <a:spcAft>
                          <a:spcPts val="600"/>
                        </a:spcAft>
                      </a:pPr>
                      <a:r>
                        <a:rPr lang="el-GR" sz="800">
                          <a:effectLst/>
                        </a:rPr>
                        <a:t>8</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Μεσεντέριος Ισχαιμία</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700">
                          <a:effectLst/>
                        </a:rPr>
                        <a:t>Mesenteric Ischaemia</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1949496355"/>
                  </a:ext>
                </a:extLst>
              </a:tr>
              <a:tr h="282571">
                <a:tc>
                  <a:txBody>
                    <a:bodyPr/>
                    <a:lstStyle/>
                    <a:p>
                      <a:pPr algn="ctr">
                        <a:lnSpc>
                          <a:spcPct val="105000"/>
                        </a:lnSpc>
                        <a:spcAft>
                          <a:spcPts val="600"/>
                        </a:spcAft>
                      </a:pPr>
                      <a:r>
                        <a:rPr lang="el-GR" sz="800">
                          <a:effectLst/>
                        </a:rPr>
                        <a:t>9</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Σύγχρονη Αντιμετώπιση Θωρακοκοιλιακών Ανευρυσμάτων</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700">
                          <a:effectLst/>
                        </a:rPr>
                        <a:t>Contemporary Management of Thoracoabdominal Aneurysms</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539458772"/>
                  </a:ext>
                </a:extLst>
              </a:tr>
              <a:tr h="282571">
                <a:tc>
                  <a:txBody>
                    <a:bodyPr/>
                    <a:lstStyle/>
                    <a:p>
                      <a:pPr algn="ctr">
                        <a:lnSpc>
                          <a:spcPct val="105000"/>
                        </a:lnSpc>
                        <a:spcAft>
                          <a:spcPts val="600"/>
                        </a:spcAft>
                      </a:pPr>
                      <a:r>
                        <a:rPr lang="el-GR" sz="800">
                          <a:effectLst/>
                        </a:rPr>
                        <a:t>10</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Αθηροσκληρυντική Νόσος της Επιπολής Μηριαίας Αρτηρίας – Νεότερα Σχετικά με την Αντιμετώπιση</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700">
                          <a:effectLst/>
                        </a:rPr>
                        <a:t>Atherosclerosing Disease of the Superficial Femoral Artery – Recent Data about Management</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1528552557"/>
                  </a:ext>
                </a:extLst>
              </a:tr>
              <a:tr h="282571">
                <a:tc>
                  <a:txBody>
                    <a:bodyPr/>
                    <a:lstStyle/>
                    <a:p>
                      <a:pPr algn="ctr">
                        <a:lnSpc>
                          <a:spcPct val="105000"/>
                        </a:lnSpc>
                        <a:spcAft>
                          <a:spcPts val="600"/>
                        </a:spcAft>
                      </a:pPr>
                      <a:r>
                        <a:rPr lang="el-GR" sz="800">
                          <a:effectLst/>
                        </a:rPr>
                        <a:t>11</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Αρτηριακά Ανευρύσματα</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700">
                          <a:effectLst/>
                        </a:rPr>
                        <a:t>Arterial Aneurysms</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3254904867"/>
                  </a:ext>
                </a:extLst>
              </a:tr>
              <a:tr h="282571">
                <a:tc>
                  <a:txBody>
                    <a:bodyPr/>
                    <a:lstStyle/>
                    <a:p>
                      <a:pPr algn="ctr">
                        <a:lnSpc>
                          <a:spcPct val="105000"/>
                        </a:lnSpc>
                        <a:spcAft>
                          <a:spcPts val="600"/>
                        </a:spcAft>
                      </a:pPr>
                      <a:r>
                        <a:rPr lang="el-GR" sz="800">
                          <a:effectLst/>
                        </a:rPr>
                        <a:t>12</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Νεότερα Δεδομένα στη Χειρουργική Αντιμετώπιση των Διαχωρισμών της Αορτής</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700">
                          <a:effectLst/>
                        </a:rPr>
                        <a:t>Recent Data in Surgical Management of Aortic Dissections</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1152212897"/>
                  </a:ext>
                </a:extLst>
              </a:tr>
              <a:tr h="282571">
                <a:tc>
                  <a:txBody>
                    <a:bodyPr/>
                    <a:lstStyle/>
                    <a:p>
                      <a:pPr algn="ctr">
                        <a:lnSpc>
                          <a:spcPct val="105000"/>
                        </a:lnSpc>
                        <a:spcAft>
                          <a:spcPts val="600"/>
                        </a:spcAft>
                      </a:pPr>
                      <a:r>
                        <a:rPr lang="el-GR" sz="800">
                          <a:effectLst/>
                        </a:rPr>
                        <a:t>13</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Χειρουργική Αντιμετώπιση Σαρκωμάτων Μαλακών Μορίων</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700">
                          <a:effectLst/>
                        </a:rPr>
                        <a:t>Surgical Management of Soft Tissue Sarcomas</a:t>
                      </a:r>
                      <a:endParaRPr lang="el-GR" sz="70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3864838507"/>
                  </a:ext>
                </a:extLst>
              </a:tr>
              <a:tr h="282571">
                <a:tc>
                  <a:txBody>
                    <a:bodyPr/>
                    <a:lstStyle/>
                    <a:p>
                      <a:pPr algn="ctr">
                        <a:lnSpc>
                          <a:spcPct val="105000"/>
                        </a:lnSpc>
                        <a:spcAft>
                          <a:spcPts val="600"/>
                        </a:spcAft>
                      </a:pPr>
                      <a:r>
                        <a:rPr lang="el-GR" sz="800">
                          <a:effectLst/>
                        </a:rPr>
                        <a:t>14</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l-GR" sz="800">
                          <a:effectLst/>
                        </a:rPr>
                        <a:t>Νεότερες Μέθοδοι Αντιμετώπισης της Επιπολής Φλεβικής Ανεπάρκειας των Κάτω Άκρων</a:t>
                      </a:r>
                      <a:endParaRPr lang="el-GR" sz="700">
                        <a:effectLst/>
                        <a:latin typeface="Times New Roman" panose="02020603050405020304" pitchFamily="18" charset="0"/>
                        <a:ea typeface="Calibri" panose="020F0502020204030204" pitchFamily="34" charset="0"/>
                      </a:endParaRPr>
                    </a:p>
                  </a:txBody>
                  <a:tcPr marL="46521" marR="46521" marT="0" marB="0" anchor="ctr"/>
                </a:tc>
                <a:tc>
                  <a:txBody>
                    <a:bodyPr/>
                    <a:lstStyle/>
                    <a:p>
                      <a:pPr algn="ctr">
                        <a:lnSpc>
                          <a:spcPct val="105000"/>
                        </a:lnSpc>
                        <a:spcAft>
                          <a:spcPts val="600"/>
                        </a:spcAft>
                      </a:pPr>
                      <a:r>
                        <a:rPr lang="en-US" sz="800" dirty="0">
                          <a:effectLst/>
                        </a:rPr>
                        <a:t>Recent Methods in the Management of Superficial Venous Insufficiency of the Lower Limbs</a:t>
                      </a:r>
                      <a:endParaRPr lang="el-GR" sz="700" dirty="0">
                        <a:effectLst/>
                        <a:latin typeface="Times New Roman" panose="02020603050405020304" pitchFamily="18" charset="0"/>
                        <a:ea typeface="Calibri" panose="020F0502020204030204" pitchFamily="34" charset="0"/>
                      </a:endParaRPr>
                    </a:p>
                  </a:txBody>
                  <a:tcPr marL="46521" marR="46521" marT="0" marB="0" anchor="ctr"/>
                </a:tc>
                <a:extLst>
                  <a:ext uri="{0D108BD9-81ED-4DB2-BD59-A6C34878D82A}">
                    <a16:rowId xmlns:a16="http://schemas.microsoft.com/office/drawing/2014/main" val="2023208592"/>
                  </a:ext>
                </a:extLst>
              </a:tr>
            </a:tbl>
          </a:graphicData>
        </a:graphic>
      </p:graphicFrame>
    </p:spTree>
    <p:extLst>
      <p:ext uri="{BB962C8B-B14F-4D97-AF65-F5344CB8AC3E}">
        <p14:creationId xmlns:p14="http://schemas.microsoft.com/office/powerpoint/2010/main" val="2567868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58870-2CBD-E874-61BC-7F190F5CA8A2}"/>
              </a:ext>
            </a:extLst>
          </p:cNvPr>
          <p:cNvSpPr>
            <a:spLocks noGrp="1"/>
          </p:cNvSpPr>
          <p:nvPr>
            <p:ph type="title"/>
          </p:nvPr>
        </p:nvSpPr>
        <p:spPr>
          <a:xfrm>
            <a:off x="1916777" y="106679"/>
            <a:ext cx="10515600" cy="1148715"/>
          </a:xfrm>
        </p:spPr>
        <p:txBody>
          <a:bodyPr/>
          <a:lstStyle/>
          <a:p>
            <a:r>
              <a:rPr lang="el-GR" dirty="0"/>
              <a:t>Διαφάνειες 14-17: Αναλυτική παρουσίαση </a:t>
            </a:r>
            <a:br>
              <a:rPr lang="el-GR" dirty="0"/>
            </a:br>
            <a:r>
              <a:rPr lang="el-GR" dirty="0"/>
              <a:t>                                περιεχομένου</a:t>
            </a:r>
            <a:endParaRPr lang="en-GB" dirty="0"/>
          </a:p>
        </p:txBody>
      </p:sp>
      <p:sp>
        <p:nvSpPr>
          <p:cNvPr id="3" name="Θέση περιεχομένου 2">
            <a:extLst>
              <a:ext uri="{FF2B5EF4-FFF2-40B4-BE49-F238E27FC236}">
                <a16:creationId xmlns:a16="http://schemas.microsoft.com/office/drawing/2014/main" id="{851F0F5B-4F7E-0FFF-681C-8618CE586780}"/>
              </a:ext>
            </a:extLst>
          </p:cNvPr>
          <p:cNvSpPr>
            <a:spLocks noGrp="1"/>
          </p:cNvSpPr>
          <p:nvPr>
            <p:ph idx="1"/>
          </p:nvPr>
        </p:nvSpPr>
        <p:spPr>
          <a:xfrm>
            <a:off x="1916777" y="1333906"/>
            <a:ext cx="9281160" cy="3130838"/>
          </a:xfrm>
        </p:spPr>
        <p:txBody>
          <a:bodyPr>
            <a:normAutofit/>
          </a:bodyPr>
          <a:lstStyle/>
          <a:p>
            <a:r>
              <a:rPr lang="el-GR" dirty="0"/>
              <a:t>ΚΕΦΑΛΑΙΑ</a:t>
            </a:r>
          </a:p>
          <a:p>
            <a:pPr marL="0" indent="0">
              <a:buNone/>
            </a:pPr>
            <a:endParaRPr lang="el-GR" dirty="0"/>
          </a:p>
        </p:txBody>
      </p:sp>
      <p:sp>
        <p:nvSpPr>
          <p:cNvPr id="6" name="Θέση υποσέλιδου 4">
            <a:extLst>
              <a:ext uri="{FF2B5EF4-FFF2-40B4-BE49-F238E27FC236}">
                <a16:creationId xmlns:a16="http://schemas.microsoft.com/office/drawing/2014/main" id="{1C82D320-4EB9-558F-04B2-96388757464C}"/>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graphicFrame>
        <p:nvGraphicFramePr>
          <p:cNvPr id="4" name="Πίνακας 3">
            <a:extLst>
              <a:ext uri="{FF2B5EF4-FFF2-40B4-BE49-F238E27FC236}">
                <a16:creationId xmlns:a16="http://schemas.microsoft.com/office/drawing/2014/main" id="{9227B7B0-54E2-F9EA-E4D3-823B06EF880F}"/>
              </a:ext>
            </a:extLst>
          </p:cNvPr>
          <p:cNvGraphicFramePr>
            <a:graphicFrameLocks noGrp="1"/>
          </p:cNvGraphicFramePr>
          <p:nvPr>
            <p:extLst>
              <p:ext uri="{D42A27DB-BD31-4B8C-83A1-F6EECF244321}">
                <p14:modId xmlns:p14="http://schemas.microsoft.com/office/powerpoint/2010/main" val="2247928575"/>
              </p:ext>
            </p:extLst>
          </p:nvPr>
        </p:nvGraphicFramePr>
        <p:xfrm>
          <a:off x="2104985" y="1804020"/>
          <a:ext cx="7124256" cy="4395308"/>
        </p:xfrm>
        <a:graphic>
          <a:graphicData uri="http://schemas.openxmlformats.org/drawingml/2006/table">
            <a:tbl>
              <a:tblPr firstRow="1" firstCol="1" bandRow="1">
                <a:tableStyleId>{5C22544A-7EE6-4342-B048-85BDC9FD1C3A}</a:tableStyleId>
              </a:tblPr>
              <a:tblGrid>
                <a:gridCol w="591720">
                  <a:extLst>
                    <a:ext uri="{9D8B030D-6E8A-4147-A177-3AD203B41FA5}">
                      <a16:colId xmlns:a16="http://schemas.microsoft.com/office/drawing/2014/main" val="3073258893"/>
                    </a:ext>
                  </a:extLst>
                </a:gridCol>
                <a:gridCol w="3822469">
                  <a:extLst>
                    <a:ext uri="{9D8B030D-6E8A-4147-A177-3AD203B41FA5}">
                      <a16:colId xmlns:a16="http://schemas.microsoft.com/office/drawing/2014/main" val="3383314576"/>
                    </a:ext>
                  </a:extLst>
                </a:gridCol>
                <a:gridCol w="2710067">
                  <a:extLst>
                    <a:ext uri="{9D8B030D-6E8A-4147-A177-3AD203B41FA5}">
                      <a16:colId xmlns:a16="http://schemas.microsoft.com/office/drawing/2014/main" val="336118313"/>
                    </a:ext>
                  </a:extLst>
                </a:gridCol>
              </a:tblGrid>
              <a:tr h="92264">
                <a:tc>
                  <a:txBody>
                    <a:bodyPr/>
                    <a:lstStyle/>
                    <a:p>
                      <a:pPr algn="ctr">
                        <a:lnSpc>
                          <a:spcPct val="105000"/>
                        </a:lnSpc>
                        <a:spcAft>
                          <a:spcPts val="600"/>
                        </a:spcAft>
                      </a:pPr>
                      <a:r>
                        <a:rPr lang="el-GR" sz="600">
                          <a:effectLst/>
                        </a:rPr>
                        <a:t>ΤΟΜΟΣ ΙΙΙ</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 </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 </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293076392"/>
                  </a:ext>
                </a:extLst>
              </a:tr>
              <a:tr h="92264">
                <a:tc>
                  <a:txBody>
                    <a:bodyPr/>
                    <a:lstStyle/>
                    <a:p>
                      <a:pPr algn="ctr">
                        <a:lnSpc>
                          <a:spcPct val="105000"/>
                        </a:lnSpc>
                        <a:spcAft>
                          <a:spcPts val="600"/>
                        </a:spcAft>
                      </a:pPr>
                      <a:r>
                        <a:rPr lang="el-GR" sz="600">
                          <a:effectLst/>
                        </a:rPr>
                        <a:t>Αρίθμηση</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Τίτλος Κεφαλαίου στα ελληνικά</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Τίτλος Κεφαλαίου στα αγγλικά</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3497094068"/>
                  </a:ext>
                </a:extLst>
              </a:tr>
              <a:tr h="196323">
                <a:tc>
                  <a:txBody>
                    <a:bodyPr/>
                    <a:lstStyle/>
                    <a:p>
                      <a:pPr algn="ctr">
                        <a:lnSpc>
                          <a:spcPct val="105000"/>
                        </a:lnSpc>
                        <a:spcAft>
                          <a:spcPts val="600"/>
                        </a:spcAft>
                      </a:pPr>
                      <a:r>
                        <a:rPr lang="el-GR" sz="600">
                          <a:effectLst/>
                        </a:rPr>
                        <a:t>1</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Προφυλακτική Χειρουργική σε Ασθενείς με Γονιδιακή Προδιάθεση Καρκίνου</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Prophylactic Surgery in Patients with Genetic Predisposition to Cancer</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4170509810"/>
                  </a:ext>
                </a:extLst>
              </a:tr>
              <a:tr h="196323">
                <a:tc>
                  <a:txBody>
                    <a:bodyPr/>
                    <a:lstStyle/>
                    <a:p>
                      <a:pPr algn="ctr">
                        <a:lnSpc>
                          <a:spcPct val="105000"/>
                        </a:lnSpc>
                        <a:spcAft>
                          <a:spcPts val="600"/>
                        </a:spcAft>
                      </a:pPr>
                      <a:r>
                        <a:rPr lang="el-GR" sz="600">
                          <a:effectLst/>
                        </a:rPr>
                        <a:t>2</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Νέο-Επικουρικές Θεραπείες στην Νευρο-Ογκολογία</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Neo-Adjuvant Treatments in Neuro-Oncology</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1295426961"/>
                  </a:ext>
                </a:extLst>
              </a:tr>
              <a:tr h="196323">
                <a:tc>
                  <a:txBody>
                    <a:bodyPr/>
                    <a:lstStyle/>
                    <a:p>
                      <a:pPr algn="ctr">
                        <a:lnSpc>
                          <a:spcPct val="105000"/>
                        </a:lnSpc>
                        <a:spcAft>
                          <a:spcPts val="600"/>
                        </a:spcAft>
                      </a:pPr>
                      <a:r>
                        <a:rPr lang="el-GR" sz="600">
                          <a:effectLst/>
                        </a:rPr>
                        <a:t>3</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Επικοινωνία της Χειρουργικής Ομάδας μέσα σε μια Χειρουργική Κλινική</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Communication of the Surgical Team within a Surgical Department</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2615726147"/>
                  </a:ext>
                </a:extLst>
              </a:tr>
              <a:tr h="196323">
                <a:tc>
                  <a:txBody>
                    <a:bodyPr/>
                    <a:lstStyle/>
                    <a:p>
                      <a:pPr algn="ctr">
                        <a:lnSpc>
                          <a:spcPct val="105000"/>
                        </a:lnSpc>
                        <a:spcAft>
                          <a:spcPts val="600"/>
                        </a:spcAft>
                      </a:pPr>
                      <a:r>
                        <a:rPr lang="el-GR" sz="600">
                          <a:effectLst/>
                        </a:rPr>
                        <a:t>4</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Νεότερες Εξελίξεις στις Μεταμοσχεύσεις Συμπαγών Οργάνων </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Recent Advancements in Solid Organ Trasnplantations</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867305762"/>
                  </a:ext>
                </a:extLst>
              </a:tr>
              <a:tr h="196323">
                <a:tc>
                  <a:txBody>
                    <a:bodyPr/>
                    <a:lstStyle/>
                    <a:p>
                      <a:pPr algn="ctr">
                        <a:lnSpc>
                          <a:spcPct val="105000"/>
                        </a:lnSpc>
                        <a:spcAft>
                          <a:spcPts val="600"/>
                        </a:spcAft>
                      </a:pPr>
                      <a:r>
                        <a:rPr lang="el-GR" sz="600">
                          <a:effectLst/>
                        </a:rPr>
                        <a:t>5</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Ρομποτική Χειρουργική</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Robotic Surgery</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1674595262"/>
                  </a:ext>
                </a:extLst>
              </a:tr>
              <a:tr h="196323">
                <a:tc>
                  <a:txBody>
                    <a:bodyPr/>
                    <a:lstStyle/>
                    <a:p>
                      <a:pPr algn="ctr">
                        <a:lnSpc>
                          <a:spcPct val="105000"/>
                        </a:lnSpc>
                        <a:spcAft>
                          <a:spcPts val="600"/>
                        </a:spcAft>
                      </a:pPr>
                      <a:r>
                        <a:rPr lang="el-GR" sz="600">
                          <a:effectLst/>
                        </a:rPr>
                        <a:t>6</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Η Ρομποτική Χειρουργική στα Παιδιά</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Robotic Surgery in Children</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990399650"/>
                  </a:ext>
                </a:extLst>
              </a:tr>
              <a:tr h="196323">
                <a:tc>
                  <a:txBody>
                    <a:bodyPr/>
                    <a:lstStyle/>
                    <a:p>
                      <a:pPr algn="ctr">
                        <a:lnSpc>
                          <a:spcPct val="105000"/>
                        </a:lnSpc>
                        <a:spcAft>
                          <a:spcPts val="600"/>
                        </a:spcAft>
                      </a:pPr>
                      <a:r>
                        <a:rPr lang="el-GR" sz="600">
                          <a:effectLst/>
                        </a:rPr>
                        <a:t>7</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Η Ρομποτική-Ψηφιακή Υποβοήθηση στην Ορθοπαιδική Χειρουργική</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Robotic-Digital Assistance in Orthopaedic Surgery</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2413314033"/>
                  </a:ext>
                </a:extLst>
              </a:tr>
              <a:tr h="196323">
                <a:tc>
                  <a:txBody>
                    <a:bodyPr/>
                    <a:lstStyle/>
                    <a:p>
                      <a:pPr algn="ctr">
                        <a:lnSpc>
                          <a:spcPct val="105000"/>
                        </a:lnSpc>
                        <a:spcAft>
                          <a:spcPts val="600"/>
                        </a:spcAft>
                      </a:pPr>
                      <a:r>
                        <a:rPr lang="el-GR" sz="600">
                          <a:effectLst/>
                        </a:rPr>
                        <a:t>8</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Παρεμβατική Ενδοσκόπηση</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Interventional Endoscopy</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936146288"/>
                  </a:ext>
                </a:extLst>
              </a:tr>
              <a:tr h="196323">
                <a:tc>
                  <a:txBody>
                    <a:bodyPr/>
                    <a:lstStyle/>
                    <a:p>
                      <a:pPr algn="ctr">
                        <a:lnSpc>
                          <a:spcPct val="105000"/>
                        </a:lnSpc>
                        <a:spcAft>
                          <a:spcPts val="600"/>
                        </a:spcAft>
                      </a:pPr>
                      <a:r>
                        <a:rPr lang="el-GR" sz="600">
                          <a:effectLst/>
                        </a:rPr>
                        <a:t>9</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Ενδονεφρική Λιθοτριψία σε Μεγάλους Νεφρικούς Λίθους</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Retrograde Intrarenal Surgery (RIRS) for Large Renal Stones</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558128603"/>
                  </a:ext>
                </a:extLst>
              </a:tr>
              <a:tr h="196323">
                <a:tc>
                  <a:txBody>
                    <a:bodyPr/>
                    <a:lstStyle/>
                    <a:p>
                      <a:pPr algn="ctr">
                        <a:lnSpc>
                          <a:spcPct val="105000"/>
                        </a:lnSpc>
                        <a:spcAft>
                          <a:spcPts val="600"/>
                        </a:spcAft>
                      </a:pPr>
                      <a:r>
                        <a:rPr lang="el-GR" sz="600">
                          <a:effectLst/>
                        </a:rPr>
                        <a:t>10</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Εφαρμογές της Τρισδιάστατης Τεχνολογίας στην Ορθοπαιδική</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Applications of 3-Dimensional Technology in Orthopaedics</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2283924466"/>
                  </a:ext>
                </a:extLst>
              </a:tr>
              <a:tr h="196323">
                <a:tc>
                  <a:txBody>
                    <a:bodyPr/>
                    <a:lstStyle/>
                    <a:p>
                      <a:pPr algn="ctr">
                        <a:lnSpc>
                          <a:spcPct val="105000"/>
                        </a:lnSpc>
                        <a:spcAft>
                          <a:spcPts val="600"/>
                        </a:spcAft>
                      </a:pPr>
                      <a:r>
                        <a:rPr lang="el-GR" sz="600">
                          <a:effectLst/>
                        </a:rPr>
                        <a:t>11</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Εξωσωματική Οξυγόνωση Μεμβράνης (ECMO) στη Θεραπεία της Σοβαρής Λοίμωξης από τον Ιό SARS-COV-2</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Extracorporeal Membrane Oxygenation (ECMO) in the Treatment of Severe Infetion with SARS-COV-2 Virus</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511412378"/>
                  </a:ext>
                </a:extLst>
              </a:tr>
              <a:tr h="196323">
                <a:tc>
                  <a:txBody>
                    <a:bodyPr/>
                    <a:lstStyle/>
                    <a:p>
                      <a:pPr algn="ctr">
                        <a:lnSpc>
                          <a:spcPct val="105000"/>
                        </a:lnSpc>
                        <a:spcAft>
                          <a:spcPts val="600"/>
                        </a:spcAft>
                      </a:pPr>
                      <a:r>
                        <a:rPr lang="el-GR" sz="600">
                          <a:effectLst/>
                        </a:rPr>
                        <a:t>12</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Αθλητικές Κακώσεις στην Παιδική Ηλικία</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Sports Injuries in Childhood</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1183783372"/>
                  </a:ext>
                </a:extLst>
              </a:tr>
              <a:tr h="196323">
                <a:tc>
                  <a:txBody>
                    <a:bodyPr/>
                    <a:lstStyle/>
                    <a:p>
                      <a:pPr algn="ctr">
                        <a:lnSpc>
                          <a:spcPct val="105000"/>
                        </a:lnSpc>
                        <a:spcAft>
                          <a:spcPts val="600"/>
                        </a:spcAft>
                      </a:pPr>
                      <a:r>
                        <a:rPr lang="el-GR" sz="600">
                          <a:effectLst/>
                        </a:rPr>
                        <a:t>13</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Νεότερες Εξελίξεις στην Αναισθησιολογία</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Recent Advancements in Anaesthesiology</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2613541280"/>
                  </a:ext>
                </a:extLst>
              </a:tr>
              <a:tr h="196323">
                <a:tc>
                  <a:txBody>
                    <a:bodyPr/>
                    <a:lstStyle/>
                    <a:p>
                      <a:pPr algn="ctr">
                        <a:lnSpc>
                          <a:spcPct val="105000"/>
                        </a:lnSpc>
                        <a:spcAft>
                          <a:spcPts val="600"/>
                        </a:spcAft>
                      </a:pPr>
                      <a:r>
                        <a:rPr lang="el-GR" sz="600">
                          <a:effectLst/>
                        </a:rPr>
                        <a:t>14</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Εξελίξεις στην Πειραματική Χειρουργική</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Advancements in Experimental Surgery</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2356872785"/>
                  </a:ext>
                </a:extLst>
              </a:tr>
              <a:tr h="284320">
                <a:tc>
                  <a:txBody>
                    <a:bodyPr/>
                    <a:lstStyle/>
                    <a:p>
                      <a:pPr algn="ctr">
                        <a:lnSpc>
                          <a:spcPct val="105000"/>
                        </a:lnSpc>
                        <a:spcAft>
                          <a:spcPts val="600"/>
                        </a:spcAft>
                      </a:pPr>
                      <a:r>
                        <a:rPr lang="el-GR" sz="600">
                          <a:effectLst/>
                        </a:rPr>
                        <a:t>15</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Κλινική Εκπαίδευση Φοιτητών: Τι Υπήρχε, Τι Προσφέρεται με την Σύγχρονη Τεχνολογία, Τι άλλαξε με την Πανδημία</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Clinical Training of Students: What existed; What is Offered through Modern Technology; What Changed with the Pandemic</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3680853268"/>
                  </a:ext>
                </a:extLst>
              </a:tr>
              <a:tr h="196323">
                <a:tc>
                  <a:txBody>
                    <a:bodyPr/>
                    <a:lstStyle/>
                    <a:p>
                      <a:pPr algn="ctr">
                        <a:lnSpc>
                          <a:spcPct val="105000"/>
                        </a:lnSpc>
                        <a:spcAft>
                          <a:spcPts val="600"/>
                        </a:spcAft>
                      </a:pPr>
                      <a:r>
                        <a:rPr lang="el-GR" sz="600">
                          <a:effectLst/>
                        </a:rPr>
                        <a:t>16</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Χειρουργική Υαλοειδούς – Αμφιβληστροειδούς: Αναδρομή και Νεότερες Εξελίξεις</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Surgery of the Vitreous and Retina: Review and Recent Advancements</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2759337250"/>
                  </a:ext>
                </a:extLst>
              </a:tr>
              <a:tr h="196323">
                <a:tc>
                  <a:txBody>
                    <a:bodyPr/>
                    <a:lstStyle/>
                    <a:p>
                      <a:pPr algn="ctr">
                        <a:lnSpc>
                          <a:spcPct val="105000"/>
                        </a:lnSpc>
                        <a:spcAft>
                          <a:spcPts val="600"/>
                        </a:spcAft>
                      </a:pPr>
                      <a:r>
                        <a:rPr lang="el-GR" sz="600">
                          <a:effectLst/>
                        </a:rPr>
                        <a:t>17</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Επιλέγοντας τον Κατάλληλο Ασθενή για Τοποθέτηση Ενδοπρόθεσης στο Λαγονομηριαίο Φλεβικό Άξονα</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Selecting the Suitable Patient for Stent Implantation in the Inguino-femoral Venous Axis</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3007042234"/>
                  </a:ext>
                </a:extLst>
              </a:tr>
              <a:tr h="196323">
                <a:tc>
                  <a:txBody>
                    <a:bodyPr/>
                    <a:lstStyle/>
                    <a:p>
                      <a:pPr algn="ctr">
                        <a:lnSpc>
                          <a:spcPct val="105000"/>
                        </a:lnSpc>
                        <a:spcAft>
                          <a:spcPts val="600"/>
                        </a:spcAft>
                      </a:pPr>
                      <a:r>
                        <a:rPr lang="el-GR" sz="600">
                          <a:effectLst/>
                        </a:rPr>
                        <a:t>18</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Χειρουργική Κερατοειδούς: Μεταμοσχεύσεις Κερατοειδούς</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Surgery of the Cornea: Corneal Transplantations</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2502400988"/>
                  </a:ext>
                </a:extLst>
              </a:tr>
              <a:tr h="196323">
                <a:tc>
                  <a:txBody>
                    <a:bodyPr/>
                    <a:lstStyle/>
                    <a:p>
                      <a:pPr algn="ctr">
                        <a:lnSpc>
                          <a:spcPct val="105000"/>
                        </a:lnSpc>
                        <a:spcAft>
                          <a:spcPts val="600"/>
                        </a:spcAft>
                      </a:pPr>
                      <a:r>
                        <a:rPr lang="el-GR" sz="600">
                          <a:effectLst/>
                        </a:rPr>
                        <a:t>19</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Χειρουργική Γλαυκώματος: Τραμπεκιουλεκτομή</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Glaucoma Surgery: Trabeculectomy</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1665151343"/>
                  </a:ext>
                </a:extLst>
              </a:tr>
              <a:tr h="196323">
                <a:tc>
                  <a:txBody>
                    <a:bodyPr/>
                    <a:lstStyle/>
                    <a:p>
                      <a:pPr algn="ctr">
                        <a:lnSpc>
                          <a:spcPct val="105000"/>
                        </a:lnSpc>
                        <a:spcAft>
                          <a:spcPts val="600"/>
                        </a:spcAft>
                      </a:pPr>
                      <a:r>
                        <a:rPr lang="el-GR" sz="600">
                          <a:effectLst/>
                        </a:rPr>
                        <a:t>20</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Ολική Αρθροπλαστική Ισχίου με Αναπτυξιακή Δυσπλασία</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a:effectLst/>
                        </a:rPr>
                        <a:t>Total Arthroplasty for the Hip with Developmental Dysplasia</a:t>
                      </a:r>
                      <a:endParaRPr lang="el-GR" sz="50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2817009329"/>
                  </a:ext>
                </a:extLst>
              </a:tr>
              <a:tr h="196323">
                <a:tc>
                  <a:txBody>
                    <a:bodyPr/>
                    <a:lstStyle/>
                    <a:p>
                      <a:pPr algn="ctr">
                        <a:lnSpc>
                          <a:spcPct val="105000"/>
                        </a:lnSpc>
                        <a:spcAft>
                          <a:spcPts val="600"/>
                        </a:spcAft>
                      </a:pPr>
                      <a:r>
                        <a:rPr lang="el-GR" sz="600">
                          <a:effectLst/>
                        </a:rPr>
                        <a:t>21</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l-GR" sz="600">
                          <a:effectLst/>
                        </a:rPr>
                        <a:t>Ανθρωπιστικό Έργο που Αλλάζει τα Δεδομένα / Συνεργασία ΙΣΝ- ΕΚΠΑ</a:t>
                      </a:r>
                      <a:endParaRPr lang="el-GR" sz="500">
                        <a:effectLst/>
                        <a:latin typeface="Times New Roman" panose="02020603050405020304" pitchFamily="18" charset="0"/>
                        <a:ea typeface="Calibri" panose="020F0502020204030204" pitchFamily="34" charset="0"/>
                      </a:endParaRPr>
                    </a:p>
                  </a:txBody>
                  <a:tcPr marL="32246" marR="32246" marT="0" marB="0" anchor="ctr"/>
                </a:tc>
                <a:tc>
                  <a:txBody>
                    <a:bodyPr/>
                    <a:lstStyle/>
                    <a:p>
                      <a:pPr algn="ctr">
                        <a:lnSpc>
                          <a:spcPct val="105000"/>
                        </a:lnSpc>
                        <a:spcAft>
                          <a:spcPts val="600"/>
                        </a:spcAft>
                      </a:pPr>
                      <a:r>
                        <a:rPr lang="en-US" sz="600" dirty="0">
                          <a:effectLst/>
                        </a:rPr>
                        <a:t>Humanitarian Action that Changes the Field / Collaboration between SNF-NKUA</a:t>
                      </a:r>
                      <a:endParaRPr lang="el-GR" sz="500" dirty="0">
                        <a:effectLst/>
                        <a:latin typeface="Times New Roman" panose="02020603050405020304" pitchFamily="18" charset="0"/>
                        <a:ea typeface="Calibri" panose="020F0502020204030204" pitchFamily="34" charset="0"/>
                      </a:endParaRPr>
                    </a:p>
                  </a:txBody>
                  <a:tcPr marL="32246" marR="32246" marT="0" marB="0" anchor="ctr"/>
                </a:tc>
                <a:extLst>
                  <a:ext uri="{0D108BD9-81ED-4DB2-BD59-A6C34878D82A}">
                    <a16:rowId xmlns:a16="http://schemas.microsoft.com/office/drawing/2014/main" val="3214944531"/>
                  </a:ext>
                </a:extLst>
              </a:tr>
            </a:tbl>
          </a:graphicData>
        </a:graphic>
      </p:graphicFrame>
    </p:spTree>
    <p:extLst>
      <p:ext uri="{BB962C8B-B14F-4D97-AF65-F5344CB8AC3E}">
        <p14:creationId xmlns:p14="http://schemas.microsoft.com/office/powerpoint/2010/main" val="95801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150373-4E64-9607-0103-3E16DDC09AA5}"/>
              </a:ext>
            </a:extLst>
          </p:cNvPr>
          <p:cNvSpPr>
            <a:spLocks noGrp="1"/>
          </p:cNvSpPr>
          <p:nvPr>
            <p:ph type="title"/>
          </p:nvPr>
        </p:nvSpPr>
        <p:spPr>
          <a:xfrm>
            <a:off x="1970810" y="406688"/>
            <a:ext cx="10515600" cy="975995"/>
          </a:xfrm>
        </p:spPr>
        <p:txBody>
          <a:bodyPr>
            <a:normAutofit/>
          </a:bodyPr>
          <a:lstStyle/>
          <a:p>
            <a:r>
              <a:rPr lang="el-GR" sz="3600" dirty="0"/>
              <a:t>Διαφάνεια 1: Παρουσίαση  μπροσούρας</a:t>
            </a:r>
            <a:endParaRPr lang="en-GB" sz="3600" dirty="0"/>
          </a:p>
        </p:txBody>
      </p:sp>
      <p:grpSp>
        <p:nvGrpSpPr>
          <p:cNvPr id="4" name="Group 8">
            <a:extLst>
              <a:ext uri="{FF2B5EF4-FFF2-40B4-BE49-F238E27FC236}">
                <a16:creationId xmlns:a16="http://schemas.microsoft.com/office/drawing/2014/main" id="{E8AA97EE-A913-3853-2D3C-B867B9329912}"/>
              </a:ext>
            </a:extLst>
          </p:cNvPr>
          <p:cNvGrpSpPr/>
          <p:nvPr/>
        </p:nvGrpSpPr>
        <p:grpSpPr>
          <a:xfrm>
            <a:off x="5024583" y="4281487"/>
            <a:ext cx="5270330" cy="1848093"/>
            <a:chOff x="544267" y="7873625"/>
            <a:chExt cx="2781762" cy="5206654"/>
          </a:xfrm>
        </p:grpSpPr>
        <p:sp>
          <p:nvSpPr>
            <p:cNvPr id="5" name="Rectangle 6">
              <a:extLst>
                <a:ext uri="{FF2B5EF4-FFF2-40B4-BE49-F238E27FC236}">
                  <a16:creationId xmlns:a16="http://schemas.microsoft.com/office/drawing/2014/main" id="{6291CD38-4C09-91A0-B89E-5465FBF85BCA}"/>
                </a:ext>
              </a:extLst>
            </p:cNvPr>
            <p:cNvSpPr/>
            <p:nvPr/>
          </p:nvSpPr>
          <p:spPr>
            <a:xfrm>
              <a:off x="544268" y="7985433"/>
              <a:ext cx="2781761" cy="50948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E3F78FC-74FD-5AC2-4F8E-0FFC457D7640}"/>
                </a:ext>
              </a:extLst>
            </p:cNvPr>
            <p:cNvSpPr txBox="1"/>
            <p:nvPr/>
          </p:nvSpPr>
          <p:spPr>
            <a:xfrm>
              <a:off x="544267" y="7873625"/>
              <a:ext cx="2781761" cy="4118738"/>
            </a:xfrm>
            <a:prstGeom prst="rect">
              <a:avLst/>
            </a:prstGeom>
            <a:noFill/>
          </p:spPr>
          <p:txBody>
            <a:bodyPr wrap="square">
              <a:spAutoFit/>
            </a:bodyPr>
            <a:lstStyle/>
            <a:p>
              <a:pPr algn="just"/>
              <a:r>
                <a:rPr lang="el-GR" sz="900" b="1" dirty="0"/>
                <a:t>Περίληψη</a:t>
              </a:r>
            </a:p>
            <a:p>
              <a:pPr algn="just"/>
              <a:r>
                <a:rPr lang="el-GR" sz="800" b="0" i="0" dirty="0">
                  <a:effectLst/>
                  <a:latin typeface="Arial" panose="020B0604020202020204" pitchFamily="34" charset="0"/>
                </a:rPr>
                <a:t>Σκοπός του βιβλίου είναι να αποτελέσει την πρώτη συλλογική έκδοση του Τομέα Χειρουργικής της Ιατρικής Σχολής του ΕΚΠΑ. Στο πλαίσιο αυτό και με δεδομένο τον αριθμό των επιμέρους θεματικών που αναπτύσσει και οι οποίες ουσιαστικά καλύπτουν όλες τις ειδικότητες του Τομέα Χειρουργικής, διαρθρώνεται σε 3 συγγράμματα - τόμους με την παρακάτω δομή: Τόμος 1: Αναισθησιολογία, Πειραματική Χειρουργική, Χειρουργική </a:t>
              </a:r>
              <a:r>
                <a:rPr lang="el-GR" sz="800" b="0" i="0" dirty="0" err="1">
                  <a:effectLst/>
                  <a:latin typeface="Arial" panose="020B0604020202020204" pitchFamily="34" charset="0"/>
                </a:rPr>
                <a:t>Μυοσκελετικών</a:t>
              </a:r>
              <a:r>
                <a:rPr lang="el-GR" sz="800" b="0" i="0" dirty="0">
                  <a:effectLst/>
                  <a:latin typeface="Arial" panose="020B0604020202020204" pitchFamily="34" charset="0"/>
                </a:rPr>
                <a:t> Παθήσεων, </a:t>
              </a:r>
              <a:r>
                <a:rPr lang="el-GR" sz="800" b="0" i="0" dirty="0" err="1">
                  <a:effectLst/>
                  <a:latin typeface="Arial" panose="020B0604020202020204" pitchFamily="34" charset="0"/>
                </a:rPr>
                <a:t>Γναθοπροσωπική</a:t>
              </a:r>
              <a:r>
                <a:rPr lang="el-GR" sz="800" b="0" i="0" dirty="0">
                  <a:effectLst/>
                  <a:latin typeface="Arial" panose="020B0604020202020204" pitchFamily="34" charset="0"/>
                </a:rPr>
                <a:t> Χειρουργική, Χειρουργική στην Οφθαλμολογία, ΩΡΛ. Τόμος 2: Γενική Χειρουργική, Αγγειοχειρουργική, </a:t>
              </a:r>
              <a:r>
                <a:rPr lang="el-GR" sz="800" b="0" i="0" dirty="0" err="1">
                  <a:effectLst/>
                  <a:latin typeface="Arial" panose="020B0604020202020204" pitchFamily="34" charset="0"/>
                </a:rPr>
                <a:t>Θωρακοχειρουργική</a:t>
              </a:r>
              <a:r>
                <a:rPr lang="el-GR" sz="800" b="0" i="0" dirty="0">
                  <a:effectLst/>
                  <a:latin typeface="Arial" panose="020B0604020202020204" pitchFamily="34" charset="0"/>
                </a:rPr>
                <a:t>, Καρδιοχειρουργική. Τόμος 3: Νευροχειρουργική, </a:t>
              </a:r>
              <a:r>
                <a:rPr lang="el-GR" sz="800" b="0" i="0" dirty="0" err="1">
                  <a:effectLst/>
                  <a:latin typeface="Arial" panose="020B0604020202020204" pitchFamily="34" charset="0"/>
                </a:rPr>
                <a:t>Ορθοπαιδική</a:t>
              </a:r>
              <a:r>
                <a:rPr lang="el-GR" sz="800" b="0" i="0" dirty="0">
                  <a:effectLst/>
                  <a:latin typeface="Arial" panose="020B0604020202020204" pitchFamily="34" charset="0"/>
                </a:rPr>
                <a:t>, Χειρουργική στην Ουρολογία, Παιδοχειρουργική. Μέσα από την ευρύτητα των πεδίων που πραγματεύεται, στόχος είναι να αξιοποιηθεί τόσο σε προπτυχιακό όσο και σε μεταπτυχιακό επίπεδο. Αξίζει να σημειωθεί ότι οι συν-συγγραφείς του διδάσκουν το σύνολο των μαθημάτων σε προπτυχιακό και μεταπτυχιακό επίπεδο.</a:t>
              </a:r>
              <a:endParaRPr lang="en-GB" sz="800" b="1" dirty="0"/>
            </a:p>
          </p:txBody>
        </p:sp>
      </p:grpSp>
      <p:grpSp>
        <p:nvGrpSpPr>
          <p:cNvPr id="7" name="Group 14">
            <a:extLst>
              <a:ext uri="{FF2B5EF4-FFF2-40B4-BE49-F238E27FC236}">
                <a16:creationId xmlns:a16="http://schemas.microsoft.com/office/drawing/2014/main" id="{24824DB0-40AF-A950-00D4-C4F307CA16E1}"/>
              </a:ext>
            </a:extLst>
          </p:cNvPr>
          <p:cNvGrpSpPr/>
          <p:nvPr/>
        </p:nvGrpSpPr>
        <p:grpSpPr>
          <a:xfrm>
            <a:off x="5238916" y="1369033"/>
            <a:ext cx="5177074" cy="2886418"/>
            <a:chOff x="3208193" y="2552149"/>
            <a:chExt cx="1993121" cy="5014373"/>
          </a:xfrm>
        </p:grpSpPr>
        <p:sp>
          <p:nvSpPr>
            <p:cNvPr id="8" name="Rectangle 15">
              <a:extLst>
                <a:ext uri="{FF2B5EF4-FFF2-40B4-BE49-F238E27FC236}">
                  <a16:creationId xmlns:a16="http://schemas.microsoft.com/office/drawing/2014/main" id="{FB447D5B-A570-10B0-41DC-D3628156AECF}"/>
                </a:ext>
              </a:extLst>
            </p:cNvPr>
            <p:cNvSpPr/>
            <p:nvPr/>
          </p:nvSpPr>
          <p:spPr>
            <a:xfrm>
              <a:off x="3208193" y="2552149"/>
              <a:ext cx="1899894" cy="50143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8065A0A0-DB6A-92D4-1C8E-CC27DFE33A7E}"/>
                </a:ext>
              </a:extLst>
            </p:cNvPr>
            <p:cNvSpPr txBox="1"/>
            <p:nvPr/>
          </p:nvSpPr>
          <p:spPr>
            <a:xfrm>
              <a:off x="3208193" y="2576408"/>
              <a:ext cx="1993121" cy="4250697"/>
            </a:xfrm>
            <a:prstGeom prst="rect">
              <a:avLst/>
            </a:prstGeom>
            <a:noFill/>
          </p:spPr>
          <p:txBody>
            <a:bodyPr wrap="square">
              <a:spAutoFit/>
            </a:bodyPr>
            <a:lstStyle/>
            <a:p>
              <a:pPr marL="360363" indent="-360363" algn="just"/>
              <a:r>
                <a:rPr lang="el-GR" sz="900" dirty="0"/>
                <a:t>ΜΕΤΑΔΕΔΟΜΕΝΑ</a:t>
              </a:r>
            </a:p>
            <a:p>
              <a:pPr marL="360363" indent="-360363" algn="just"/>
              <a:endParaRPr lang="el-GR" sz="900" b="1" u="sng" dirty="0"/>
            </a:p>
            <a:p>
              <a:pPr marL="360363" indent="-360363" algn="just"/>
              <a:r>
                <a:rPr lang="el-GR" sz="900" b="1" u="sng" dirty="0"/>
                <a:t>Τίτλος:</a:t>
              </a:r>
              <a:r>
                <a:rPr lang="en-US" sz="900" b="1" u="sng" dirty="0"/>
                <a:t>  </a:t>
              </a:r>
              <a:r>
                <a:rPr lang="el-GR" sz="900" dirty="0"/>
                <a:t>Εγχειρίδιο Χειρουργικών Ειδικοτήτων</a:t>
              </a:r>
              <a:endParaRPr lang="el-GR" sz="900" b="1" u="sng" dirty="0"/>
            </a:p>
            <a:p>
              <a:pPr marL="360363" indent="-360363" algn="just"/>
              <a:r>
                <a:rPr lang="el-GR" sz="900" b="1" u="sng" dirty="0"/>
                <a:t>Υπότιτλος: </a:t>
              </a:r>
              <a:r>
                <a:rPr lang="el-GR" sz="900" dirty="0"/>
                <a:t>-</a:t>
              </a:r>
              <a:endParaRPr lang="el-GR" sz="900" b="1" u="sng" dirty="0"/>
            </a:p>
            <a:p>
              <a:pPr marL="360363" indent="-360363" algn="just"/>
              <a:r>
                <a:rPr lang="el-GR" sz="900" b="1" u="sng" dirty="0"/>
                <a:t>Γλώσσα: </a:t>
              </a:r>
              <a:r>
                <a:rPr lang="el-GR" sz="900" dirty="0"/>
                <a:t>Ελληνικά</a:t>
              </a:r>
            </a:p>
            <a:p>
              <a:pPr marL="360363" indent="-360363" algn="just"/>
              <a:r>
                <a:rPr lang="el-GR" sz="900" b="1" u="sng" dirty="0"/>
                <a:t>Συγγραφείς:</a:t>
              </a:r>
              <a:r>
                <a:rPr lang="en-US" sz="900" b="1" u="sng" dirty="0"/>
                <a:t> </a:t>
              </a:r>
              <a:r>
                <a:rPr lang="el-GR" sz="900" dirty="0"/>
                <a:t>Πικουλής, Ε.,</a:t>
              </a:r>
              <a:r>
                <a:rPr lang="en-US" sz="900" dirty="0"/>
                <a:t> </a:t>
              </a:r>
              <a:r>
                <a:rPr lang="el-GR" sz="900" dirty="0"/>
                <a:t>Καθηγητής, ΕΚΠΑ [κ συν.]</a:t>
              </a:r>
            </a:p>
            <a:p>
              <a:pPr marL="360363" indent="-360363" algn="just"/>
              <a:r>
                <a:rPr lang="el-GR" sz="900" b="1" u="sng" dirty="0"/>
                <a:t>ISBN: </a:t>
              </a:r>
              <a:r>
                <a:rPr lang="el-GR" sz="900" dirty="0"/>
                <a:t>978-618-5667-60-3</a:t>
              </a:r>
            </a:p>
            <a:p>
              <a:pPr marL="360363" indent="-360363" algn="just"/>
              <a:endParaRPr lang="el-GR" sz="900" b="1" u="sng" dirty="0"/>
            </a:p>
            <a:p>
              <a:pPr marL="360363" indent="-360363" algn="just"/>
              <a:r>
                <a:rPr lang="el-GR" sz="900" b="1" u="sng" dirty="0"/>
                <a:t>Θεματικές Κατηγορίες:</a:t>
              </a:r>
              <a:endParaRPr lang="en-US" sz="900" b="1" u="sng" dirty="0"/>
            </a:p>
            <a:p>
              <a:pPr marL="360363" indent="-360363" algn="just"/>
              <a:r>
                <a:rPr lang="el-GR" sz="900" dirty="0"/>
                <a:t>ΙΑΤΡΙΚΗ ΚΑΙ ΕΠΙΣΤΗΜΕΣ ΥΓΕΙΑΣ,</a:t>
              </a:r>
              <a:r>
                <a:rPr lang="en-US" sz="900" dirty="0"/>
                <a:t> </a:t>
              </a:r>
            </a:p>
            <a:p>
              <a:pPr marL="360363" indent="-360363" algn="just"/>
              <a:r>
                <a:rPr lang="el-GR" sz="900" dirty="0"/>
                <a:t>ΕΠΙΣΤΗΜΕΣ ΖΩΗΣ, </a:t>
              </a:r>
            </a:p>
            <a:p>
              <a:pPr marL="360363" indent="-360363" algn="just"/>
              <a:r>
                <a:rPr lang="el-GR" sz="900" dirty="0"/>
                <a:t>ΒΙΟΛΟΓΙΚΕΣ</a:t>
              </a:r>
              <a:r>
                <a:rPr lang="en-US" sz="900" dirty="0"/>
                <a:t> </a:t>
              </a:r>
              <a:r>
                <a:rPr lang="el-GR" sz="900" dirty="0"/>
                <a:t>ΕΠΙΣΤΗΜΕΣ</a:t>
              </a:r>
            </a:p>
            <a:p>
              <a:pPr marL="360363" indent="-360363" algn="just"/>
              <a:endParaRPr lang="el-GR" sz="900" b="1" u="sng" dirty="0"/>
            </a:p>
            <a:p>
              <a:pPr marL="360363" indent="-360363" algn="just"/>
              <a:r>
                <a:rPr lang="el-GR" sz="900" b="1" u="sng" dirty="0"/>
                <a:t>Λέξεις-κλειδιά:</a:t>
              </a:r>
              <a:r>
                <a:rPr lang="el-GR" sz="900" dirty="0"/>
                <a:t> </a:t>
              </a:r>
            </a:p>
            <a:p>
              <a:pPr marL="360363" indent="-360363" algn="just"/>
              <a:r>
                <a:rPr lang="el-GR" sz="900" dirty="0"/>
                <a:t>Αναισθησιολογία/Πειραματική Χειρουργική/</a:t>
              </a:r>
            </a:p>
            <a:p>
              <a:pPr marL="360363" indent="-360363" algn="just"/>
              <a:r>
                <a:rPr lang="el-GR" sz="900" dirty="0" err="1"/>
                <a:t>Μυοσκελετικές</a:t>
              </a:r>
              <a:r>
                <a:rPr lang="el-GR" sz="900" dirty="0"/>
                <a:t> παθήσεις/</a:t>
              </a:r>
              <a:r>
                <a:rPr lang="el-GR" sz="900" dirty="0" err="1"/>
                <a:t>Γναθοπροσωπική</a:t>
              </a:r>
              <a:r>
                <a:rPr lang="el-GR" sz="900" dirty="0"/>
                <a:t> </a:t>
              </a:r>
            </a:p>
            <a:p>
              <a:pPr marL="360363" indent="-360363" algn="just"/>
              <a:r>
                <a:rPr lang="el-GR" sz="900" dirty="0"/>
                <a:t>Χειρουργική /Ωτορινολαρυγγολογία</a:t>
              </a:r>
              <a:endParaRPr lang="en-GB" sz="900" dirty="0"/>
            </a:p>
          </p:txBody>
        </p:sp>
      </p:grpSp>
      <p:sp>
        <p:nvSpPr>
          <p:cNvPr id="11" name="Θέση υποσέλιδου 4">
            <a:extLst>
              <a:ext uri="{FF2B5EF4-FFF2-40B4-BE49-F238E27FC236}">
                <a16:creationId xmlns:a16="http://schemas.microsoft.com/office/drawing/2014/main" id="{C56270D5-B08C-4513-D19C-DA865845A4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dirty="0"/>
              <a:t>ΕΓΧΕΙΡΙΔΙΟ ΧΕΙΡΟΥΡΓΙΚΩΝ ΕΙΔΙΚΟΤΗΤΩΝ    </a:t>
            </a:r>
          </a:p>
          <a:p>
            <a:r>
              <a:rPr lang="el-GR" dirty="0"/>
              <a:t>Τομέας Χειρουργικής, Ιατρική Σχολή, ΕΚΠΑ</a:t>
            </a:r>
            <a:endParaRPr lang="en-GB" dirty="0"/>
          </a:p>
        </p:txBody>
      </p:sp>
      <p:pic>
        <p:nvPicPr>
          <p:cNvPr id="13" name="Εικόνα 12" descr="Εικόνα που περιέχει κείμενο&#10;&#10;Περιγραφή που δημιουργήθηκε αυτόματα">
            <a:extLst>
              <a:ext uri="{FF2B5EF4-FFF2-40B4-BE49-F238E27FC236}">
                <a16:creationId xmlns:a16="http://schemas.microsoft.com/office/drawing/2014/main" id="{BD9BC7B6-EE6C-0F93-C9C5-522AFD79B8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0717" y="1349822"/>
            <a:ext cx="3894956" cy="5115633"/>
          </a:xfrm>
          <a:prstGeom prst="rect">
            <a:avLst/>
          </a:prstGeom>
        </p:spPr>
      </p:pic>
    </p:spTree>
    <p:extLst>
      <p:ext uri="{BB962C8B-B14F-4D97-AF65-F5344CB8AC3E}">
        <p14:creationId xmlns:p14="http://schemas.microsoft.com/office/powerpoint/2010/main" val="4163022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4036D-C9D0-F4F0-9A1B-1FDFA0137EA3}"/>
              </a:ext>
            </a:extLst>
          </p:cNvPr>
          <p:cNvSpPr>
            <a:spLocks noGrp="1"/>
          </p:cNvSpPr>
          <p:nvPr>
            <p:ph type="title"/>
          </p:nvPr>
        </p:nvSpPr>
        <p:spPr>
          <a:xfrm>
            <a:off x="2031076" y="304589"/>
            <a:ext cx="10515600" cy="1148715"/>
          </a:xfrm>
        </p:spPr>
        <p:txBody>
          <a:bodyPr/>
          <a:lstStyle/>
          <a:p>
            <a:r>
              <a:rPr lang="el-GR" dirty="0"/>
              <a:t>Διαφάνεια 2: Στοιχεία Βιβλίου</a:t>
            </a:r>
            <a:endParaRPr lang="en-GB" dirty="0"/>
          </a:p>
        </p:txBody>
      </p:sp>
      <p:grpSp>
        <p:nvGrpSpPr>
          <p:cNvPr id="8" name="Group 14">
            <a:extLst>
              <a:ext uri="{FF2B5EF4-FFF2-40B4-BE49-F238E27FC236}">
                <a16:creationId xmlns:a16="http://schemas.microsoft.com/office/drawing/2014/main" id="{506C79BA-98AF-E273-68B3-65E8554BD22B}"/>
              </a:ext>
            </a:extLst>
          </p:cNvPr>
          <p:cNvGrpSpPr/>
          <p:nvPr/>
        </p:nvGrpSpPr>
        <p:grpSpPr>
          <a:xfrm>
            <a:off x="1558636" y="2198158"/>
            <a:ext cx="8634845" cy="3722195"/>
            <a:chOff x="3208193" y="2552147"/>
            <a:chExt cx="1899894" cy="5193702"/>
          </a:xfrm>
        </p:grpSpPr>
        <p:sp>
          <p:nvSpPr>
            <p:cNvPr id="9" name="Rectangle 15">
              <a:extLst>
                <a:ext uri="{FF2B5EF4-FFF2-40B4-BE49-F238E27FC236}">
                  <a16:creationId xmlns:a16="http://schemas.microsoft.com/office/drawing/2014/main" id="{2D645A5F-FF7F-FF34-0004-CF98B2AD8B0F}"/>
                </a:ext>
              </a:extLst>
            </p:cNvPr>
            <p:cNvSpPr/>
            <p:nvPr/>
          </p:nvSpPr>
          <p:spPr>
            <a:xfrm>
              <a:off x="3208193" y="2552147"/>
              <a:ext cx="1899894" cy="51937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a:p>
          </p:txBody>
        </p:sp>
        <p:sp>
          <p:nvSpPr>
            <p:cNvPr id="10" name="TextBox 9">
              <a:extLst>
                <a:ext uri="{FF2B5EF4-FFF2-40B4-BE49-F238E27FC236}">
                  <a16:creationId xmlns:a16="http://schemas.microsoft.com/office/drawing/2014/main" id="{48155E8E-E3D9-49A4-47E4-76559C1187B2}"/>
                </a:ext>
              </a:extLst>
            </p:cNvPr>
            <p:cNvSpPr txBox="1"/>
            <p:nvPr/>
          </p:nvSpPr>
          <p:spPr>
            <a:xfrm>
              <a:off x="3250626" y="2552147"/>
              <a:ext cx="1857460" cy="4358926"/>
            </a:xfrm>
            <a:prstGeom prst="rect">
              <a:avLst/>
            </a:prstGeom>
            <a:noFill/>
          </p:spPr>
          <p:txBody>
            <a:bodyPr wrap="square">
              <a:spAutoFit/>
            </a:bodyPr>
            <a:lstStyle/>
            <a:p>
              <a:pPr marL="360363" indent="-360363" algn="just"/>
              <a:r>
                <a:rPr lang="el-GR" sz="1400" b="1" u="sng" dirty="0"/>
                <a:t>Τίτλος</a:t>
              </a:r>
              <a:r>
                <a:rPr lang="el-GR" sz="1400" b="1" dirty="0"/>
                <a:t>:  ΕΓΧΕΙΡΙΔΙΟ ΧΕΙΡΟΥΡΓΙΚΩΝ ΕΙΔΙΚΟΤΗΤΩΝ</a:t>
              </a:r>
            </a:p>
            <a:p>
              <a:pPr marL="360363" indent="-360363" algn="just"/>
              <a:r>
                <a:rPr lang="el-GR" sz="1400" b="1" u="sng" dirty="0"/>
                <a:t>Υπότιτλος</a:t>
              </a:r>
              <a:r>
                <a:rPr lang="el-GR" sz="1400" b="1" dirty="0"/>
                <a:t>: 	-</a:t>
              </a:r>
              <a:endParaRPr lang="el-GR" sz="1400" dirty="0"/>
            </a:p>
            <a:p>
              <a:pPr marL="360363" indent="-360363" algn="just"/>
              <a:r>
                <a:rPr lang="el-GR" sz="1400" b="1" u="sng" dirty="0"/>
                <a:t>Συγγραφείς</a:t>
              </a:r>
              <a:r>
                <a:rPr lang="el-GR" sz="1400" b="1" dirty="0"/>
                <a:t>:</a:t>
              </a:r>
              <a:r>
                <a:rPr lang="el-GR" sz="1400" dirty="0"/>
                <a:t> Πικουλής, Ε., Καθηγητής, ΕΚΠΑ [κ συν.]</a:t>
              </a:r>
            </a:p>
            <a:p>
              <a:pPr marL="360363" indent="-360363" algn="just"/>
              <a:r>
                <a:rPr lang="en-US" sz="1400" b="1" u="sng" dirty="0"/>
                <a:t>ISBN</a:t>
              </a:r>
              <a:r>
                <a:rPr lang="en-US" sz="1400" b="1" dirty="0"/>
                <a:t>:	</a:t>
              </a:r>
              <a:r>
                <a:rPr lang="el-GR" sz="1400" dirty="0"/>
                <a:t>978-618-5667-60-3</a:t>
              </a:r>
            </a:p>
            <a:p>
              <a:pPr marL="360363" indent="-360363" algn="just"/>
              <a:r>
                <a:rPr lang="en-US" sz="1400" b="1" u="sng" dirty="0"/>
                <a:t>DOI</a:t>
              </a:r>
              <a:r>
                <a:rPr lang="en-US" sz="1400" b="1" dirty="0"/>
                <a:t>:	</a:t>
              </a:r>
              <a:r>
                <a:rPr lang="en-US" sz="1400" dirty="0">
                  <a:hlinkClick r:id="rId2" action="ppaction://hlinkpres?slideindex=1&amp;slidetitle="/>
                </a:rPr>
                <a:t>http://dx.doi.org/10.57713/kallipos-59 </a:t>
              </a:r>
              <a:endParaRPr lang="el-GR" sz="1400" dirty="0"/>
            </a:p>
            <a:p>
              <a:pPr marL="360363" indent="-360363" algn="just"/>
              <a:endParaRPr lang="en-US" sz="1400" b="1" dirty="0"/>
            </a:p>
            <a:p>
              <a:pPr>
                <a:spcAft>
                  <a:spcPts val="600"/>
                </a:spcAft>
              </a:pPr>
              <a:r>
                <a:rPr lang="el-GR" sz="1400" b="1" u="sng" dirty="0"/>
                <a:t>Βιβλιογραφική αναφορά</a:t>
              </a:r>
              <a:r>
                <a:rPr lang="el-GR" sz="1400" b="1" dirty="0"/>
                <a:t>:</a:t>
              </a:r>
              <a:r>
                <a:rPr lang="en-US" sz="1400" b="1" dirty="0"/>
                <a:t> </a:t>
              </a:r>
              <a:r>
                <a:rPr lang="el-GR" sz="1400" dirty="0"/>
                <a:t>Πικουλής, Ε. </a:t>
              </a:r>
              <a:r>
                <a:rPr lang="en-US" sz="1400" dirty="0"/>
                <a:t> </a:t>
              </a:r>
              <a:r>
                <a:rPr lang="el-GR" sz="1400" dirty="0"/>
                <a:t>(</a:t>
              </a:r>
              <a:r>
                <a:rPr lang="el-GR" sz="1400" dirty="0" err="1"/>
                <a:t>επιμ</a:t>
              </a:r>
              <a:r>
                <a:rPr lang="el-GR" sz="1400" dirty="0"/>
                <a:t>) (2022). Εγχειρίδιο Χειρουργικών Ειδικοτήτων [Προπτυχιακό εγχειρίδιο]. </a:t>
              </a:r>
              <a:r>
                <a:rPr lang="el-GR" sz="1400" dirty="0" err="1"/>
                <a:t>Κάλλιπος</a:t>
              </a:r>
              <a:r>
                <a:rPr lang="el-GR" sz="1400" dirty="0"/>
                <a:t>, Ανοικτές Ακαδημαϊκές Εκδόσεις. </a:t>
              </a:r>
            </a:p>
            <a:p>
              <a:pPr>
                <a:spcAft>
                  <a:spcPts val="600"/>
                </a:spcAft>
              </a:pPr>
              <a:r>
                <a:rPr lang="el-GR" sz="1400" b="1" u="sng" dirty="0"/>
                <a:t>Θεματικές περιοχές</a:t>
              </a:r>
              <a:r>
                <a:rPr lang="el-GR" sz="1400" dirty="0"/>
                <a:t>: ΙΑΤΡΙΚΗ ΚΑΙ ΕΠΙΣΤΗΜΕΣ ΥΓΕΙΑΣ, ΕΠΙΣΤΗΜΕΣ ΖΩΗΣ,  ΒΙΟΛΟΓΙΚΕΣ ΕΠΙΣΤΗΜΕΣ</a:t>
              </a:r>
            </a:p>
            <a:p>
              <a:pPr>
                <a:spcAft>
                  <a:spcPts val="600"/>
                </a:spcAft>
              </a:pPr>
              <a:r>
                <a:rPr lang="en-US" sz="1400" dirty="0"/>
                <a:t>	</a:t>
              </a:r>
              <a:endParaRPr lang="en-GB" sz="1400" dirty="0"/>
            </a:p>
            <a:p>
              <a:pPr marL="360363" indent="-360363" algn="just"/>
              <a:r>
                <a:rPr lang="el-GR" sz="1400" b="1" dirty="0"/>
                <a:t>Λέξεις-κλειδιά: </a:t>
              </a:r>
            </a:p>
            <a:p>
              <a:pPr marL="360363" indent="-360363" algn="just"/>
              <a:r>
                <a:rPr lang="el-GR" sz="1400" dirty="0"/>
                <a:t>Γενική Χειρουργική/Αναισθησιολογία/Πειραματική Χειρουργική/</a:t>
              </a:r>
              <a:r>
                <a:rPr lang="el-GR" sz="1400" dirty="0" err="1"/>
                <a:t>Μυοσκελετικές</a:t>
              </a:r>
              <a:r>
                <a:rPr lang="el-GR" sz="1400" dirty="0"/>
                <a:t> παθήσεις/Γναθοπροσωπική </a:t>
              </a:r>
            </a:p>
            <a:p>
              <a:pPr marL="360363" indent="-360363" algn="just"/>
              <a:r>
                <a:rPr lang="el-GR" sz="1400" dirty="0"/>
                <a:t>Χειρουργική /Ωτορινολαρυγγολογία</a:t>
              </a:r>
              <a:endParaRPr lang="en-GB" sz="1400" dirty="0"/>
            </a:p>
          </p:txBody>
        </p:sp>
      </p:grpSp>
      <p:sp>
        <p:nvSpPr>
          <p:cNvPr id="3" name="Θέση υποσέλιδου 4">
            <a:extLst>
              <a:ext uri="{FF2B5EF4-FFF2-40B4-BE49-F238E27FC236}">
                <a16:creationId xmlns:a16="http://schemas.microsoft.com/office/drawing/2014/main" id="{1D6E192E-1075-6687-0838-443DB53E4F35}"/>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spTree>
    <p:extLst>
      <p:ext uri="{BB962C8B-B14F-4D97-AF65-F5344CB8AC3E}">
        <p14:creationId xmlns:p14="http://schemas.microsoft.com/office/powerpoint/2010/main" val="3368809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4036D-C9D0-F4F0-9A1B-1FDFA0137EA3}"/>
              </a:ext>
            </a:extLst>
          </p:cNvPr>
          <p:cNvSpPr>
            <a:spLocks noGrp="1"/>
          </p:cNvSpPr>
          <p:nvPr>
            <p:ph type="title"/>
          </p:nvPr>
        </p:nvSpPr>
        <p:spPr>
          <a:xfrm>
            <a:off x="2006077" y="267017"/>
            <a:ext cx="10515600" cy="1148715"/>
          </a:xfrm>
        </p:spPr>
        <p:txBody>
          <a:bodyPr/>
          <a:lstStyle/>
          <a:p>
            <a:r>
              <a:rPr lang="el-GR" dirty="0"/>
              <a:t>Διαφάνεια 3: Συγγραφική Ομάδα (Ι)</a:t>
            </a:r>
            <a:endParaRPr lang="en-GB" dirty="0"/>
          </a:p>
        </p:txBody>
      </p:sp>
      <p:grpSp>
        <p:nvGrpSpPr>
          <p:cNvPr id="7" name="Group 14">
            <a:extLst>
              <a:ext uri="{FF2B5EF4-FFF2-40B4-BE49-F238E27FC236}">
                <a16:creationId xmlns:a16="http://schemas.microsoft.com/office/drawing/2014/main" id="{7FC84066-6B81-4F7D-2D95-1EA3452842BF}"/>
              </a:ext>
            </a:extLst>
          </p:cNvPr>
          <p:cNvGrpSpPr/>
          <p:nvPr/>
        </p:nvGrpSpPr>
        <p:grpSpPr>
          <a:xfrm>
            <a:off x="1891144" y="2076921"/>
            <a:ext cx="7145483" cy="4168895"/>
            <a:chOff x="3264194" y="627323"/>
            <a:chExt cx="2625950" cy="6513596"/>
          </a:xfrm>
        </p:grpSpPr>
        <p:sp>
          <p:nvSpPr>
            <p:cNvPr id="11" name="Rectangle 15">
              <a:extLst>
                <a:ext uri="{FF2B5EF4-FFF2-40B4-BE49-F238E27FC236}">
                  <a16:creationId xmlns:a16="http://schemas.microsoft.com/office/drawing/2014/main" id="{D6E404B9-0E18-CCC3-3202-7F89E8958C0B}"/>
                </a:ext>
              </a:extLst>
            </p:cNvPr>
            <p:cNvSpPr/>
            <p:nvPr/>
          </p:nvSpPr>
          <p:spPr>
            <a:xfrm>
              <a:off x="3264194" y="627323"/>
              <a:ext cx="2583712" cy="65135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a:p>
          </p:txBody>
        </p:sp>
        <p:sp>
          <p:nvSpPr>
            <p:cNvPr id="12" name="TextBox 11">
              <a:extLst>
                <a:ext uri="{FF2B5EF4-FFF2-40B4-BE49-F238E27FC236}">
                  <a16:creationId xmlns:a16="http://schemas.microsoft.com/office/drawing/2014/main" id="{EA7A2DDE-7C25-BC71-17D7-3CAD9DB9F6B9}"/>
                </a:ext>
              </a:extLst>
            </p:cNvPr>
            <p:cNvSpPr txBox="1"/>
            <p:nvPr/>
          </p:nvSpPr>
          <p:spPr>
            <a:xfrm>
              <a:off x="3306432" y="801937"/>
              <a:ext cx="2583712" cy="6010982"/>
            </a:xfrm>
            <a:prstGeom prst="rect">
              <a:avLst/>
            </a:prstGeom>
            <a:noFill/>
          </p:spPr>
          <p:txBody>
            <a:bodyPr wrap="square">
              <a:spAutoFit/>
            </a:bodyPr>
            <a:lstStyle/>
            <a:p>
              <a:pPr algn="just"/>
              <a:r>
                <a:rPr lang="el-GR" sz="2000" b="1" dirty="0"/>
                <a:t>1.   Αγγουράς Δημήτριος</a:t>
              </a:r>
              <a:r>
                <a:rPr lang="el-GR" sz="2400" dirty="0">
                  <a:latin typeface="Times New Roman" panose="02020603050405020304" pitchFamily="18" charset="0"/>
                  <a:ea typeface="Calibri" panose="020F0502020204030204" pitchFamily="34" charset="0"/>
                </a:rPr>
                <a:t> </a:t>
              </a:r>
              <a:endParaRPr lang="en-GB" sz="2800" b="1" dirty="0"/>
            </a:p>
            <a:p>
              <a:pPr algn="just"/>
              <a:r>
                <a:rPr lang="el-GR" sz="2000" b="1" dirty="0"/>
                <a:t>2.   Αλεξάνδρου Ανδρέας</a:t>
              </a:r>
            </a:p>
            <a:p>
              <a:pPr algn="just"/>
              <a:r>
                <a:rPr lang="el-GR" sz="2000" b="1" dirty="0"/>
                <a:t>3.   Αναστασόπουλος Γεώργιος</a:t>
              </a:r>
            </a:p>
            <a:p>
              <a:pPr algn="just"/>
              <a:r>
                <a:rPr lang="el-GR" sz="2000" b="1" dirty="0"/>
                <a:t>4.   Αντωνάκης Παντελής</a:t>
              </a:r>
            </a:p>
            <a:p>
              <a:pPr algn="just"/>
              <a:r>
                <a:rPr lang="el-GR" sz="2000" b="1" dirty="0"/>
                <a:t>5.   Αντωνόπουλος Κωνσταντίνος</a:t>
              </a:r>
            </a:p>
            <a:p>
              <a:pPr algn="just"/>
              <a:r>
                <a:rPr lang="el-GR" sz="2000" b="1" dirty="0"/>
                <a:t>6.   </a:t>
              </a:r>
              <a:r>
                <a:rPr lang="el-GR" sz="2000" b="1" dirty="0" err="1"/>
                <a:t>Αρκαδόπουλος</a:t>
              </a:r>
              <a:r>
                <a:rPr lang="el-GR" sz="2000" b="1" dirty="0"/>
                <a:t> Νικόλαος</a:t>
              </a:r>
            </a:p>
            <a:p>
              <a:pPr algn="just"/>
              <a:r>
                <a:rPr lang="el-GR" sz="2000" b="1" dirty="0"/>
                <a:t>7.   Αυγερινός Ευθύμιος</a:t>
              </a:r>
            </a:p>
            <a:p>
              <a:pPr algn="just"/>
              <a:r>
                <a:rPr lang="el-GR" sz="2000" b="1" dirty="0"/>
                <a:t>8.   </a:t>
              </a:r>
              <a:r>
                <a:rPr lang="el-GR" sz="2000" b="1" dirty="0" err="1"/>
                <a:t>Βαρκαράκης</a:t>
              </a:r>
              <a:r>
                <a:rPr lang="el-GR" sz="2000" b="1" dirty="0"/>
                <a:t> Ιωάννης</a:t>
              </a:r>
            </a:p>
            <a:p>
              <a:pPr algn="just"/>
              <a:r>
                <a:rPr lang="el-GR" sz="2000" b="1" dirty="0"/>
                <a:t>9.   Βασιλείου Παντελεήμων</a:t>
              </a:r>
            </a:p>
            <a:p>
              <a:pPr algn="just"/>
              <a:r>
                <a:rPr lang="el-GR" sz="2000" b="1" dirty="0"/>
                <a:t>10. Βασιλείου Σταύρος</a:t>
              </a:r>
            </a:p>
            <a:p>
              <a:pPr algn="just"/>
              <a:r>
                <a:rPr lang="el-GR" sz="2000" b="1" dirty="0"/>
                <a:t>11. </a:t>
              </a:r>
              <a:r>
                <a:rPr lang="el-GR" sz="2000" b="1" dirty="0" err="1"/>
                <a:t>Βεζάκης</a:t>
              </a:r>
              <a:r>
                <a:rPr lang="el-GR" sz="2000" b="1" dirty="0"/>
                <a:t> Ιωάννης</a:t>
              </a:r>
            </a:p>
            <a:p>
              <a:pPr algn="just"/>
              <a:r>
                <a:rPr lang="el-GR" sz="2000" b="1" dirty="0"/>
                <a:t>12. Βλάμης Ιωάννης</a:t>
              </a:r>
            </a:p>
          </p:txBody>
        </p:sp>
      </p:grpSp>
      <p:sp>
        <p:nvSpPr>
          <p:cNvPr id="4" name="Θέση υποσέλιδου 4">
            <a:extLst>
              <a:ext uri="{FF2B5EF4-FFF2-40B4-BE49-F238E27FC236}">
                <a16:creationId xmlns:a16="http://schemas.microsoft.com/office/drawing/2014/main" id="{F54EFF66-9F97-9E92-BE7B-503E1FA537E4}"/>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spTree>
    <p:extLst>
      <p:ext uri="{BB962C8B-B14F-4D97-AF65-F5344CB8AC3E}">
        <p14:creationId xmlns:p14="http://schemas.microsoft.com/office/powerpoint/2010/main" val="3599566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4036D-C9D0-F4F0-9A1B-1FDFA0137EA3}"/>
              </a:ext>
            </a:extLst>
          </p:cNvPr>
          <p:cNvSpPr>
            <a:spLocks noGrp="1"/>
          </p:cNvSpPr>
          <p:nvPr>
            <p:ph type="title"/>
          </p:nvPr>
        </p:nvSpPr>
        <p:spPr>
          <a:xfrm>
            <a:off x="2006077" y="267017"/>
            <a:ext cx="10515600" cy="1148715"/>
          </a:xfrm>
        </p:spPr>
        <p:txBody>
          <a:bodyPr/>
          <a:lstStyle/>
          <a:p>
            <a:r>
              <a:rPr lang="el-GR" dirty="0"/>
              <a:t>Διαφάνεια 4: Συγγραφική Ομάδα (ΙΙ)</a:t>
            </a:r>
            <a:endParaRPr lang="en-GB" dirty="0"/>
          </a:p>
        </p:txBody>
      </p:sp>
      <p:sp>
        <p:nvSpPr>
          <p:cNvPr id="4" name="TextBox 3">
            <a:extLst>
              <a:ext uri="{FF2B5EF4-FFF2-40B4-BE49-F238E27FC236}">
                <a16:creationId xmlns:a16="http://schemas.microsoft.com/office/drawing/2014/main" id="{00110F4D-8A72-9291-C460-C01DBCB1553D}"/>
              </a:ext>
            </a:extLst>
          </p:cNvPr>
          <p:cNvSpPr txBox="1"/>
          <p:nvPr/>
        </p:nvSpPr>
        <p:spPr>
          <a:xfrm>
            <a:off x="2006078" y="2188679"/>
            <a:ext cx="7030549" cy="3785652"/>
          </a:xfrm>
          <a:prstGeom prst="rect">
            <a:avLst/>
          </a:prstGeom>
          <a:noFill/>
        </p:spPr>
        <p:txBody>
          <a:bodyPr wrap="square">
            <a:spAutoFit/>
          </a:bodyPr>
          <a:lstStyle/>
          <a:p>
            <a:pPr algn="just"/>
            <a:r>
              <a:rPr lang="el-GR" sz="2000" b="1" dirty="0"/>
              <a:t>13. Βώρος Διονύσιος</a:t>
            </a:r>
            <a:endParaRPr lang="en-GB" sz="2800" b="1" dirty="0"/>
          </a:p>
          <a:p>
            <a:pPr algn="just"/>
            <a:r>
              <a:rPr lang="el-GR" sz="2000" b="1" dirty="0"/>
              <a:t>14. </a:t>
            </a:r>
            <a:r>
              <a:rPr lang="el-GR" sz="2000" b="1" dirty="0" err="1"/>
              <a:t>Γαλύφος</a:t>
            </a:r>
            <a:r>
              <a:rPr lang="el-GR" sz="2000" b="1" dirty="0"/>
              <a:t> Γεώργιος</a:t>
            </a:r>
          </a:p>
          <a:p>
            <a:pPr algn="just"/>
            <a:r>
              <a:rPr lang="el-GR" sz="2000" b="1" dirty="0"/>
              <a:t>15. Γαρμπής Νικόλαος</a:t>
            </a:r>
          </a:p>
          <a:p>
            <a:pPr algn="just"/>
            <a:r>
              <a:rPr lang="el-GR" sz="2000" b="1" dirty="0"/>
              <a:t>16. </a:t>
            </a:r>
            <a:r>
              <a:rPr lang="el-GR" sz="2000" b="1" dirty="0" err="1"/>
              <a:t>Γερολουκά-Κωστοπαναγιώτου</a:t>
            </a:r>
            <a:r>
              <a:rPr lang="el-GR" sz="2000" b="1" dirty="0"/>
              <a:t> Γεωργία</a:t>
            </a:r>
          </a:p>
          <a:p>
            <a:pPr algn="just"/>
            <a:r>
              <a:rPr lang="el-GR" sz="2000" b="1" dirty="0"/>
              <a:t>17. </a:t>
            </a:r>
            <a:r>
              <a:rPr lang="el-GR" sz="2000" b="1" dirty="0" err="1"/>
              <a:t>Γερουλάκος</a:t>
            </a:r>
            <a:r>
              <a:rPr lang="el-GR" sz="2000" b="1" dirty="0"/>
              <a:t> Γεώργιος</a:t>
            </a:r>
          </a:p>
          <a:p>
            <a:pPr algn="just"/>
            <a:r>
              <a:rPr lang="el-GR" sz="2000" b="1" dirty="0"/>
              <a:t>18. </a:t>
            </a:r>
            <a:r>
              <a:rPr lang="el-GR" sz="2000" b="1" dirty="0" err="1"/>
              <a:t>Γεωργάλας</a:t>
            </a:r>
            <a:r>
              <a:rPr lang="el-GR" sz="2000" b="1" dirty="0"/>
              <a:t> Ηλίας</a:t>
            </a:r>
          </a:p>
          <a:p>
            <a:pPr algn="just"/>
            <a:r>
              <a:rPr lang="el-GR" sz="2000" b="1" dirty="0"/>
              <a:t>19. Γεωργόπουλος Σωτήριος</a:t>
            </a:r>
          </a:p>
          <a:p>
            <a:pPr algn="just"/>
            <a:r>
              <a:rPr lang="el-GR" sz="2000" b="1" dirty="0"/>
              <a:t>20. Γιαννάκης Περικλής</a:t>
            </a:r>
          </a:p>
          <a:p>
            <a:pPr algn="just"/>
            <a:r>
              <a:rPr lang="el-GR" sz="2000" b="1" dirty="0"/>
              <a:t>21. </a:t>
            </a:r>
            <a:r>
              <a:rPr lang="el-GR" sz="2000" b="1" dirty="0" err="1"/>
              <a:t>Γκατζώνης</a:t>
            </a:r>
            <a:r>
              <a:rPr lang="el-GR" sz="2000" b="1" dirty="0"/>
              <a:t> Στέργιος</a:t>
            </a:r>
          </a:p>
          <a:p>
            <a:pPr algn="just"/>
            <a:r>
              <a:rPr lang="el-GR" sz="2000" b="1" dirty="0"/>
              <a:t>22. Γούμενος Σταύρος</a:t>
            </a:r>
          </a:p>
          <a:p>
            <a:pPr algn="just"/>
            <a:r>
              <a:rPr lang="el-GR" sz="2000" b="1" dirty="0"/>
              <a:t>23. </a:t>
            </a:r>
            <a:r>
              <a:rPr lang="el-GR" sz="2000" b="1" dirty="0" err="1"/>
              <a:t>Δαμάσκος</a:t>
            </a:r>
            <a:r>
              <a:rPr lang="el-GR" sz="2000" b="1" dirty="0"/>
              <a:t> Χρήστος</a:t>
            </a:r>
          </a:p>
          <a:p>
            <a:pPr algn="just"/>
            <a:r>
              <a:rPr lang="el-GR" sz="2000" b="1" dirty="0"/>
              <a:t>24. </a:t>
            </a:r>
            <a:r>
              <a:rPr lang="el-GR" sz="2000" b="1" dirty="0" err="1"/>
              <a:t>Δανιάς</a:t>
            </a:r>
            <a:r>
              <a:rPr lang="el-GR" sz="2000" b="1" dirty="0"/>
              <a:t> Νικόλαος</a:t>
            </a:r>
          </a:p>
        </p:txBody>
      </p:sp>
      <p:sp>
        <p:nvSpPr>
          <p:cNvPr id="10" name="Rectangle 15">
            <a:extLst>
              <a:ext uri="{FF2B5EF4-FFF2-40B4-BE49-F238E27FC236}">
                <a16:creationId xmlns:a16="http://schemas.microsoft.com/office/drawing/2014/main" id="{DD66FB02-D130-C307-6207-9FD1415B953E}"/>
              </a:ext>
            </a:extLst>
          </p:cNvPr>
          <p:cNvSpPr/>
          <p:nvPr/>
        </p:nvSpPr>
        <p:spPr>
          <a:xfrm>
            <a:off x="1891144" y="2076921"/>
            <a:ext cx="7030549" cy="41688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a:p>
        </p:txBody>
      </p:sp>
      <p:sp>
        <p:nvSpPr>
          <p:cNvPr id="15" name="Θέση υποσέλιδου 4">
            <a:extLst>
              <a:ext uri="{FF2B5EF4-FFF2-40B4-BE49-F238E27FC236}">
                <a16:creationId xmlns:a16="http://schemas.microsoft.com/office/drawing/2014/main" id="{F1F185D2-ADED-C8B0-9AAD-C9D2A312364A}"/>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 Τομέας Χειρουργικής, Ιατρική Σχολή, ΕΚΠΑ</a:t>
            </a:r>
            <a:endParaRPr lang="en-GB" dirty="0"/>
          </a:p>
        </p:txBody>
      </p:sp>
    </p:spTree>
    <p:extLst>
      <p:ext uri="{BB962C8B-B14F-4D97-AF65-F5344CB8AC3E}">
        <p14:creationId xmlns:p14="http://schemas.microsoft.com/office/powerpoint/2010/main" val="3922958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4036D-C9D0-F4F0-9A1B-1FDFA0137EA3}"/>
              </a:ext>
            </a:extLst>
          </p:cNvPr>
          <p:cNvSpPr>
            <a:spLocks noGrp="1"/>
          </p:cNvSpPr>
          <p:nvPr>
            <p:ph type="title"/>
          </p:nvPr>
        </p:nvSpPr>
        <p:spPr>
          <a:xfrm>
            <a:off x="2006077" y="267017"/>
            <a:ext cx="10515600" cy="1148715"/>
          </a:xfrm>
        </p:spPr>
        <p:txBody>
          <a:bodyPr/>
          <a:lstStyle/>
          <a:p>
            <a:r>
              <a:rPr lang="el-GR" dirty="0"/>
              <a:t>Διαφάνεια 5: Συγγραφική Ομάδα (ΙΙΙ)</a:t>
            </a:r>
            <a:endParaRPr lang="en-GB" dirty="0"/>
          </a:p>
        </p:txBody>
      </p:sp>
      <p:sp>
        <p:nvSpPr>
          <p:cNvPr id="4" name="TextBox 3">
            <a:extLst>
              <a:ext uri="{FF2B5EF4-FFF2-40B4-BE49-F238E27FC236}">
                <a16:creationId xmlns:a16="http://schemas.microsoft.com/office/drawing/2014/main" id="{00110F4D-8A72-9291-C460-C01DBCB1553D}"/>
              </a:ext>
            </a:extLst>
          </p:cNvPr>
          <p:cNvSpPr txBox="1"/>
          <p:nvPr/>
        </p:nvSpPr>
        <p:spPr>
          <a:xfrm>
            <a:off x="2006078" y="2188679"/>
            <a:ext cx="7030549" cy="3785652"/>
          </a:xfrm>
          <a:prstGeom prst="rect">
            <a:avLst/>
          </a:prstGeom>
          <a:noFill/>
        </p:spPr>
        <p:txBody>
          <a:bodyPr wrap="square">
            <a:spAutoFit/>
          </a:bodyPr>
          <a:lstStyle/>
          <a:p>
            <a:pPr algn="just"/>
            <a:r>
              <a:rPr lang="el-GR" sz="2000" b="1" dirty="0"/>
              <a:t>25. </a:t>
            </a:r>
            <a:r>
              <a:rPr lang="el-GR" sz="2000" b="1" dirty="0" err="1"/>
              <a:t>Δεληβελιώτης</a:t>
            </a:r>
            <a:r>
              <a:rPr lang="el-GR" sz="2000" b="1" dirty="0"/>
              <a:t> Χαράλαμπος</a:t>
            </a:r>
            <a:endParaRPr lang="en-GB" sz="2800" b="1" dirty="0"/>
          </a:p>
          <a:p>
            <a:pPr algn="just"/>
            <a:r>
              <a:rPr lang="el-GR" sz="2000" b="1" dirty="0"/>
              <a:t>26. </a:t>
            </a:r>
            <a:r>
              <a:rPr lang="el-GR" sz="2000" b="1" dirty="0" err="1"/>
              <a:t>Δελίδης</a:t>
            </a:r>
            <a:r>
              <a:rPr lang="el-GR" sz="2000" b="1" dirty="0"/>
              <a:t> Αλέξανδρος</a:t>
            </a:r>
          </a:p>
          <a:p>
            <a:pPr algn="just"/>
            <a:r>
              <a:rPr lang="el-GR" sz="2000" b="1" dirty="0"/>
              <a:t>27. </a:t>
            </a:r>
            <a:r>
              <a:rPr lang="el-GR" sz="2000" b="1" dirty="0" err="1"/>
              <a:t>Δελλαπόρτας</a:t>
            </a:r>
            <a:r>
              <a:rPr lang="el-GR" sz="2000" b="1" dirty="0"/>
              <a:t> Διονύσιος</a:t>
            </a:r>
          </a:p>
          <a:p>
            <a:pPr algn="just"/>
            <a:r>
              <a:rPr lang="el-GR" sz="2000" b="1" dirty="0"/>
              <a:t>28. Δημοπούλου Αναστασία</a:t>
            </a:r>
          </a:p>
          <a:p>
            <a:pPr algn="just"/>
            <a:r>
              <a:rPr lang="el-GR" sz="2000" b="1" dirty="0"/>
              <a:t>29. </a:t>
            </a:r>
            <a:r>
              <a:rPr lang="el-GR" sz="2000" b="1" dirty="0" err="1"/>
              <a:t>Δοντά</a:t>
            </a:r>
            <a:r>
              <a:rPr lang="el-GR" sz="2000" b="1" dirty="0"/>
              <a:t> Ισμήνη</a:t>
            </a:r>
          </a:p>
          <a:p>
            <a:pPr algn="just"/>
            <a:r>
              <a:rPr lang="el-GR" sz="2000" b="1" dirty="0"/>
              <a:t>30. </a:t>
            </a:r>
            <a:r>
              <a:rPr lang="el-GR" sz="2000" b="1" dirty="0" err="1"/>
              <a:t>Δουγένης</a:t>
            </a:r>
            <a:r>
              <a:rPr lang="el-GR" sz="2000" b="1" dirty="0"/>
              <a:t> Δημήτριος</a:t>
            </a:r>
          </a:p>
          <a:p>
            <a:pPr algn="just"/>
            <a:r>
              <a:rPr lang="el-GR" sz="2000" b="1" dirty="0"/>
              <a:t>31. </a:t>
            </a:r>
            <a:r>
              <a:rPr lang="el-GR" sz="2000" b="1" dirty="0" err="1"/>
              <a:t>Δρούτσας</a:t>
            </a:r>
            <a:r>
              <a:rPr lang="el-GR" sz="2000" b="1" dirty="0"/>
              <a:t> Κωνσταντίνος</a:t>
            </a:r>
          </a:p>
          <a:p>
            <a:pPr algn="just"/>
            <a:r>
              <a:rPr lang="el-GR" sz="2000" b="1" dirty="0"/>
              <a:t>32. Ευαγγελόπουλος Δημήτριος-Στέργιος</a:t>
            </a:r>
          </a:p>
          <a:p>
            <a:pPr algn="just"/>
            <a:r>
              <a:rPr lang="el-GR" sz="2000" b="1" dirty="0"/>
              <a:t>33. </a:t>
            </a:r>
            <a:r>
              <a:rPr lang="el-GR" sz="2000" b="1" dirty="0" err="1"/>
              <a:t>Ζάβρας</a:t>
            </a:r>
            <a:r>
              <a:rPr lang="el-GR" sz="2000" b="1" dirty="0"/>
              <a:t> Νικόλαος</a:t>
            </a:r>
          </a:p>
          <a:p>
            <a:pPr algn="just"/>
            <a:r>
              <a:rPr lang="el-GR" sz="2000" b="1" dirty="0"/>
              <a:t>34. Ζωγράφος Γεώργιος</a:t>
            </a:r>
          </a:p>
          <a:p>
            <a:pPr algn="just"/>
            <a:r>
              <a:rPr lang="el-GR" sz="2000" b="1" dirty="0"/>
              <a:t>35. Ζωγράφος Κωνσταντίνος</a:t>
            </a:r>
          </a:p>
          <a:p>
            <a:pPr algn="just"/>
            <a:r>
              <a:rPr lang="el-GR" sz="2000" b="1" dirty="0"/>
              <a:t>36. Ηλιόπουλος Δημήτριος</a:t>
            </a:r>
          </a:p>
        </p:txBody>
      </p:sp>
      <p:sp>
        <p:nvSpPr>
          <p:cNvPr id="10" name="Rectangle 15">
            <a:extLst>
              <a:ext uri="{FF2B5EF4-FFF2-40B4-BE49-F238E27FC236}">
                <a16:creationId xmlns:a16="http://schemas.microsoft.com/office/drawing/2014/main" id="{DD66FB02-D130-C307-6207-9FD1415B953E}"/>
              </a:ext>
            </a:extLst>
          </p:cNvPr>
          <p:cNvSpPr/>
          <p:nvPr/>
        </p:nvSpPr>
        <p:spPr>
          <a:xfrm>
            <a:off x="1891144" y="2076921"/>
            <a:ext cx="7030549" cy="41688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a:p>
        </p:txBody>
      </p:sp>
      <p:sp>
        <p:nvSpPr>
          <p:cNvPr id="5" name="Θέση υποσέλιδου 4">
            <a:extLst>
              <a:ext uri="{FF2B5EF4-FFF2-40B4-BE49-F238E27FC236}">
                <a16:creationId xmlns:a16="http://schemas.microsoft.com/office/drawing/2014/main" id="{6B3DB2AD-A4AF-DEC5-F598-CED9801DB091}"/>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 Τομέας Χειρουργικής, Ιατρική Σχολή, ΕΚΠΑ</a:t>
            </a:r>
            <a:endParaRPr lang="en-GB" dirty="0"/>
          </a:p>
        </p:txBody>
      </p:sp>
    </p:spTree>
    <p:extLst>
      <p:ext uri="{BB962C8B-B14F-4D97-AF65-F5344CB8AC3E}">
        <p14:creationId xmlns:p14="http://schemas.microsoft.com/office/powerpoint/2010/main" val="3010947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4036D-C9D0-F4F0-9A1B-1FDFA0137EA3}"/>
              </a:ext>
            </a:extLst>
          </p:cNvPr>
          <p:cNvSpPr>
            <a:spLocks noGrp="1"/>
          </p:cNvSpPr>
          <p:nvPr>
            <p:ph type="title"/>
          </p:nvPr>
        </p:nvSpPr>
        <p:spPr>
          <a:xfrm>
            <a:off x="2006077" y="267017"/>
            <a:ext cx="10515600" cy="1148715"/>
          </a:xfrm>
        </p:spPr>
        <p:txBody>
          <a:bodyPr/>
          <a:lstStyle/>
          <a:p>
            <a:r>
              <a:rPr lang="el-GR" dirty="0"/>
              <a:t>Διαφάνεια 6: Συγγραφική Ομάδα (Ι</a:t>
            </a:r>
            <a:r>
              <a:rPr lang="en-US" dirty="0"/>
              <a:t>V</a:t>
            </a:r>
            <a:r>
              <a:rPr lang="el-GR" dirty="0"/>
              <a:t>)</a:t>
            </a:r>
            <a:endParaRPr lang="en-GB" dirty="0"/>
          </a:p>
        </p:txBody>
      </p:sp>
      <p:sp>
        <p:nvSpPr>
          <p:cNvPr id="4" name="TextBox 3">
            <a:extLst>
              <a:ext uri="{FF2B5EF4-FFF2-40B4-BE49-F238E27FC236}">
                <a16:creationId xmlns:a16="http://schemas.microsoft.com/office/drawing/2014/main" id="{00110F4D-8A72-9291-C460-C01DBCB1553D}"/>
              </a:ext>
            </a:extLst>
          </p:cNvPr>
          <p:cNvSpPr txBox="1"/>
          <p:nvPr/>
        </p:nvSpPr>
        <p:spPr>
          <a:xfrm>
            <a:off x="2006078" y="2188679"/>
            <a:ext cx="7030549" cy="3785652"/>
          </a:xfrm>
          <a:prstGeom prst="rect">
            <a:avLst/>
          </a:prstGeom>
          <a:noFill/>
        </p:spPr>
        <p:txBody>
          <a:bodyPr wrap="square">
            <a:spAutoFit/>
          </a:bodyPr>
          <a:lstStyle/>
          <a:p>
            <a:pPr algn="just"/>
            <a:r>
              <a:rPr lang="el-GR" sz="2000" b="1" dirty="0"/>
              <a:t>37. Θεοδοσιάδης Παναγιώτης</a:t>
            </a:r>
            <a:endParaRPr lang="en-GB" sz="2800" b="1" dirty="0"/>
          </a:p>
          <a:p>
            <a:pPr algn="just"/>
            <a:r>
              <a:rPr lang="el-GR" sz="2000" b="1" dirty="0"/>
              <a:t>38. Θεοδωρόπουλος Γεώργιος</a:t>
            </a:r>
          </a:p>
          <a:p>
            <a:pPr algn="just"/>
            <a:r>
              <a:rPr lang="el-GR" sz="2000" b="1" dirty="0"/>
              <a:t>39. Θεοδώρου Δημήτριος</a:t>
            </a:r>
          </a:p>
          <a:p>
            <a:pPr algn="just"/>
            <a:r>
              <a:rPr lang="el-GR" sz="2000" b="1" dirty="0"/>
              <a:t>40. Καλαματιανός Θεοδόσης</a:t>
            </a:r>
          </a:p>
          <a:p>
            <a:pPr algn="just"/>
            <a:r>
              <a:rPr lang="el-GR" sz="2000" b="1" dirty="0"/>
              <a:t>41. </a:t>
            </a:r>
            <a:r>
              <a:rPr lang="el-GR" sz="2000" b="1" dirty="0" err="1"/>
              <a:t>Κανδαράκης</a:t>
            </a:r>
            <a:r>
              <a:rPr lang="el-GR" sz="2000" b="1" dirty="0"/>
              <a:t> Στυλιανός</a:t>
            </a:r>
          </a:p>
          <a:p>
            <a:pPr algn="just"/>
            <a:r>
              <a:rPr lang="el-GR" sz="2000" b="1" dirty="0"/>
              <a:t>42. </a:t>
            </a:r>
            <a:r>
              <a:rPr lang="el-GR" sz="2000" b="1" dirty="0" err="1"/>
              <a:t>Καραμαγκιώλη</a:t>
            </a:r>
            <a:r>
              <a:rPr lang="el-GR" sz="2000" b="1" dirty="0"/>
              <a:t> </a:t>
            </a:r>
            <a:r>
              <a:rPr lang="el-GR" sz="2000" b="1" dirty="0" err="1"/>
              <a:t>Εβίκα</a:t>
            </a:r>
            <a:endParaRPr lang="el-GR" sz="2000" b="1" dirty="0"/>
          </a:p>
          <a:p>
            <a:pPr algn="just"/>
            <a:r>
              <a:rPr lang="el-GR" sz="2000" b="1" dirty="0"/>
              <a:t>43. Κλωνάρης Χρήστος</a:t>
            </a:r>
          </a:p>
          <a:p>
            <a:pPr algn="just"/>
            <a:r>
              <a:rPr lang="el-GR" sz="2000" b="1" dirty="0"/>
              <a:t>44. Κόλλιας Βασίλειος</a:t>
            </a:r>
          </a:p>
          <a:p>
            <a:pPr algn="just"/>
            <a:r>
              <a:rPr lang="el-GR" sz="2000" b="1" dirty="0"/>
              <a:t>45. </a:t>
            </a:r>
            <a:r>
              <a:rPr lang="el-GR" sz="2000" b="1" dirty="0" err="1"/>
              <a:t>Κόντζογλου</a:t>
            </a:r>
            <a:r>
              <a:rPr lang="el-GR" sz="2000" b="1" dirty="0"/>
              <a:t> Κωνσταντίνος</a:t>
            </a:r>
          </a:p>
          <a:p>
            <a:pPr algn="just"/>
            <a:r>
              <a:rPr lang="el-GR" sz="2000" b="1" dirty="0"/>
              <a:t>46. Κόντης Ελισσαίος</a:t>
            </a:r>
          </a:p>
          <a:p>
            <a:pPr algn="just"/>
            <a:r>
              <a:rPr lang="el-GR" sz="2000" b="1" dirty="0"/>
              <a:t>47. </a:t>
            </a:r>
            <a:r>
              <a:rPr lang="el-GR" sz="2000" b="1" dirty="0" err="1"/>
              <a:t>Κοπανάκης</a:t>
            </a:r>
            <a:r>
              <a:rPr lang="el-GR" sz="2000" b="1" dirty="0"/>
              <a:t> Νικόλαος</a:t>
            </a:r>
          </a:p>
          <a:p>
            <a:pPr algn="just"/>
            <a:r>
              <a:rPr lang="el-GR" sz="2000" b="1" dirty="0"/>
              <a:t>48. </a:t>
            </a:r>
            <a:r>
              <a:rPr lang="el-GR" sz="2000" b="1" dirty="0" err="1"/>
              <a:t>Κορφιάς</a:t>
            </a:r>
            <a:r>
              <a:rPr lang="el-GR" sz="2000" b="1" dirty="0"/>
              <a:t> Στέφανος</a:t>
            </a:r>
          </a:p>
        </p:txBody>
      </p:sp>
      <p:sp>
        <p:nvSpPr>
          <p:cNvPr id="10" name="Rectangle 15">
            <a:extLst>
              <a:ext uri="{FF2B5EF4-FFF2-40B4-BE49-F238E27FC236}">
                <a16:creationId xmlns:a16="http://schemas.microsoft.com/office/drawing/2014/main" id="{DD66FB02-D130-C307-6207-9FD1415B953E}"/>
              </a:ext>
            </a:extLst>
          </p:cNvPr>
          <p:cNvSpPr/>
          <p:nvPr/>
        </p:nvSpPr>
        <p:spPr>
          <a:xfrm>
            <a:off x="1891144" y="2076921"/>
            <a:ext cx="7030549" cy="41688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a:p>
        </p:txBody>
      </p:sp>
      <p:sp>
        <p:nvSpPr>
          <p:cNvPr id="5" name="Θέση υποσέλιδου 4">
            <a:extLst>
              <a:ext uri="{FF2B5EF4-FFF2-40B4-BE49-F238E27FC236}">
                <a16:creationId xmlns:a16="http://schemas.microsoft.com/office/drawing/2014/main" id="{EA4E59A8-0FEB-A431-2E85-ABB3CBEE6C1B}"/>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spTree>
    <p:extLst>
      <p:ext uri="{BB962C8B-B14F-4D97-AF65-F5344CB8AC3E}">
        <p14:creationId xmlns:p14="http://schemas.microsoft.com/office/powerpoint/2010/main" val="4284330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4036D-C9D0-F4F0-9A1B-1FDFA0137EA3}"/>
              </a:ext>
            </a:extLst>
          </p:cNvPr>
          <p:cNvSpPr>
            <a:spLocks noGrp="1"/>
          </p:cNvSpPr>
          <p:nvPr>
            <p:ph type="title"/>
          </p:nvPr>
        </p:nvSpPr>
        <p:spPr>
          <a:xfrm>
            <a:off x="2006077" y="267017"/>
            <a:ext cx="10515600" cy="1148715"/>
          </a:xfrm>
        </p:spPr>
        <p:txBody>
          <a:bodyPr/>
          <a:lstStyle/>
          <a:p>
            <a:r>
              <a:rPr lang="el-GR" dirty="0"/>
              <a:t>Διαφάνεια 7: Συγγραφική Ομάδα (</a:t>
            </a:r>
            <a:r>
              <a:rPr lang="en-US" dirty="0"/>
              <a:t>V</a:t>
            </a:r>
            <a:r>
              <a:rPr lang="el-GR" dirty="0"/>
              <a:t>)</a:t>
            </a:r>
            <a:endParaRPr lang="en-GB" dirty="0"/>
          </a:p>
        </p:txBody>
      </p:sp>
      <p:sp>
        <p:nvSpPr>
          <p:cNvPr id="4" name="TextBox 3">
            <a:extLst>
              <a:ext uri="{FF2B5EF4-FFF2-40B4-BE49-F238E27FC236}">
                <a16:creationId xmlns:a16="http://schemas.microsoft.com/office/drawing/2014/main" id="{00110F4D-8A72-9291-C460-C01DBCB1553D}"/>
              </a:ext>
            </a:extLst>
          </p:cNvPr>
          <p:cNvSpPr txBox="1"/>
          <p:nvPr/>
        </p:nvSpPr>
        <p:spPr>
          <a:xfrm>
            <a:off x="2006078" y="2188679"/>
            <a:ext cx="7030549" cy="3785652"/>
          </a:xfrm>
          <a:prstGeom prst="rect">
            <a:avLst/>
          </a:prstGeom>
          <a:noFill/>
        </p:spPr>
        <p:txBody>
          <a:bodyPr wrap="square">
            <a:spAutoFit/>
          </a:bodyPr>
          <a:lstStyle/>
          <a:p>
            <a:pPr algn="just"/>
            <a:r>
              <a:rPr lang="el-GR" sz="2000" b="1" dirty="0"/>
              <a:t>49. </a:t>
            </a:r>
            <a:r>
              <a:rPr lang="el-GR" sz="2000" b="1" dirty="0" err="1"/>
              <a:t>Κούκης</a:t>
            </a:r>
            <a:r>
              <a:rPr lang="el-GR" sz="2000" b="1" dirty="0"/>
              <a:t> Ιωάννης</a:t>
            </a:r>
            <a:endParaRPr lang="en-GB" sz="2800" b="1" dirty="0"/>
          </a:p>
          <a:p>
            <a:pPr algn="just"/>
            <a:r>
              <a:rPr lang="el-GR" sz="2000" b="1" dirty="0"/>
              <a:t>50. </a:t>
            </a:r>
            <a:r>
              <a:rPr lang="el-GR" sz="2000" b="1" dirty="0" err="1"/>
              <a:t>Κούλαλης</a:t>
            </a:r>
            <a:r>
              <a:rPr lang="el-GR" sz="2000" b="1" dirty="0"/>
              <a:t> Δημήτριος</a:t>
            </a:r>
          </a:p>
          <a:p>
            <a:pPr algn="just"/>
            <a:r>
              <a:rPr lang="el-GR" sz="2000" b="1" dirty="0"/>
              <a:t>51. </a:t>
            </a:r>
            <a:r>
              <a:rPr lang="el-GR" sz="2000" b="1" dirty="0" err="1"/>
              <a:t>Κουλουβάρης</a:t>
            </a:r>
            <a:r>
              <a:rPr lang="el-GR" sz="2000" b="1" dirty="0"/>
              <a:t> Παναγιώτης</a:t>
            </a:r>
          </a:p>
          <a:p>
            <a:pPr algn="just"/>
            <a:r>
              <a:rPr lang="el-GR" sz="2000" b="1" dirty="0"/>
              <a:t>52. </a:t>
            </a:r>
            <a:r>
              <a:rPr lang="el-GR" sz="2000" b="1" dirty="0" err="1"/>
              <a:t>Κυμιωνής</a:t>
            </a:r>
            <a:r>
              <a:rPr lang="el-GR" sz="2000" b="1" dirty="0"/>
              <a:t> Γεώργιος</a:t>
            </a:r>
          </a:p>
          <a:p>
            <a:pPr algn="just"/>
            <a:r>
              <a:rPr lang="el-GR" sz="2000" b="1" dirty="0"/>
              <a:t>53. </a:t>
            </a:r>
            <a:r>
              <a:rPr lang="el-GR" sz="2000" b="1" dirty="0" err="1"/>
              <a:t>Κυροδήμος</a:t>
            </a:r>
            <a:r>
              <a:rPr lang="el-GR" sz="2000" b="1" dirty="0"/>
              <a:t> Ευθύμιος</a:t>
            </a:r>
          </a:p>
          <a:p>
            <a:pPr algn="just"/>
            <a:r>
              <a:rPr lang="el-GR" sz="2000" b="1" dirty="0"/>
              <a:t>54. Κωνσταντινίδης Κωνσταντίνος</a:t>
            </a:r>
          </a:p>
          <a:p>
            <a:pPr algn="just"/>
            <a:r>
              <a:rPr lang="el-GR" sz="2000" b="1" dirty="0"/>
              <a:t>55. </a:t>
            </a:r>
            <a:r>
              <a:rPr lang="el-GR" sz="2000" b="1" dirty="0" err="1"/>
              <a:t>Κωνσταντουλάκης</a:t>
            </a:r>
            <a:r>
              <a:rPr lang="el-GR" sz="2000" b="1" dirty="0"/>
              <a:t> Μανούσος</a:t>
            </a:r>
          </a:p>
          <a:p>
            <a:pPr algn="just"/>
            <a:r>
              <a:rPr lang="el-GR" sz="2000" b="1" dirty="0"/>
              <a:t>56. </a:t>
            </a:r>
            <a:r>
              <a:rPr lang="el-GR" sz="2000" b="1" dirty="0" err="1"/>
              <a:t>Κώτσης</a:t>
            </a:r>
            <a:r>
              <a:rPr lang="el-GR" sz="2000" b="1" dirty="0"/>
              <a:t> Θωμάς</a:t>
            </a:r>
          </a:p>
          <a:p>
            <a:pPr algn="just"/>
            <a:r>
              <a:rPr lang="el-GR" sz="2000" b="1" dirty="0"/>
              <a:t>57. </a:t>
            </a:r>
            <a:r>
              <a:rPr lang="el-GR" sz="2000" b="1" dirty="0" err="1"/>
              <a:t>Λάζαρης</a:t>
            </a:r>
            <a:r>
              <a:rPr lang="el-GR" sz="2000" b="1" dirty="0"/>
              <a:t> Ανδρέας</a:t>
            </a:r>
          </a:p>
          <a:p>
            <a:pPr algn="just"/>
            <a:r>
              <a:rPr lang="el-GR" sz="2000" b="1" dirty="0"/>
              <a:t>58. Λαμπροπούλου-</a:t>
            </a:r>
            <a:r>
              <a:rPr lang="el-GR" sz="2000" b="1" dirty="0" err="1"/>
              <a:t>Αδαμίδου</a:t>
            </a:r>
            <a:r>
              <a:rPr lang="el-GR" sz="2000" b="1" dirty="0"/>
              <a:t> Καλλιόπη</a:t>
            </a:r>
          </a:p>
          <a:p>
            <a:pPr algn="just"/>
            <a:r>
              <a:rPr lang="el-GR" sz="2000" b="1" dirty="0"/>
              <a:t>59. </a:t>
            </a:r>
            <a:r>
              <a:rPr lang="el-GR" sz="2000" b="1" dirty="0" err="1"/>
              <a:t>Λελόβας</a:t>
            </a:r>
            <a:r>
              <a:rPr lang="el-GR" sz="2000" b="1" dirty="0"/>
              <a:t> Παύλος</a:t>
            </a:r>
          </a:p>
          <a:p>
            <a:pPr algn="just"/>
            <a:r>
              <a:rPr lang="el-GR" sz="2000" b="1" dirty="0"/>
              <a:t>60. Λυκούδης Παναγής</a:t>
            </a:r>
          </a:p>
        </p:txBody>
      </p:sp>
      <p:sp>
        <p:nvSpPr>
          <p:cNvPr id="10" name="Rectangle 15">
            <a:extLst>
              <a:ext uri="{FF2B5EF4-FFF2-40B4-BE49-F238E27FC236}">
                <a16:creationId xmlns:a16="http://schemas.microsoft.com/office/drawing/2014/main" id="{DD66FB02-D130-C307-6207-9FD1415B953E}"/>
              </a:ext>
            </a:extLst>
          </p:cNvPr>
          <p:cNvSpPr/>
          <p:nvPr/>
        </p:nvSpPr>
        <p:spPr>
          <a:xfrm>
            <a:off x="1891144" y="2076921"/>
            <a:ext cx="7030549" cy="41688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a:p>
        </p:txBody>
      </p:sp>
      <p:sp>
        <p:nvSpPr>
          <p:cNvPr id="5" name="Θέση υποσέλιδου 4">
            <a:extLst>
              <a:ext uri="{FF2B5EF4-FFF2-40B4-BE49-F238E27FC236}">
                <a16:creationId xmlns:a16="http://schemas.microsoft.com/office/drawing/2014/main" id="{97327F1F-584A-A45C-8DFC-E313207887A7}"/>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 Τομέας Χειρουργικής, Ιατρική Σχολή, ΕΚΠΑ</a:t>
            </a:r>
            <a:endParaRPr lang="en-GB" dirty="0"/>
          </a:p>
        </p:txBody>
      </p:sp>
    </p:spTree>
    <p:extLst>
      <p:ext uri="{BB962C8B-B14F-4D97-AF65-F5344CB8AC3E}">
        <p14:creationId xmlns:p14="http://schemas.microsoft.com/office/powerpoint/2010/main" val="1002010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4036D-C9D0-F4F0-9A1B-1FDFA0137EA3}"/>
              </a:ext>
            </a:extLst>
          </p:cNvPr>
          <p:cNvSpPr>
            <a:spLocks noGrp="1"/>
          </p:cNvSpPr>
          <p:nvPr>
            <p:ph type="title"/>
          </p:nvPr>
        </p:nvSpPr>
        <p:spPr>
          <a:xfrm>
            <a:off x="2006077" y="267017"/>
            <a:ext cx="10515600" cy="1148715"/>
          </a:xfrm>
        </p:spPr>
        <p:txBody>
          <a:bodyPr/>
          <a:lstStyle/>
          <a:p>
            <a:r>
              <a:rPr lang="el-GR" dirty="0"/>
              <a:t>Διαφάνεια 8: Συγγραφική Ομάδα (</a:t>
            </a:r>
            <a:r>
              <a:rPr lang="en-US" dirty="0"/>
              <a:t>V</a:t>
            </a:r>
            <a:r>
              <a:rPr lang="el-GR" dirty="0"/>
              <a:t>Ι)</a:t>
            </a:r>
            <a:endParaRPr lang="en-GB" dirty="0"/>
          </a:p>
        </p:txBody>
      </p:sp>
      <p:sp>
        <p:nvSpPr>
          <p:cNvPr id="4" name="TextBox 3">
            <a:extLst>
              <a:ext uri="{FF2B5EF4-FFF2-40B4-BE49-F238E27FC236}">
                <a16:creationId xmlns:a16="http://schemas.microsoft.com/office/drawing/2014/main" id="{00110F4D-8A72-9291-C460-C01DBCB1553D}"/>
              </a:ext>
            </a:extLst>
          </p:cNvPr>
          <p:cNvSpPr txBox="1"/>
          <p:nvPr/>
        </p:nvSpPr>
        <p:spPr>
          <a:xfrm>
            <a:off x="2006078" y="2188679"/>
            <a:ext cx="7030549" cy="3785652"/>
          </a:xfrm>
          <a:prstGeom prst="rect">
            <a:avLst/>
          </a:prstGeom>
          <a:noFill/>
        </p:spPr>
        <p:txBody>
          <a:bodyPr wrap="square">
            <a:spAutoFit/>
          </a:bodyPr>
          <a:lstStyle/>
          <a:p>
            <a:pPr algn="just"/>
            <a:r>
              <a:rPr lang="el-GR" sz="2000" b="1" dirty="0"/>
              <a:t>61. Μακρής Γεώργιος</a:t>
            </a:r>
            <a:endParaRPr lang="en-GB" sz="2800" b="1" dirty="0"/>
          </a:p>
          <a:p>
            <a:pPr algn="just"/>
            <a:r>
              <a:rPr lang="el-GR" sz="2000" b="1" dirty="0"/>
              <a:t>62. Μάργαρης Ιωάννης</a:t>
            </a:r>
          </a:p>
          <a:p>
            <a:pPr algn="just"/>
            <a:r>
              <a:rPr lang="el-GR" sz="2000" b="1" dirty="0"/>
              <a:t>63. Μαρίνης Αθανάσιος</a:t>
            </a:r>
          </a:p>
          <a:p>
            <a:pPr algn="just"/>
            <a:r>
              <a:rPr lang="el-GR" sz="2000" b="1" dirty="0"/>
              <a:t>64. </a:t>
            </a:r>
            <a:r>
              <a:rPr lang="el-GR" sz="2000" b="1" dirty="0" err="1"/>
              <a:t>Μαστοράκος</a:t>
            </a:r>
            <a:r>
              <a:rPr lang="el-GR" sz="2000" b="1" dirty="0"/>
              <a:t> Δημήτριος</a:t>
            </a:r>
          </a:p>
          <a:p>
            <a:pPr algn="just"/>
            <a:r>
              <a:rPr lang="el-GR" sz="2000" b="1" dirty="0"/>
              <a:t>65. </a:t>
            </a:r>
            <a:r>
              <a:rPr lang="el-GR" sz="2000" b="1" dirty="0" err="1"/>
              <a:t>Μαστρόκαλος</a:t>
            </a:r>
            <a:r>
              <a:rPr lang="el-GR" sz="2000" b="1" dirty="0"/>
              <a:t> Δημήτριος</a:t>
            </a:r>
          </a:p>
          <a:p>
            <a:pPr algn="just"/>
            <a:r>
              <a:rPr lang="el-GR" sz="2000" b="1" dirty="0"/>
              <a:t>66. </a:t>
            </a:r>
            <a:r>
              <a:rPr lang="el-GR" sz="2000" b="1" dirty="0" err="1"/>
              <a:t>Ματσώτα</a:t>
            </a:r>
            <a:r>
              <a:rPr lang="el-GR" sz="2000" b="1" dirty="0"/>
              <a:t> Παρασκευή</a:t>
            </a:r>
          </a:p>
          <a:p>
            <a:pPr algn="just"/>
            <a:r>
              <a:rPr lang="el-GR" sz="2000" b="1" dirty="0"/>
              <a:t>67. Μαχαίρας Νικόλαος</a:t>
            </a:r>
          </a:p>
          <a:p>
            <a:pPr algn="just"/>
            <a:r>
              <a:rPr lang="el-GR" sz="2000" b="1" dirty="0"/>
              <a:t>68. Μέμος Νικόλαος</a:t>
            </a:r>
          </a:p>
          <a:p>
            <a:pPr algn="just"/>
            <a:r>
              <a:rPr lang="el-GR" sz="2000" b="1" dirty="0"/>
              <a:t>69. Μισιακός Ευάγγελος</a:t>
            </a:r>
          </a:p>
          <a:p>
            <a:pPr algn="just"/>
            <a:r>
              <a:rPr lang="el-GR" sz="2000" b="1" dirty="0"/>
              <a:t>70. Μιχαλόπουλος Νικόλαος</a:t>
            </a:r>
          </a:p>
          <a:p>
            <a:pPr algn="just"/>
            <a:r>
              <a:rPr lang="el-GR" sz="2000" b="1" dirty="0"/>
              <a:t>71. Μουρμούρης Παναγιώτης</a:t>
            </a:r>
          </a:p>
          <a:p>
            <a:pPr algn="just"/>
            <a:r>
              <a:rPr lang="el-GR" sz="2000" b="1" dirty="0"/>
              <a:t>72. Μπακογιάννης Νικόλαος</a:t>
            </a:r>
          </a:p>
        </p:txBody>
      </p:sp>
      <p:sp>
        <p:nvSpPr>
          <p:cNvPr id="10" name="Rectangle 15">
            <a:extLst>
              <a:ext uri="{FF2B5EF4-FFF2-40B4-BE49-F238E27FC236}">
                <a16:creationId xmlns:a16="http://schemas.microsoft.com/office/drawing/2014/main" id="{DD66FB02-D130-C307-6207-9FD1415B953E}"/>
              </a:ext>
            </a:extLst>
          </p:cNvPr>
          <p:cNvSpPr/>
          <p:nvPr/>
        </p:nvSpPr>
        <p:spPr>
          <a:xfrm>
            <a:off x="1891144" y="2076921"/>
            <a:ext cx="7030549" cy="41688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a:p>
        </p:txBody>
      </p:sp>
      <p:sp>
        <p:nvSpPr>
          <p:cNvPr id="5" name="Θέση υποσέλιδου 4">
            <a:extLst>
              <a:ext uri="{FF2B5EF4-FFF2-40B4-BE49-F238E27FC236}">
                <a16:creationId xmlns:a16="http://schemas.microsoft.com/office/drawing/2014/main" id="{3CAEEF47-C4EE-3AF9-568D-FD4676E2CEBC}"/>
              </a:ext>
            </a:extLst>
          </p:cNvPr>
          <p:cNvSpPr txBox="1">
            <a:spLocks/>
          </p:cNvSpPr>
          <p:nvPr/>
        </p:nvSpPr>
        <p:spPr>
          <a:xfrm>
            <a:off x="4206498" y="630008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t>ΕΓΧΕΙΡΙΔΙΟ ΧΕΙΡΟΥΡΓΙΚΩΝ ΕΙΔΙΚΟΤΗΤΩΝ    </a:t>
            </a:r>
          </a:p>
          <a:p>
            <a:r>
              <a:rPr lang="el-GR" dirty="0"/>
              <a:t>Τομέας Χειρουργικής, Ιατρική Σχολή, ΕΚΠΑ</a:t>
            </a:r>
            <a:endParaRPr lang="en-GB" dirty="0"/>
          </a:p>
        </p:txBody>
      </p:sp>
    </p:spTree>
    <p:extLst>
      <p:ext uri="{BB962C8B-B14F-4D97-AF65-F5344CB8AC3E}">
        <p14:creationId xmlns:p14="http://schemas.microsoft.com/office/powerpoint/2010/main" val="115887580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4320</TotalTime>
  <Words>2067</Words>
  <Application>Microsoft Office PowerPoint</Application>
  <PresentationFormat>Ευρεία οθόνη</PresentationFormat>
  <Paragraphs>388</Paragraphs>
  <Slides>18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Arial</vt:lpstr>
      <vt:lpstr>Calibri</vt:lpstr>
      <vt:lpstr>Calibri Light</vt:lpstr>
      <vt:lpstr>Times New Roman</vt:lpstr>
      <vt:lpstr>Θέμα του Office</vt:lpstr>
      <vt:lpstr>ΒΙΒΛΙΟΠΑΡΟΥΣΙΑΣΗ ΚΑΛΛΙΠΟΣ+ 13-15 Σεπτεμβρίου 2022</vt:lpstr>
      <vt:lpstr>Διαφάνεια 1: Παρουσίαση  μπροσούρας</vt:lpstr>
      <vt:lpstr>Διαφάνεια 2: Στοιχεία Βιβλίου</vt:lpstr>
      <vt:lpstr>Διαφάνεια 3: Συγγραφική Ομάδα (Ι)</vt:lpstr>
      <vt:lpstr>Διαφάνεια 4: Συγγραφική Ομάδα (ΙΙ)</vt:lpstr>
      <vt:lpstr>Διαφάνεια 5: Συγγραφική Ομάδα (ΙΙΙ)</vt:lpstr>
      <vt:lpstr>Διαφάνεια 6: Συγγραφική Ομάδα (ΙV)</vt:lpstr>
      <vt:lpstr>Διαφάνεια 7: Συγγραφική Ομάδα (V)</vt:lpstr>
      <vt:lpstr>Διαφάνεια 8: Συγγραφική Ομάδα (VΙ)</vt:lpstr>
      <vt:lpstr>Διαφάνεια 9: Συγγραφική Ομάδα (VΙΙ)</vt:lpstr>
      <vt:lpstr>Διαφάνεια 10: Συγγραφική Ομάδα (VΙΙΙ)</vt:lpstr>
      <vt:lpstr>Διαφάνεια 11: Συγγραφική Ομάδα (ΙΧ)</vt:lpstr>
      <vt:lpstr>Διαφάνεια 12: Συγγραφική Ομάδα (Χ)</vt:lpstr>
      <vt:lpstr>Διαφάνεια 13: Διδακτική αξία/χρήση του βιβλίου</vt:lpstr>
      <vt:lpstr>Διαφάνειες 14-17: Αναλυτική παρουσίαση                                  περιεχομένου</vt:lpstr>
      <vt:lpstr>Διαφάνειες 14-17: Αναλυτική παρουσίαση                                  περιεχομένου</vt:lpstr>
      <vt:lpstr>Διαφάνειες 14-17: Αναλυτική παρουσίαση                                  περιεχομένου</vt:lpstr>
      <vt:lpstr>Διαφάνειες 14-17: Αναλυτική παρουσίαση                                  περιεχομένου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Νικόλαος Μήτρου</dc:creator>
  <cp:lastModifiedBy>ΠΜΣ Διεθνής Ιατρική Διαχείριση Κρίσεων Υγείας</cp:lastModifiedBy>
  <cp:revision>43</cp:revision>
  <dcterms:created xsi:type="dcterms:W3CDTF">2022-07-09T03:12:41Z</dcterms:created>
  <dcterms:modified xsi:type="dcterms:W3CDTF">2022-09-12T11:36:28Z</dcterms:modified>
</cp:coreProperties>
</file>