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3337701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tif"/></Relationships>
</file>

<file path=ppt/slides/_rels/slide1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pository.kallipos.gr/simple-search?location=&amp;query=&amp;filtername=subjectTermFull&amp;filtertype=contains&amp;filterquery=I.%20%CE%9C%CE%91%CE%98%CE%97%CE%9C%CE%91%CE%A4%CE%99%CE%9A%CE%91%20%CE%9A%CE%91%CE%99%20%CE%A0%CE%9B%CE%97%CE%A1%CE%9F%CE%A6%CE%9F%CE%A1%CE%99%CE%9A%CE%97::%CE%9C%CE%91%CE%98%CE%97%CE%9C%CE%91%CE%A4%CE%99%CE%9A%CE%91::%CE%98%CE%95%CE%A9%CE%A1%CE%99%CE%91%20%CE%A3%CE%A9%CE%9C%CE%91%CE%A4%CE%A9%CE%9D%20%CE%9A%CE%91%CE%99%20%CE%A0%CE%9F%CE%9B%CE%A5%CE%A9%CE%9D%CE%A5%CE%9C%CE%A9%CE%9D::%CE%93%CE%95%CE%9D%CE%99%CE%9A%CE%97%20%CE%98%CE%95%CE%A9%CE%A1%CE%99%CE%91%20%CE%A3%CE%A9%CE%9C%CE%91%CE%A4%CE%A9%CE%9D&amp;rpp=10&amp;sort_by=dc.collection_sort&amp;order=asc" TargetMode="External"/><Relationship Id="rId2" Type="http://schemas.openxmlformats.org/officeDocument/2006/relationships/hyperlink" Target="http://dx.doi.org/10.57713/kallipos-7" TargetMode="External"/><Relationship Id="rId1" Type="http://schemas.openxmlformats.org/officeDocument/2006/relationships/slideLayout" Target="../slideLayouts/slideLayout6.xml"/><Relationship Id="rId5" Type="http://schemas.openxmlformats.org/officeDocument/2006/relationships/image" Target="../media/image2.ti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hyperlink" Target="http://dx.doi.org/10.57713/kallipos-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hyperlink" Target="http://hdl.handle.net/11419/331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hyperlink" Target="http://hdl.handle.net/11419/73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Τίτλος 1"/>
          <p:cNvSpPr txBox="1">
            <a:spLocks noGrp="1"/>
          </p:cNvSpPr>
          <p:nvPr>
            <p:ph type="ctrTitle"/>
          </p:nvPr>
        </p:nvSpPr>
        <p:spPr>
          <a:xfrm>
            <a:off x="1436450" y="0"/>
            <a:ext cx="9144001" cy="1116959"/>
          </a:xfrm>
          <a:prstGeom prst="rect">
            <a:avLst/>
          </a:prstGeom>
        </p:spPr>
        <p:txBody>
          <a:bodyPr/>
          <a:lstStyle/>
          <a:p>
            <a:pPr>
              <a:defRPr sz="2400">
                <a:latin typeface="+mn-lt"/>
                <a:ea typeface="+mn-ea"/>
                <a:cs typeface="+mn-cs"/>
                <a:sym typeface="Calibri"/>
              </a:defRPr>
            </a:pPr>
            <a:r>
              <a:t>ΒΙΒΛΙΟΠΑΡΟΥΣΙΑΣΗ ΚΑΛΛΙΠΟΣ+</a:t>
            </a:r>
            <a:br/>
            <a:r>
              <a:t>13-15 Σεπτεμβρίου 2022</a:t>
            </a:r>
          </a:p>
        </p:txBody>
      </p:sp>
      <p:sp>
        <p:nvSpPr>
          <p:cNvPr id="95" name="Υπότιτλος 2"/>
          <p:cNvSpPr txBox="1">
            <a:spLocks noGrp="1"/>
          </p:cNvSpPr>
          <p:nvPr>
            <p:ph type="subTitle" sz="half" idx="1"/>
          </p:nvPr>
        </p:nvSpPr>
        <p:spPr>
          <a:xfrm>
            <a:off x="1524000" y="1479591"/>
            <a:ext cx="9144000" cy="1857271"/>
          </a:xfrm>
          <a:prstGeom prst="rect">
            <a:avLst/>
          </a:prstGeom>
        </p:spPr>
        <p:txBody>
          <a:bodyPr/>
          <a:lstStyle/>
          <a:p>
            <a:pPr defTabSz="630936">
              <a:lnSpc>
                <a:spcPct val="72000"/>
              </a:lnSpc>
              <a:spcBef>
                <a:spcPts val="600"/>
              </a:spcBef>
              <a:defRPr sz="1587" b="1"/>
            </a:pPr>
            <a:r>
              <a:rPr dirty="0"/>
              <a:t>ΘΕΜΑΤΙΚΗ ΕΝΟΤΗΤΑ 1</a:t>
            </a:r>
            <a:endParaRPr sz="1380" dirty="0"/>
          </a:p>
          <a:p>
            <a:pPr defTabSz="630936">
              <a:lnSpc>
                <a:spcPct val="72000"/>
              </a:lnSpc>
              <a:spcBef>
                <a:spcPts val="600"/>
              </a:spcBef>
              <a:defRPr sz="1587" b="1"/>
            </a:pPr>
            <a:r>
              <a:rPr dirty="0"/>
              <a:t>Μα</a:t>
            </a:r>
            <a:r>
              <a:rPr dirty="0" err="1"/>
              <a:t>θημ</a:t>
            </a:r>
            <a:r>
              <a:rPr dirty="0"/>
              <a:t>ατικά και Πληροφορική</a:t>
            </a:r>
            <a:endParaRPr sz="1932" dirty="0"/>
          </a:p>
          <a:p>
            <a:pPr defTabSz="630936">
              <a:lnSpc>
                <a:spcPct val="72000"/>
              </a:lnSpc>
              <a:spcBef>
                <a:spcPts val="600"/>
              </a:spcBef>
              <a:defRPr sz="2208" b="1">
                <a:solidFill>
                  <a:srgbClr val="0000FF"/>
                </a:solidFill>
              </a:defRPr>
            </a:pPr>
            <a:r>
              <a:rPr dirty="0"/>
              <a:t>ΒΑΣΙΚΗ ΘΕΩΡΙΑ GALOIS</a:t>
            </a:r>
            <a:endParaRPr sz="1380" dirty="0"/>
          </a:p>
          <a:p>
            <a:pPr defTabSz="630936">
              <a:lnSpc>
                <a:spcPct val="72000"/>
              </a:lnSpc>
              <a:spcBef>
                <a:spcPts val="600"/>
              </a:spcBef>
              <a:defRPr sz="1932" b="1"/>
            </a:pPr>
            <a:r>
              <a:rPr dirty="0" err="1"/>
              <a:t>Νικόλ</a:t>
            </a:r>
            <a:r>
              <a:rPr dirty="0"/>
              <a:t>αος - Θεοδόσιος Μαρμαρίδης</a:t>
            </a:r>
          </a:p>
          <a:p>
            <a:pPr defTabSz="630936">
              <a:lnSpc>
                <a:spcPct val="72000"/>
              </a:lnSpc>
              <a:spcBef>
                <a:spcPts val="600"/>
              </a:spcBef>
              <a:defRPr sz="1932" b="1"/>
            </a:pPr>
            <a:r>
              <a:rPr dirty="0" err="1"/>
              <a:t>Ομότιμος</a:t>
            </a:r>
            <a:r>
              <a:rPr dirty="0"/>
              <a:t> Κα</a:t>
            </a:r>
            <a:r>
              <a:rPr dirty="0" err="1"/>
              <a:t>θηγητής</a:t>
            </a:r>
            <a:r>
              <a:rPr dirty="0"/>
              <a:t> </a:t>
            </a:r>
            <a:r>
              <a:rPr dirty="0" err="1"/>
              <a:t>Τμήμ</a:t>
            </a:r>
            <a:r>
              <a:rPr dirty="0"/>
              <a:t>ατος Μαθηματικών </a:t>
            </a:r>
            <a:r>
              <a:rPr dirty="0" smtClean="0"/>
              <a:t>ΠΙ</a:t>
            </a:r>
            <a:endParaRPr dirty="0"/>
          </a:p>
        </p:txBody>
      </p:sp>
      <p:pic>
        <p:nvPicPr>
          <p:cNvPr id="96" name="Picture 5" descr="Picture 5"/>
          <p:cNvPicPr>
            <a:picLocks noChangeAspect="1"/>
          </p:cNvPicPr>
          <p:nvPr/>
        </p:nvPicPr>
        <p:blipFill>
          <a:blip r:embed="rId2">
            <a:extLst/>
          </a:blip>
          <a:stretch>
            <a:fillRect/>
          </a:stretch>
        </p:blipFill>
        <p:spPr>
          <a:xfrm>
            <a:off x="5161257" y="3386540"/>
            <a:ext cx="1595922" cy="2239925"/>
          </a:xfrm>
          <a:prstGeom prst="rect">
            <a:avLst/>
          </a:prstGeom>
          <a:ln w="12700">
            <a:miter lim="400000"/>
          </a:ln>
        </p:spPr>
      </p:pic>
      <p:sp>
        <p:nvSpPr>
          <p:cNvPr id="97" name="1"/>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a:t>
            </a:r>
          </a:p>
        </p:txBody>
      </p:sp>
      <p:pic>
        <p:nvPicPr>
          <p:cNvPr id="98"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Θέση υποσέλιδου 4"/>
          <p:cNvSpPr txBox="1"/>
          <p:nvPr/>
        </p:nvSpPr>
        <p:spPr>
          <a:xfrm>
            <a:off x="4084320" y="6442392"/>
            <a:ext cx="402336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53" name="Τίτλος 1"/>
          <p:cNvSpPr txBox="1">
            <a:spLocks noGrp="1"/>
          </p:cNvSpPr>
          <p:nvPr>
            <p:ph type="title"/>
          </p:nvPr>
        </p:nvSpPr>
        <p:spPr>
          <a:xfrm>
            <a:off x="1463913" y="19017"/>
            <a:ext cx="10515601" cy="553986"/>
          </a:xfrm>
          <a:prstGeom prst="rect">
            <a:avLst/>
          </a:prstGeom>
        </p:spPr>
        <p:txBody>
          <a:bodyPr/>
          <a:lstStyle>
            <a:lvl1pPr algn="ctr">
              <a:defRPr sz="2400" b="1">
                <a:latin typeface="+mn-lt"/>
                <a:ea typeface="+mn-ea"/>
                <a:cs typeface="+mn-cs"/>
                <a:sym typeface="Calibri"/>
              </a:defRPr>
            </a:lvl1pPr>
          </a:lstStyle>
          <a:p>
            <a:r>
              <a:t>Η Επιλύουσα Weber, Θεώρημα 13.56:</a:t>
            </a:r>
          </a:p>
        </p:txBody>
      </p:sp>
      <p:pic>
        <p:nvPicPr>
          <p:cNvPr id="154" name="Picture 7" descr="Picture 7"/>
          <p:cNvPicPr>
            <a:picLocks noChangeAspect="1"/>
          </p:cNvPicPr>
          <p:nvPr/>
        </p:nvPicPr>
        <p:blipFill>
          <a:blip r:embed="rId2">
            <a:extLst/>
          </a:blip>
          <a:stretch>
            <a:fillRect/>
          </a:stretch>
        </p:blipFill>
        <p:spPr>
          <a:xfrm>
            <a:off x="2947499" y="2084800"/>
            <a:ext cx="7772921" cy="946315"/>
          </a:xfrm>
          <a:prstGeom prst="rect">
            <a:avLst/>
          </a:prstGeom>
          <a:ln w="12700">
            <a:miter lim="400000"/>
          </a:ln>
        </p:spPr>
      </p:pic>
      <p:pic>
        <p:nvPicPr>
          <p:cNvPr id="155" name="Picture 4" descr="Picture 4"/>
          <p:cNvPicPr>
            <a:picLocks noChangeAspect="1"/>
          </p:cNvPicPr>
          <p:nvPr/>
        </p:nvPicPr>
        <p:blipFill>
          <a:blip r:embed="rId3">
            <a:extLst/>
          </a:blip>
          <a:stretch>
            <a:fillRect/>
          </a:stretch>
        </p:blipFill>
        <p:spPr>
          <a:xfrm>
            <a:off x="2951578" y="2941911"/>
            <a:ext cx="8461695" cy="2184823"/>
          </a:xfrm>
          <a:prstGeom prst="rect">
            <a:avLst/>
          </a:prstGeom>
          <a:ln w="12700">
            <a:miter lim="400000"/>
          </a:ln>
        </p:spPr>
      </p:pic>
      <p:sp>
        <p:nvSpPr>
          <p:cNvPr id="156" name="Arrow"/>
          <p:cNvSpPr/>
          <p:nvPr/>
        </p:nvSpPr>
        <p:spPr>
          <a:xfrm>
            <a:off x="546681" y="2057033"/>
            <a:ext cx="2298119" cy="698867"/>
          </a:xfrm>
          <a:prstGeom prst="rightArrow">
            <a:avLst>
              <a:gd name="adj1" fmla="val 32000"/>
              <a:gd name="adj2" fmla="val 116303"/>
            </a:avLst>
          </a:prstGeom>
          <a:solidFill>
            <a:srgbClr val="941751"/>
          </a:solidFill>
          <a:ln w="12700">
            <a:solidFill>
              <a:srgbClr val="AD5B24"/>
            </a:solidFill>
            <a:miter/>
          </a:ln>
        </p:spPr>
        <p:txBody>
          <a:bodyPr lIns="45719" rIns="45719" anchor="ctr"/>
          <a:lstStyle/>
          <a:p>
            <a:pPr>
              <a:defRPr>
                <a:solidFill>
                  <a:srgbClr val="FFFFFF"/>
                </a:solidFill>
              </a:defRPr>
            </a:pPr>
            <a:endParaRPr/>
          </a:p>
        </p:txBody>
      </p:sp>
      <p:sp>
        <p:nvSpPr>
          <p:cNvPr id="157" name="Επιλύουσα Weber"/>
          <p:cNvSpPr txBox="1"/>
          <p:nvPr/>
        </p:nvSpPr>
        <p:spPr>
          <a:xfrm>
            <a:off x="140122" y="1719579"/>
            <a:ext cx="18029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Επιλύουσα Weber</a:t>
            </a:r>
          </a:p>
        </p:txBody>
      </p:sp>
      <p:sp>
        <p:nvSpPr>
          <p:cNvPr id="158" name="Δ(f) η διακρίνουσα του f"/>
          <p:cNvSpPr txBox="1"/>
          <p:nvPr/>
        </p:nvSpPr>
        <p:spPr>
          <a:xfrm>
            <a:off x="140122" y="2748279"/>
            <a:ext cx="236357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Δ(f) η διακρίνουσα του f</a:t>
            </a:r>
          </a:p>
        </p:txBody>
      </p:sp>
      <p:sp>
        <p:nvSpPr>
          <p:cNvPr id="159" name="Οι συντελεστές          όπως…"/>
          <p:cNvSpPr txBox="1"/>
          <p:nvPr/>
        </p:nvSpPr>
        <p:spPr>
          <a:xfrm>
            <a:off x="38522" y="3319779"/>
            <a:ext cx="3001782"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err="1"/>
              <a:t>Οι</a:t>
            </a:r>
            <a:r>
              <a:rPr dirty="0"/>
              <a:t> </a:t>
            </a:r>
            <a:r>
              <a:rPr dirty="0" err="1"/>
              <a:t>συντελεστές</a:t>
            </a:r>
            <a:r>
              <a:rPr dirty="0"/>
              <a:t>          όπ</a:t>
            </a:r>
            <a:r>
              <a:rPr dirty="0" err="1"/>
              <a:t>ως</a:t>
            </a:r>
            <a:r>
              <a:rPr dirty="0"/>
              <a:t> </a:t>
            </a:r>
          </a:p>
          <a:p>
            <a:r>
              <a:rPr dirty="0"/>
              <a:t>και  η Δ(f) </a:t>
            </a:r>
            <a:r>
              <a:rPr dirty="0" err="1"/>
              <a:t>είν</a:t>
            </a:r>
            <a:r>
              <a:rPr dirty="0"/>
              <a:t>αι εκτιμήσεις </a:t>
            </a:r>
          </a:p>
          <a:p>
            <a:r>
              <a:rPr dirty="0" err="1"/>
              <a:t>συμμετρικών</a:t>
            </a:r>
            <a:r>
              <a:rPr dirty="0"/>
              <a:t> </a:t>
            </a:r>
            <a:r>
              <a:rPr dirty="0" smtClean="0"/>
              <a:t>π</a:t>
            </a:r>
            <a:r>
              <a:rPr dirty="0" err="1" smtClean="0"/>
              <a:t>ολυ</a:t>
            </a:r>
            <a:r>
              <a:rPr lang="el-GR" dirty="0" smtClean="0"/>
              <a:t>ω</a:t>
            </a:r>
            <a:r>
              <a:rPr dirty="0" smtClean="0"/>
              <a:t>ν</a:t>
            </a:r>
            <a:r>
              <a:rPr lang="el-GR" dirty="0" smtClean="0"/>
              <a:t>ύ</a:t>
            </a:r>
            <a:r>
              <a:rPr dirty="0" err="1" smtClean="0"/>
              <a:t>μων</a:t>
            </a:r>
            <a:r>
              <a:rPr dirty="0" smtClean="0"/>
              <a:t> </a:t>
            </a:r>
            <a:endParaRPr dirty="0"/>
          </a:p>
          <a:p>
            <a:r>
              <a:rPr dirty="0" err="1"/>
              <a:t>στις</a:t>
            </a:r>
            <a:r>
              <a:rPr dirty="0"/>
              <a:t> </a:t>
            </a:r>
            <a:r>
              <a:rPr dirty="0" err="1"/>
              <a:t>ρίζες</a:t>
            </a:r>
            <a:r>
              <a:rPr dirty="0"/>
              <a:t> </a:t>
            </a:r>
            <a:r>
              <a:rPr dirty="0" err="1"/>
              <a:t>του</a:t>
            </a:r>
            <a:r>
              <a:rPr dirty="0"/>
              <a:t> f και </a:t>
            </a:r>
            <a:r>
              <a:rPr dirty="0" err="1"/>
              <a:t>γι</a:t>
            </a:r>
            <a:r>
              <a:rPr dirty="0"/>
              <a:t>΄α</a:t>
            </a:r>
            <a:r>
              <a:rPr dirty="0" err="1"/>
              <a:t>υτό</a:t>
            </a:r>
            <a:r>
              <a:rPr dirty="0"/>
              <a:t> </a:t>
            </a:r>
          </a:p>
          <a:p>
            <a:r>
              <a:rPr dirty="0"/>
              <a:t>α</a:t>
            </a:r>
            <a:r>
              <a:rPr dirty="0" err="1"/>
              <a:t>νήκουν</a:t>
            </a:r>
            <a:r>
              <a:rPr dirty="0"/>
              <a:t> </a:t>
            </a:r>
            <a:r>
              <a:rPr dirty="0" err="1"/>
              <a:t>στο</a:t>
            </a:r>
            <a:r>
              <a:rPr dirty="0"/>
              <a:t> </a:t>
            </a:r>
            <a:r>
              <a:rPr dirty="0" err="1"/>
              <a:t>σώμ</a:t>
            </a:r>
            <a:r>
              <a:rPr dirty="0"/>
              <a:t>α των ρητών.</a:t>
            </a:r>
          </a:p>
        </p:txBody>
      </p:sp>
      <p:pic>
        <p:nvPicPr>
          <p:cNvPr id="160" name="Untitled 28.png" descr="Untitled 28.png"/>
          <p:cNvPicPr>
            <a:picLocks noChangeAspect="1"/>
          </p:cNvPicPr>
          <p:nvPr/>
        </p:nvPicPr>
        <p:blipFill>
          <a:blip r:embed="rId4">
            <a:extLst/>
          </a:blip>
          <a:stretch>
            <a:fillRect/>
          </a:stretch>
        </p:blipFill>
        <p:spPr>
          <a:xfrm>
            <a:off x="1905427" y="505577"/>
            <a:ext cx="9266803" cy="1099452"/>
          </a:xfrm>
          <a:prstGeom prst="rect">
            <a:avLst/>
          </a:prstGeom>
          <a:ln w="12700">
            <a:miter lim="400000"/>
          </a:ln>
        </p:spPr>
      </p:pic>
      <p:pic>
        <p:nvPicPr>
          <p:cNvPr id="161" name="Untitled 29.png" descr="Untitled 29.png"/>
          <p:cNvPicPr>
            <a:picLocks noChangeAspect="1"/>
          </p:cNvPicPr>
          <p:nvPr/>
        </p:nvPicPr>
        <p:blipFill>
          <a:blip r:embed="rId5">
            <a:extLst/>
          </a:blip>
          <a:stretch>
            <a:fillRect/>
          </a:stretch>
        </p:blipFill>
        <p:spPr>
          <a:xfrm>
            <a:off x="1603143" y="3295683"/>
            <a:ext cx="254001" cy="406401"/>
          </a:xfrm>
          <a:prstGeom prst="rect">
            <a:avLst/>
          </a:prstGeom>
          <a:ln w="12700">
            <a:miter lim="400000"/>
          </a:ln>
        </p:spPr>
      </p:pic>
      <p:pic>
        <p:nvPicPr>
          <p:cNvPr id="162" name="Untitled 30.png" descr="Untitled 30.png"/>
          <p:cNvPicPr>
            <a:picLocks noChangeAspect="1"/>
          </p:cNvPicPr>
          <p:nvPr/>
        </p:nvPicPr>
        <p:blipFill>
          <a:blip r:embed="rId6">
            <a:extLst/>
          </a:blip>
          <a:stretch>
            <a:fillRect/>
          </a:stretch>
        </p:blipFill>
        <p:spPr>
          <a:xfrm>
            <a:off x="3494852" y="1570930"/>
            <a:ext cx="5167854" cy="668140"/>
          </a:xfrm>
          <a:prstGeom prst="rect">
            <a:avLst/>
          </a:prstGeom>
          <a:ln w="12700">
            <a:miter lim="400000"/>
          </a:ln>
        </p:spPr>
      </p:pic>
      <p:pic>
        <p:nvPicPr>
          <p:cNvPr id="163" name="Untitled 31.png" descr="Untitled 31.png"/>
          <p:cNvPicPr>
            <a:picLocks noChangeAspect="1"/>
          </p:cNvPicPr>
          <p:nvPr/>
        </p:nvPicPr>
        <p:blipFill>
          <a:blip r:embed="rId7">
            <a:extLst/>
          </a:blip>
          <a:stretch>
            <a:fillRect/>
          </a:stretch>
        </p:blipFill>
        <p:spPr>
          <a:xfrm>
            <a:off x="2879135" y="5062855"/>
            <a:ext cx="8130410" cy="696893"/>
          </a:xfrm>
          <a:prstGeom prst="rect">
            <a:avLst/>
          </a:prstGeom>
          <a:ln w="12700">
            <a:miter lim="400000"/>
          </a:ln>
        </p:spPr>
      </p:pic>
      <p:pic>
        <p:nvPicPr>
          <p:cNvPr id="164" name="Untitled 32.png" descr="Untitled 32.png"/>
          <p:cNvPicPr>
            <a:picLocks noChangeAspect="1"/>
          </p:cNvPicPr>
          <p:nvPr/>
        </p:nvPicPr>
        <p:blipFill>
          <a:blip r:embed="rId8">
            <a:extLst/>
          </a:blip>
          <a:stretch>
            <a:fillRect/>
          </a:stretch>
        </p:blipFill>
        <p:spPr>
          <a:xfrm>
            <a:off x="2772178" y="5895797"/>
            <a:ext cx="4841340" cy="553985"/>
          </a:xfrm>
          <a:prstGeom prst="rect">
            <a:avLst/>
          </a:prstGeom>
          <a:ln w="12700">
            <a:miter lim="400000"/>
          </a:ln>
        </p:spPr>
      </p:pic>
      <p:sp>
        <p:nvSpPr>
          <p:cNvPr id="165" name="10"/>
          <p:cNvSpPr txBox="1"/>
          <p:nvPr/>
        </p:nvSpPr>
        <p:spPr>
          <a:xfrm>
            <a:off x="11557423" y="6316979"/>
            <a:ext cx="33586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10</a:t>
            </a:r>
          </a:p>
        </p:txBody>
      </p:sp>
      <p:pic>
        <p:nvPicPr>
          <p:cNvPr id="166" name="Image" descr="Image"/>
          <p:cNvPicPr>
            <a:picLocks noChangeAspect="1"/>
          </p:cNvPicPr>
          <p:nvPr/>
        </p:nvPicPr>
        <p:blipFill>
          <a:blip r:embed="rId9">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Θέση υποσέλιδου 4"/>
          <p:cNvSpPr txBox="1"/>
          <p:nvPr/>
        </p:nvSpPr>
        <p:spPr>
          <a:xfrm>
            <a:off x="4084320" y="6315392"/>
            <a:ext cx="402336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69" name="Τίτλος 1"/>
          <p:cNvSpPr txBox="1">
            <a:spLocks noGrp="1"/>
          </p:cNvSpPr>
          <p:nvPr>
            <p:ph type="title"/>
          </p:nvPr>
        </p:nvSpPr>
        <p:spPr>
          <a:xfrm>
            <a:off x="1916776" y="-395126"/>
            <a:ext cx="10515601" cy="1650521"/>
          </a:xfrm>
          <a:prstGeom prst="rect">
            <a:avLst/>
          </a:prstGeom>
        </p:spPr>
        <p:txBody>
          <a:bodyPr/>
          <a:lstStyle>
            <a:lvl1pPr algn="ctr">
              <a:defRPr sz="2400" b="1">
                <a:latin typeface="+mn-lt"/>
                <a:ea typeface="+mn-ea"/>
                <a:cs typeface="+mn-cs"/>
                <a:sym typeface="Calibri"/>
              </a:defRPr>
            </a:lvl1pPr>
          </a:lstStyle>
          <a:p>
            <a:r>
              <a:t>Υποσώματα Σταθερών Στοιχείων, Πρόταση 8.22:</a:t>
            </a:r>
          </a:p>
        </p:txBody>
      </p:sp>
      <p:pic>
        <p:nvPicPr>
          <p:cNvPr id="170" name="Untitled 19.png" descr="Untitled 19.png"/>
          <p:cNvPicPr>
            <a:picLocks noChangeAspect="1"/>
          </p:cNvPicPr>
          <p:nvPr/>
        </p:nvPicPr>
        <p:blipFill>
          <a:blip r:embed="rId2">
            <a:extLst/>
          </a:blip>
          <a:stretch>
            <a:fillRect/>
          </a:stretch>
        </p:blipFill>
        <p:spPr>
          <a:xfrm>
            <a:off x="703404" y="616260"/>
            <a:ext cx="11307296" cy="5351910"/>
          </a:xfrm>
          <a:prstGeom prst="rect">
            <a:avLst/>
          </a:prstGeom>
          <a:ln w="12700">
            <a:miter lim="400000"/>
          </a:ln>
        </p:spPr>
      </p:pic>
      <p:sp>
        <p:nvSpPr>
          <p:cNvPr id="171" name="11"/>
          <p:cNvSpPr txBox="1"/>
          <p:nvPr/>
        </p:nvSpPr>
        <p:spPr>
          <a:xfrm>
            <a:off x="11570123" y="6291579"/>
            <a:ext cx="33586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11</a:t>
            </a:r>
          </a:p>
        </p:txBody>
      </p:sp>
      <p:pic>
        <p:nvPicPr>
          <p:cNvPr id="172" name="Image" descr="Image"/>
          <p:cNvPicPr>
            <a:picLocks noChangeAspect="1"/>
          </p:cNvPicPr>
          <p:nvPr/>
        </p:nvPicPr>
        <p:blipFill>
          <a:blip r:embed="rId3">
            <a:extLst/>
          </a:blip>
          <a:stretch>
            <a:fillRect/>
          </a:stretch>
        </p:blipFill>
        <p:spPr>
          <a:xfrm>
            <a:off x="1050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ONE.png" descr="ONE.png"/>
          <p:cNvPicPr>
            <a:picLocks noChangeAspect="1"/>
          </p:cNvPicPr>
          <p:nvPr/>
        </p:nvPicPr>
        <p:blipFill>
          <a:blip r:embed="rId2">
            <a:extLst/>
          </a:blip>
          <a:stretch>
            <a:fillRect/>
          </a:stretch>
        </p:blipFill>
        <p:spPr>
          <a:xfrm>
            <a:off x="2560273" y="71900"/>
            <a:ext cx="8661627" cy="6597846"/>
          </a:xfrm>
          <a:prstGeom prst="rect">
            <a:avLst/>
          </a:prstGeom>
          <a:ln w="12700">
            <a:miter lim="400000"/>
          </a:ln>
        </p:spPr>
      </p:pic>
      <p:sp>
        <p:nvSpPr>
          <p:cNvPr id="175" name="12"/>
          <p:cNvSpPr txBox="1"/>
          <p:nvPr/>
        </p:nvSpPr>
        <p:spPr>
          <a:xfrm>
            <a:off x="11570123" y="6291579"/>
            <a:ext cx="33586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12</a:t>
            </a:r>
          </a:p>
        </p:txBody>
      </p:sp>
      <p:pic>
        <p:nvPicPr>
          <p:cNvPr id="176"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THREE.png" descr="THREE.png"/>
          <p:cNvPicPr>
            <a:picLocks noChangeAspect="1"/>
          </p:cNvPicPr>
          <p:nvPr/>
        </p:nvPicPr>
        <p:blipFill>
          <a:blip r:embed="rId2">
            <a:extLst/>
          </a:blip>
          <a:stretch>
            <a:fillRect/>
          </a:stretch>
        </p:blipFill>
        <p:spPr>
          <a:xfrm>
            <a:off x="2201630" y="789615"/>
            <a:ext cx="9488490" cy="5757827"/>
          </a:xfrm>
          <a:prstGeom prst="rect">
            <a:avLst/>
          </a:prstGeom>
          <a:ln w="12700">
            <a:miter lim="400000"/>
          </a:ln>
        </p:spPr>
      </p:pic>
      <p:sp>
        <p:nvSpPr>
          <p:cNvPr id="179" name="13"/>
          <p:cNvSpPr txBox="1"/>
          <p:nvPr/>
        </p:nvSpPr>
        <p:spPr>
          <a:xfrm>
            <a:off x="11570123" y="6291579"/>
            <a:ext cx="33586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13</a:t>
            </a:r>
          </a:p>
        </p:txBody>
      </p:sp>
      <p:pic>
        <p:nvPicPr>
          <p:cNvPr id="180"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circle/>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FOUR.png" descr="FOUR.png"/>
          <p:cNvPicPr>
            <a:picLocks noChangeAspect="1"/>
          </p:cNvPicPr>
          <p:nvPr/>
        </p:nvPicPr>
        <p:blipFill>
          <a:blip r:embed="rId2">
            <a:extLst/>
          </a:blip>
          <a:stretch>
            <a:fillRect/>
          </a:stretch>
        </p:blipFill>
        <p:spPr>
          <a:xfrm>
            <a:off x="1848974" y="1304726"/>
            <a:ext cx="9458962" cy="5162584"/>
          </a:xfrm>
          <a:prstGeom prst="rect">
            <a:avLst/>
          </a:prstGeom>
          <a:ln w="12700">
            <a:miter lim="400000"/>
          </a:ln>
        </p:spPr>
      </p:pic>
      <p:sp>
        <p:nvSpPr>
          <p:cNvPr id="183" name="14"/>
          <p:cNvSpPr txBox="1"/>
          <p:nvPr/>
        </p:nvSpPr>
        <p:spPr>
          <a:xfrm>
            <a:off x="11570123" y="6291579"/>
            <a:ext cx="33586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14</a:t>
            </a:r>
          </a:p>
        </p:txBody>
      </p:sp>
      <p:pic>
        <p:nvPicPr>
          <p:cNvPr id="184"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circl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Κεφάλαιο 9:"/>
          <p:cNvSpPr txBox="1">
            <a:spLocks noGrp="1"/>
          </p:cNvSpPr>
          <p:nvPr>
            <p:ph type="title"/>
          </p:nvPr>
        </p:nvSpPr>
        <p:spPr>
          <a:xfrm>
            <a:off x="304800" y="-180975"/>
            <a:ext cx="10515600" cy="703429"/>
          </a:xfrm>
          <a:prstGeom prst="rect">
            <a:avLst/>
          </a:prstGeom>
        </p:spPr>
        <p:txBody>
          <a:bodyPr/>
          <a:lstStyle>
            <a:lvl1pPr algn="ctr">
              <a:defRPr sz="2400" b="1">
                <a:latin typeface="+mn-lt"/>
                <a:ea typeface="+mn-ea"/>
                <a:cs typeface="+mn-cs"/>
                <a:sym typeface="Calibri"/>
              </a:defRPr>
            </a:lvl1pPr>
          </a:lstStyle>
          <a:p>
            <a:r>
              <a:t>                Κεφάλαιο 9: </a:t>
            </a:r>
          </a:p>
        </p:txBody>
      </p:sp>
      <p:pic>
        <p:nvPicPr>
          <p:cNvPr id="187" name="Untitled 27.png" descr="Untitled 27.png"/>
          <p:cNvPicPr>
            <a:picLocks noChangeAspect="1"/>
          </p:cNvPicPr>
          <p:nvPr/>
        </p:nvPicPr>
        <p:blipFill>
          <a:blip r:embed="rId2">
            <a:extLst/>
          </a:blip>
          <a:stretch>
            <a:fillRect/>
          </a:stretch>
        </p:blipFill>
        <p:spPr>
          <a:xfrm>
            <a:off x="2048294" y="304827"/>
            <a:ext cx="8450926" cy="6479719"/>
          </a:xfrm>
          <a:prstGeom prst="rect">
            <a:avLst/>
          </a:prstGeom>
          <a:ln w="12700">
            <a:miter lim="400000"/>
          </a:ln>
        </p:spPr>
      </p:pic>
      <p:sp>
        <p:nvSpPr>
          <p:cNvPr id="188" name="15"/>
          <p:cNvSpPr txBox="1"/>
          <p:nvPr/>
        </p:nvSpPr>
        <p:spPr>
          <a:xfrm>
            <a:off x="11570123" y="6291579"/>
            <a:ext cx="33586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15</a:t>
            </a:r>
          </a:p>
        </p:txBody>
      </p:sp>
      <p:pic>
        <p:nvPicPr>
          <p:cNvPr id="189"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circle/>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Θέση υποσέλιδου 4"/>
          <p:cNvSpPr txBox="1"/>
          <p:nvPr/>
        </p:nvSpPr>
        <p:spPr>
          <a:xfrm>
            <a:off x="4084320" y="6195185"/>
            <a:ext cx="4023360" cy="80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200">
                <a:solidFill>
                  <a:srgbClr val="888888"/>
                </a:solidFill>
              </a:defRPr>
            </a:pPr>
            <a:endParaRPr/>
          </a:p>
          <a:p>
            <a:pPr algn="ctr">
              <a:defRPr sz="1200">
                <a:solidFill>
                  <a:srgbClr val="888888"/>
                </a:solidFill>
              </a:defRPr>
            </a:pPr>
            <a:endParaRPr/>
          </a:p>
          <a:p>
            <a:pPr algn="ctr">
              <a:defRPr sz="1200">
                <a:solidFill>
                  <a:srgbClr val="888888"/>
                </a:solidFill>
              </a:defRPr>
            </a:pPr>
            <a:r>
              <a:t>ΒΑΣΙΚΗ ΘΕΩΡΙΑ GALOIS             Ν.ΜΑΡΜΑΡΙΔΗΣ</a:t>
            </a:r>
          </a:p>
        </p:txBody>
      </p:sp>
      <p:sp>
        <p:nvSpPr>
          <p:cNvPr id="192" name="Τίτλος 1"/>
          <p:cNvSpPr txBox="1">
            <a:spLocks noGrp="1"/>
          </p:cNvSpPr>
          <p:nvPr>
            <p:ph type="title"/>
          </p:nvPr>
        </p:nvSpPr>
        <p:spPr>
          <a:xfrm>
            <a:off x="304800" y="-449463"/>
            <a:ext cx="12181368" cy="1441111"/>
          </a:xfrm>
          <a:prstGeom prst="rect">
            <a:avLst/>
          </a:prstGeom>
        </p:spPr>
        <p:txBody>
          <a:bodyPr/>
          <a:lstStyle>
            <a:lvl1pPr algn="ctr">
              <a:defRPr sz="2400" b="1">
                <a:latin typeface="+mn-lt"/>
                <a:ea typeface="+mn-ea"/>
                <a:cs typeface="+mn-cs"/>
                <a:sym typeface="Calibri"/>
              </a:defRPr>
            </a:lvl1pPr>
          </a:lstStyle>
          <a:p>
            <a:r>
              <a:rPr dirty="0" err="1"/>
              <a:t>Ομάδ</a:t>
            </a:r>
            <a:r>
              <a:rPr dirty="0"/>
              <a:t>α Galois Ανάγωγου Πολυώνυμου Βαθμού 4, Θεώρημα 13.32:</a:t>
            </a:r>
          </a:p>
        </p:txBody>
      </p:sp>
      <p:pic>
        <p:nvPicPr>
          <p:cNvPr id="193" name="EDV.png" descr="EDV.png"/>
          <p:cNvPicPr>
            <a:picLocks noChangeAspect="1"/>
          </p:cNvPicPr>
          <p:nvPr/>
        </p:nvPicPr>
        <p:blipFill>
          <a:blip r:embed="rId2">
            <a:extLst/>
          </a:blip>
          <a:stretch>
            <a:fillRect/>
          </a:stretch>
        </p:blipFill>
        <p:spPr>
          <a:xfrm>
            <a:off x="1939438" y="428251"/>
            <a:ext cx="9460670" cy="6381394"/>
          </a:xfrm>
          <a:prstGeom prst="rect">
            <a:avLst/>
          </a:prstGeom>
          <a:ln w="12700">
            <a:miter lim="400000"/>
          </a:ln>
        </p:spPr>
      </p:pic>
      <p:sp>
        <p:nvSpPr>
          <p:cNvPr id="194" name="Η κυβική επιλύουσα Ferrari r(x) είναι ένα…"/>
          <p:cNvSpPr txBox="1"/>
          <p:nvPr/>
        </p:nvSpPr>
        <p:spPr>
          <a:xfrm>
            <a:off x="51222" y="2303779"/>
            <a:ext cx="2173373" cy="2606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Η </a:t>
            </a:r>
            <a:r>
              <a:rPr dirty="0" err="1"/>
              <a:t>κυ</a:t>
            </a:r>
            <a:r>
              <a:rPr dirty="0"/>
              <a:t>βική επιλύουσα</a:t>
            </a:r>
            <a:br>
              <a:rPr dirty="0"/>
            </a:br>
            <a:r>
              <a:rPr dirty="0"/>
              <a:t>Ferrari r(x) είναι ένα </a:t>
            </a:r>
          </a:p>
          <a:p>
            <a:r>
              <a:rPr dirty="0" err="1"/>
              <a:t>τριτο</a:t>
            </a:r>
            <a:r>
              <a:rPr dirty="0"/>
              <a:t>βάθμιο</a:t>
            </a:r>
          </a:p>
          <a:p>
            <a:r>
              <a:rPr dirty="0"/>
              <a:t>π</a:t>
            </a:r>
            <a:r>
              <a:rPr dirty="0" err="1"/>
              <a:t>ολυώνυμο</a:t>
            </a:r>
            <a:r>
              <a:rPr dirty="0"/>
              <a:t> π</a:t>
            </a:r>
            <a:r>
              <a:rPr dirty="0" err="1"/>
              <a:t>ου</a:t>
            </a:r>
            <a:r>
              <a:rPr dirty="0"/>
              <a:t> </a:t>
            </a:r>
          </a:p>
          <a:p>
            <a:r>
              <a:rPr dirty="0"/>
              <a:t>υπ</a:t>
            </a:r>
            <a:r>
              <a:rPr dirty="0" err="1"/>
              <a:t>ολογίζετ</a:t>
            </a:r>
            <a:r>
              <a:rPr dirty="0"/>
              <a:t>αι από </a:t>
            </a:r>
          </a:p>
          <a:p>
            <a:r>
              <a:rPr dirty="0" err="1"/>
              <a:t>τους</a:t>
            </a:r>
            <a:r>
              <a:rPr dirty="0"/>
              <a:t> </a:t>
            </a:r>
            <a:r>
              <a:rPr dirty="0" err="1"/>
              <a:t>συντελεστές</a:t>
            </a:r>
            <a:endParaRPr dirty="0"/>
          </a:p>
          <a:p>
            <a:r>
              <a:rPr dirty="0" err="1"/>
              <a:t>του</a:t>
            </a:r>
            <a:r>
              <a:rPr dirty="0"/>
              <a:t> f(x) και L </a:t>
            </a:r>
            <a:r>
              <a:rPr dirty="0" err="1"/>
              <a:t>είν</a:t>
            </a:r>
            <a:r>
              <a:rPr dirty="0"/>
              <a:t>αι το</a:t>
            </a:r>
          </a:p>
          <a:p>
            <a:r>
              <a:rPr dirty="0" err="1"/>
              <a:t>σώμ</a:t>
            </a:r>
            <a:r>
              <a:rPr dirty="0"/>
              <a:t>α διάσπασής της </a:t>
            </a:r>
          </a:p>
          <a:p>
            <a:r>
              <a:rPr dirty="0"/>
              <a:t>υπ</a:t>
            </a:r>
            <a:r>
              <a:rPr dirty="0" err="1"/>
              <a:t>εράνω</a:t>
            </a:r>
            <a:r>
              <a:rPr dirty="0"/>
              <a:t> </a:t>
            </a:r>
            <a:r>
              <a:rPr dirty="0" err="1"/>
              <a:t>του</a:t>
            </a:r>
            <a:r>
              <a:rPr dirty="0"/>
              <a:t> </a:t>
            </a:r>
            <a:r>
              <a:rPr dirty="0" smtClean="0"/>
              <a:t>F</a:t>
            </a:r>
            <a:r>
              <a:rPr lang="el-GR" dirty="0" smtClean="0"/>
              <a:t>.</a:t>
            </a:r>
            <a:endParaRPr dirty="0"/>
          </a:p>
        </p:txBody>
      </p:sp>
      <p:sp>
        <p:nvSpPr>
          <p:cNvPr id="195" name="16"/>
          <p:cNvSpPr txBox="1"/>
          <p:nvPr/>
        </p:nvSpPr>
        <p:spPr>
          <a:xfrm>
            <a:off x="11570123" y="6291579"/>
            <a:ext cx="33586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16</a:t>
            </a:r>
          </a:p>
        </p:txBody>
      </p:sp>
      <p:pic>
        <p:nvPicPr>
          <p:cNvPr id="196"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8" name="Τίτλος 1"/>
          <p:cNvSpPr txBox="1">
            <a:spLocks noGrp="1"/>
          </p:cNvSpPr>
          <p:nvPr>
            <p:ph type="title"/>
          </p:nvPr>
        </p:nvSpPr>
        <p:spPr>
          <a:xfrm>
            <a:off x="359741" y="670157"/>
            <a:ext cx="11809976" cy="3893655"/>
          </a:xfrm>
          <a:prstGeom prst="rect">
            <a:avLst/>
          </a:prstGeom>
          <a:gradFill>
            <a:gsLst>
              <a:gs pos="0">
                <a:schemeClr val="accent1">
                  <a:lumOff val="12058"/>
                </a:schemeClr>
              </a:gs>
              <a:gs pos="100000">
                <a:srgbClr val="70A6DB"/>
              </a:gs>
            </a:gsLst>
            <a:lin ang="5400000"/>
          </a:gradFill>
        </p:spPr>
        <p:txBody>
          <a:bodyPr/>
          <a:lstStyle>
            <a:lvl1pPr algn="ctr">
              <a:defRPr sz="8600">
                <a:solidFill>
                  <a:srgbClr val="942193"/>
                </a:solidFill>
                <a:latin typeface="Snell Roundhand"/>
                <a:ea typeface="Snell Roundhand"/>
                <a:cs typeface="Snell Roundhand"/>
                <a:sym typeface="Snell Roundhand"/>
              </a:defRPr>
            </a:lvl1pPr>
          </a:lstStyle>
          <a:p>
            <a:r>
              <a:t>Ευχαριστίες</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Θέση υποσέλιδου 4"/>
          <p:cNvSpPr txBox="1"/>
          <p:nvPr/>
        </p:nvSpPr>
        <p:spPr>
          <a:xfrm>
            <a:off x="4084320" y="6404292"/>
            <a:ext cx="402336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 ΜΑΡΜΑΡΙΔΗΣ</a:t>
            </a:r>
          </a:p>
        </p:txBody>
      </p:sp>
      <p:sp>
        <p:nvSpPr>
          <p:cNvPr id="101" name="Τίτλος 1"/>
          <p:cNvSpPr txBox="1">
            <a:spLocks noGrp="1"/>
          </p:cNvSpPr>
          <p:nvPr>
            <p:ph type="title"/>
          </p:nvPr>
        </p:nvSpPr>
        <p:spPr>
          <a:xfrm>
            <a:off x="1970809" y="406688"/>
            <a:ext cx="10515601" cy="975995"/>
          </a:xfrm>
          <a:prstGeom prst="rect">
            <a:avLst/>
          </a:prstGeom>
        </p:spPr>
        <p:txBody>
          <a:bodyPr/>
          <a:lstStyle>
            <a:lvl1pPr>
              <a:defRPr sz="2400" b="1">
                <a:latin typeface="+mn-lt"/>
                <a:ea typeface="+mn-ea"/>
                <a:cs typeface="+mn-cs"/>
                <a:sym typeface="Calibri"/>
              </a:defRPr>
            </a:lvl1pPr>
          </a:lstStyle>
          <a:p>
            <a:r>
              <a:t>                                 Παρουσίαση  μπροσούρας</a:t>
            </a:r>
          </a:p>
        </p:txBody>
      </p:sp>
      <p:sp>
        <p:nvSpPr>
          <p:cNvPr id="102" name="Rectangle 15"/>
          <p:cNvSpPr/>
          <p:nvPr/>
        </p:nvSpPr>
        <p:spPr>
          <a:xfrm>
            <a:off x="2598995" y="1340609"/>
            <a:ext cx="2967402" cy="4675833"/>
          </a:xfrm>
          <a:prstGeom prst="rect">
            <a:avLst/>
          </a:prstGeom>
          <a:ln w="12700">
            <a:solidFill>
              <a:srgbClr val="32538F"/>
            </a:solidFill>
            <a:miter/>
          </a:ln>
        </p:spPr>
        <p:txBody>
          <a:bodyPr lIns="45719" rIns="45719" anchor="ctr"/>
          <a:lstStyle/>
          <a:p>
            <a:pPr algn="ctr">
              <a:defRPr sz="2400">
                <a:solidFill>
                  <a:srgbClr val="FFFFFF"/>
                </a:solidFill>
              </a:defRPr>
            </a:pPr>
            <a:endParaRPr/>
          </a:p>
        </p:txBody>
      </p:sp>
      <p:sp>
        <p:nvSpPr>
          <p:cNvPr id="103" name="TextBox 11"/>
          <p:cNvSpPr txBox="1"/>
          <p:nvPr/>
        </p:nvSpPr>
        <p:spPr>
          <a:xfrm>
            <a:off x="2605696" y="1319112"/>
            <a:ext cx="2948001" cy="4862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60045" indent="-360045" algn="just">
              <a:defRPr sz="1200" b="1" u="sng"/>
            </a:pPr>
            <a:r>
              <a:rPr dirty="0" err="1"/>
              <a:t>Τίτλος</a:t>
            </a:r>
            <a:r>
              <a:rPr u="none" dirty="0"/>
              <a:t>:  ΒΑΣΙΚΗ ΘΕΩΡΙΑ GALOIS</a:t>
            </a:r>
          </a:p>
          <a:p>
            <a:pPr marL="360045" indent="-360045" algn="just">
              <a:defRPr sz="1200" b="1" u="sng"/>
            </a:pPr>
            <a:r>
              <a:rPr dirty="0"/>
              <a:t>Υπ</a:t>
            </a:r>
            <a:r>
              <a:rPr dirty="0" err="1"/>
              <a:t>ότιτλος</a:t>
            </a:r>
            <a:r>
              <a:rPr u="none" dirty="0"/>
              <a:t>: -</a:t>
            </a:r>
          </a:p>
          <a:p>
            <a:pPr marL="360045" indent="-360045" algn="just">
              <a:defRPr sz="1200" b="1" u="sng"/>
            </a:pPr>
            <a:r>
              <a:rPr dirty="0" err="1"/>
              <a:t>Συγγρ</a:t>
            </a:r>
            <a:r>
              <a:rPr dirty="0"/>
              <a:t>αφείς</a:t>
            </a:r>
            <a:r>
              <a:rPr u="none" dirty="0"/>
              <a:t>:</a:t>
            </a:r>
            <a:r>
              <a:rPr b="0" u="none" dirty="0"/>
              <a:t> Ν. ΜΑΡΜΑΡΙΔΗΣ</a:t>
            </a:r>
          </a:p>
          <a:p>
            <a:pPr>
              <a:defRPr sz="1200" b="1" u="sng"/>
            </a:pPr>
            <a:r>
              <a:rPr dirty="0"/>
              <a:t>ISBN</a:t>
            </a:r>
            <a:r>
              <a:rPr u="none" dirty="0"/>
              <a:t>: </a:t>
            </a:r>
            <a:r>
              <a:rPr b="0" u="none" dirty="0"/>
              <a:t>978-618-85370-2-6</a:t>
            </a:r>
          </a:p>
          <a:p>
            <a:pPr>
              <a:defRPr sz="1200" b="1" u="sng"/>
            </a:pPr>
            <a:r>
              <a:rPr dirty="0"/>
              <a:t>DOI</a:t>
            </a:r>
            <a:r>
              <a:rPr u="none" dirty="0"/>
              <a:t>: </a:t>
            </a:r>
            <a:r>
              <a:rPr b="0" dirty="0">
                <a:solidFill>
                  <a:srgbClr val="0563C1"/>
                </a:solidFill>
                <a:uFill>
                  <a:solidFill>
                    <a:srgbClr val="0563C1"/>
                  </a:solidFill>
                </a:uFill>
                <a:hlinkClick r:id="rId2"/>
              </a:rPr>
              <a:t>http://dx.doi.org/10.57713/kallipos-7</a:t>
            </a:r>
          </a:p>
          <a:p>
            <a:pPr>
              <a:defRPr sz="1200" b="1" u="sng"/>
            </a:pPr>
            <a:r>
              <a:rPr dirty="0" err="1"/>
              <a:t>Βι</a:t>
            </a:r>
            <a:r>
              <a:rPr dirty="0"/>
              <a:t>βλιογραφική αναφορά</a:t>
            </a:r>
            <a:r>
              <a:rPr u="none" dirty="0"/>
              <a:t>:</a:t>
            </a:r>
          </a:p>
          <a:p>
            <a:pPr>
              <a:defRPr sz="1200"/>
            </a:pPr>
            <a:r>
              <a:rPr dirty="0"/>
              <a:t>Μα</a:t>
            </a:r>
            <a:r>
              <a:rPr dirty="0" err="1"/>
              <a:t>ρμ</a:t>
            </a:r>
            <a:r>
              <a:rPr dirty="0"/>
              <a:t>αρίδης, Ν. (2021). </a:t>
            </a:r>
            <a:r>
              <a:rPr i="1" dirty="0"/>
              <a:t>Βα</a:t>
            </a:r>
            <a:r>
              <a:rPr i="1" dirty="0" err="1"/>
              <a:t>σική</a:t>
            </a:r>
            <a:r>
              <a:rPr i="1" dirty="0"/>
              <a:t> </a:t>
            </a:r>
            <a:r>
              <a:rPr i="1" dirty="0" err="1"/>
              <a:t>Θεωρί</a:t>
            </a:r>
            <a:r>
              <a:rPr i="1" dirty="0"/>
              <a:t>α Galois </a:t>
            </a:r>
            <a:r>
              <a:rPr dirty="0"/>
              <a:t>[Προπτυχιακό εγχειρίδιο]. </a:t>
            </a:r>
            <a:r>
              <a:rPr dirty="0" err="1"/>
              <a:t>Κάλλι</a:t>
            </a:r>
            <a:r>
              <a:rPr dirty="0"/>
              <a:t>πος, Ανοικτές Ακαδημαϊκές Εκδόσεις.</a:t>
            </a:r>
          </a:p>
          <a:p>
            <a:pPr>
              <a:defRPr sz="1200"/>
            </a:pPr>
            <a:r>
              <a:rPr dirty="0"/>
              <a:t> </a:t>
            </a:r>
            <a:r>
              <a:rPr u="sng" dirty="0">
                <a:solidFill>
                  <a:srgbClr val="0563C1"/>
                </a:solidFill>
                <a:uFill>
                  <a:solidFill>
                    <a:srgbClr val="0563C1"/>
                  </a:solidFill>
                </a:uFill>
                <a:hlinkClick r:id="rId2"/>
              </a:rPr>
              <a:t>http://dx.doi.org/10.57713/kallipos-7</a:t>
            </a:r>
          </a:p>
          <a:p>
            <a:pPr>
              <a:spcBef>
                <a:spcPts val="600"/>
              </a:spcBef>
              <a:defRPr sz="1200" b="1" u="sng"/>
            </a:pPr>
            <a:r>
              <a:rPr dirty="0" err="1"/>
              <a:t>Θεμ</a:t>
            </a:r>
            <a:r>
              <a:rPr dirty="0"/>
              <a:t>ατικές περιοχές</a:t>
            </a:r>
            <a:r>
              <a:rPr b="0" u="none" dirty="0"/>
              <a:t>: </a:t>
            </a:r>
            <a:r>
              <a:rPr b="0" dirty="0">
                <a:solidFill>
                  <a:srgbClr val="0563C1"/>
                </a:solidFill>
                <a:uFill>
                  <a:solidFill>
                    <a:srgbClr val="0563C1"/>
                  </a:solidFill>
                </a:uFill>
                <a:hlinkClick r:id="rId3"/>
              </a:rPr>
              <a:t> </a:t>
            </a:r>
            <a:r>
              <a:rPr b="0" u="none" dirty="0"/>
              <a:t>ΜΑΘΗΜΑΤΙΚΑ ΚΑΙ ΠΛΗΡΟΦΟΡΙΚΗ ΜΑΘΗΜΑΤΙΚΑ ΘΕΩΡΙΑ ΣΩΜΑΤΩΝ ΚΑΙ ΠΟΛΥΩΝΥΜΩΝ,ΕΠΕΚΤΑΣΕΙΣ ΣΩΜΑΤΩΝ, ΠΕΠΕΡΑΣΜΕΝΑ ΣΩΜΑΤΑ, ΘΕΩΡΙΑ GALOIS</a:t>
            </a:r>
          </a:p>
          <a:p>
            <a:pPr>
              <a:spcBef>
                <a:spcPts val="600"/>
              </a:spcBef>
              <a:defRPr sz="1200" b="1" u="sng"/>
            </a:pPr>
            <a:r>
              <a:rPr u="none" dirty="0" err="1"/>
              <a:t>Λέξεις-κλειδιά</a:t>
            </a:r>
            <a:r>
              <a:rPr u="none" dirty="0"/>
              <a:t>: </a:t>
            </a:r>
            <a:r>
              <a:rPr b="0" u="none" dirty="0" err="1"/>
              <a:t>Περιοχές</a:t>
            </a:r>
            <a:r>
              <a:rPr b="0" u="none" dirty="0"/>
              <a:t> </a:t>
            </a:r>
            <a:r>
              <a:rPr b="0" u="none" dirty="0" err="1"/>
              <a:t>Μονοσήμ</a:t>
            </a:r>
            <a:r>
              <a:rPr b="0" u="none" dirty="0"/>
              <a:t>αντης Ανάλυσης, Λήμμα Gauss, Επεκτάσεις Σωμάτων, Αλγεβρικές Επεκτάσεις</a:t>
            </a:r>
            <a:br>
              <a:rPr b="0" u="none" dirty="0"/>
            </a:br>
            <a:r>
              <a:rPr b="0" u="none" dirty="0"/>
              <a:t>Διαχωρίσιμες και Ορθόθετες Επεκτάσεις</a:t>
            </a:r>
            <a:br>
              <a:rPr b="0" u="none" dirty="0"/>
            </a:br>
            <a:r>
              <a:rPr b="0" u="none" dirty="0"/>
              <a:t>Επεκτάσεις Galois, Συμμετρικά Πολυώνυμα</a:t>
            </a:r>
            <a:br>
              <a:rPr b="0" u="none" dirty="0"/>
            </a:br>
            <a:r>
              <a:rPr b="0" u="none" dirty="0"/>
              <a:t>Θεμελιώδες Θεώρημα Galois, Γεωμετρικές Κατασκευές, Ομάδες Galois Πολυωνύμων,</a:t>
            </a:r>
            <a:br>
              <a:rPr b="0" u="none" dirty="0"/>
            </a:br>
            <a:r>
              <a:rPr b="0" u="none" dirty="0"/>
              <a:t>Επιλυσιμότητα με Ριζικά, Πεπερασμένα Σώματα, Σχετικές Επιλύουσες, Επιλύουσα Weber</a:t>
            </a:r>
          </a:p>
        </p:txBody>
      </p:sp>
      <p:sp>
        <p:nvSpPr>
          <p:cNvPr id="104" name="TextBox 12"/>
          <p:cNvSpPr txBox="1"/>
          <p:nvPr/>
        </p:nvSpPr>
        <p:spPr>
          <a:xfrm>
            <a:off x="5730754" y="1306071"/>
            <a:ext cx="6130080" cy="453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b="1"/>
            </a:pPr>
            <a:r>
              <a:rPr dirty="0" err="1"/>
              <a:t>Περίληψη</a:t>
            </a:r>
            <a:endParaRPr dirty="0"/>
          </a:p>
          <a:p>
            <a:pPr>
              <a:defRPr sz="1200"/>
            </a:pPr>
            <a:r>
              <a:rPr dirty="0" err="1"/>
              <a:t>Στο</a:t>
            </a:r>
            <a:r>
              <a:rPr dirty="0"/>
              <a:t> βιβ</a:t>
            </a:r>
            <a:r>
              <a:rPr dirty="0" err="1"/>
              <a:t>λίο</a:t>
            </a:r>
            <a:r>
              <a:rPr dirty="0"/>
              <a:t> πα</a:t>
            </a:r>
            <a:r>
              <a:rPr dirty="0" err="1"/>
              <a:t>ρουσιάζετ</a:t>
            </a:r>
            <a:r>
              <a:rPr dirty="0"/>
              <a:t>αι αναλυτικά και με ευρύτητα η Θεωρία Galois. </a:t>
            </a:r>
            <a:r>
              <a:rPr dirty="0" err="1"/>
              <a:t>Μετά</a:t>
            </a:r>
            <a:r>
              <a:rPr dirty="0"/>
              <a:t> από </a:t>
            </a:r>
            <a:r>
              <a:rPr dirty="0" err="1"/>
              <a:t>μι</a:t>
            </a:r>
            <a:r>
              <a:rPr dirty="0"/>
              <a:t>α επανάληψη εννοιών Θεωρίας Δακτυλίων, αποδεικνύεται το Λήμμα Gauss σε περιοχές μονοσήμαντης ανάλυσης και το γενικευμένο κριτήριο του Eisenstein σε ακέραιες περιοχές. </a:t>
            </a:r>
            <a:r>
              <a:rPr dirty="0" err="1"/>
              <a:t>Μελετώντ</a:t>
            </a:r>
            <a:r>
              <a:rPr dirty="0"/>
              <a:t>αι οι αλγεβρικές, οι διαχωρίσιμες και οι ορθόθετες (κανονικές) επεκτάσεις σωμάτων. Απ</a:t>
            </a:r>
            <a:r>
              <a:rPr dirty="0" err="1"/>
              <a:t>οδεικνύετ</a:t>
            </a:r>
            <a:r>
              <a:rPr dirty="0"/>
              <a:t>αι η ύπαρξη αλγεβρικώς κλειστών σωμάτων και αλγεβρικής θήκης σώματος. Χαρα</a:t>
            </a:r>
            <a:r>
              <a:rPr dirty="0" err="1"/>
              <a:t>κτηρίζοντ</a:t>
            </a:r>
            <a:r>
              <a:rPr dirty="0"/>
              <a:t>αι οι επεκτάσεις Galois, μέσω της Θεωρίας Δράσης Ομάδας επί Συνόλου. </a:t>
            </a:r>
            <a:r>
              <a:rPr dirty="0" err="1"/>
              <a:t>Μελετώντ</a:t>
            </a:r>
            <a:r>
              <a:rPr dirty="0"/>
              <a:t>αι οι πεπερασμένες επεκτάσεις Galois, αποδεικνύεται η Πρόταση Artin και παρουσιάζεται μία διαδικασία εύρεσης σταθερών υποσωμάτων απλών πεπερασμένων επεκτάσεων. </a:t>
            </a:r>
            <a:r>
              <a:rPr dirty="0" err="1"/>
              <a:t>Εξετάζετ</a:t>
            </a:r>
            <a:r>
              <a:rPr dirty="0"/>
              <a:t>αι η επέκταση του σώματος των ρητών συναρτήσεων n μεταβλητών υπεράνω του υποσώματος των συμμετρικών συναρτήσεων. </a:t>
            </a:r>
            <a:r>
              <a:rPr dirty="0" err="1"/>
              <a:t>Με</a:t>
            </a:r>
            <a:r>
              <a:rPr dirty="0"/>
              <a:t> </a:t>
            </a:r>
            <a:r>
              <a:rPr dirty="0" err="1"/>
              <a:t>τη</a:t>
            </a:r>
            <a:r>
              <a:rPr dirty="0"/>
              <a:t> </a:t>
            </a:r>
            <a:r>
              <a:rPr dirty="0" err="1"/>
              <a:t>θεωρί</a:t>
            </a:r>
            <a:r>
              <a:rPr dirty="0"/>
              <a:t>α συμμετρικών πολυωνύμων εξάγονται οι τύποι που δίνουν τις θέσεις μηδενισμού κυβικών και τετραγωνικών πολυωνύμων. Απ</a:t>
            </a:r>
            <a:r>
              <a:rPr dirty="0" err="1"/>
              <a:t>οδεικνύετ</a:t>
            </a:r>
            <a:r>
              <a:rPr dirty="0"/>
              <a:t>αι το Θεμελιώδες Θεώρημα Θεωρίας Galois, το Θεμελιώδες Θεώρημα της Άλγεβρας και μελετώνται ενδελεχώς τα πεπερασμένα σώματα. Απ</a:t>
            </a:r>
            <a:r>
              <a:rPr dirty="0" err="1"/>
              <a:t>οδεικνύετ</a:t>
            </a:r>
            <a:r>
              <a:rPr dirty="0"/>
              <a:t>αι ικανή και αναγκαία συνθήκη, ώστε ένας μιγαδικός αριθμός να είναι κατασκευάσιμος με κανόνα και διαβήτη και ικανή και αναγκαία συνθήκη ώστε ένα κανονικό n-γωνο να είναι κατασκευάσιμο. </a:t>
            </a:r>
            <a:r>
              <a:rPr dirty="0" err="1"/>
              <a:t>Εξετάζοντ</a:t>
            </a:r>
            <a:r>
              <a:rPr dirty="0"/>
              <a:t>αι τα σώματα διάσπασης των κυκλοτομικών πολυωνύμων καθώς και των πολυωνύμων x^n-a. Απ</a:t>
            </a:r>
            <a:r>
              <a:rPr dirty="0" err="1"/>
              <a:t>οδεικνύετ</a:t>
            </a:r>
            <a:r>
              <a:rPr dirty="0"/>
              <a:t>αι το Θεώρημα Galois επιλυσιμότητας με ριζικά. </a:t>
            </a:r>
            <a:r>
              <a:rPr dirty="0" err="1"/>
              <a:t>Προσδιορίζοντ</a:t>
            </a:r>
            <a:r>
              <a:rPr dirty="0"/>
              <a:t>αι οι ομάδες Galois οποιουδήποτε τριτοβάθμιου ή τεταρτοβάθμιου πολυώνυμου. </a:t>
            </a:r>
            <a:r>
              <a:rPr dirty="0" err="1"/>
              <a:t>Εξετάζετ</a:t>
            </a:r>
            <a:r>
              <a:rPr dirty="0"/>
              <a:t>αι γενικά ο προσδιορισμός της ομάδας Galois ενός πολυωνύμου με σχετικές επιλύουσες. </a:t>
            </a:r>
            <a:r>
              <a:rPr dirty="0" err="1"/>
              <a:t>Το</a:t>
            </a:r>
            <a:r>
              <a:rPr dirty="0"/>
              <a:t> βιβ</a:t>
            </a:r>
            <a:r>
              <a:rPr dirty="0" err="1"/>
              <a:t>λίο</a:t>
            </a:r>
            <a:r>
              <a:rPr dirty="0"/>
              <a:t> </a:t>
            </a:r>
            <a:r>
              <a:rPr dirty="0" err="1"/>
              <a:t>ολοκληρώνετ</a:t>
            </a:r>
            <a:r>
              <a:rPr dirty="0"/>
              <a:t>αι παρουσιάζοντας, μέσω της επιλύουσας Weber, μια ικανή και αναγκαία συνθήκη, για την επίλυση με ριζικά ενός μονοστού, ανάγωγου, διαχωρίσιμου πεμπτοβάθμιου πολυώνυμου, υπεράνω του σώματος των ρητών. Υπ</a:t>
            </a:r>
            <a:r>
              <a:rPr dirty="0" err="1"/>
              <a:t>άρχει</a:t>
            </a:r>
            <a:r>
              <a:rPr dirty="0"/>
              <a:t> π</a:t>
            </a:r>
            <a:r>
              <a:rPr dirty="0" err="1"/>
              <a:t>ληθώρ</a:t>
            </a:r>
            <a:r>
              <a:rPr dirty="0"/>
              <a:t>α μη τετριμμένων παραδειγμάτων, τα οποία είτε προδιαγράφουν τη θεωρία που ακολουθεί είτε τη συμπληρώνουν. </a:t>
            </a:r>
            <a:r>
              <a:rPr dirty="0" err="1"/>
              <a:t>Περιέχοντ</a:t>
            </a:r>
            <a:r>
              <a:rPr dirty="0"/>
              <a:t>αι επίσης &gt;365 άλυτες ασκήσεις.</a:t>
            </a:r>
          </a:p>
        </p:txBody>
      </p:sp>
      <p:sp>
        <p:nvSpPr>
          <p:cNvPr id="105" name="Rectangle 15"/>
          <p:cNvSpPr/>
          <p:nvPr/>
        </p:nvSpPr>
        <p:spPr>
          <a:xfrm>
            <a:off x="5462418" y="1349469"/>
            <a:ext cx="6349313" cy="4675833"/>
          </a:xfrm>
          <a:prstGeom prst="rect">
            <a:avLst/>
          </a:prstGeom>
          <a:ln w="12700">
            <a:solidFill>
              <a:srgbClr val="32538F"/>
            </a:solidFill>
            <a:miter/>
          </a:ln>
        </p:spPr>
        <p:txBody>
          <a:bodyPr lIns="45719" rIns="45719" anchor="ctr"/>
          <a:lstStyle/>
          <a:p>
            <a:pPr algn="ctr">
              <a:defRPr sz="2400">
                <a:solidFill>
                  <a:srgbClr val="FFFFFF"/>
                </a:solidFill>
              </a:defRPr>
            </a:pPr>
            <a:endParaRPr/>
          </a:p>
        </p:txBody>
      </p:sp>
      <p:pic>
        <p:nvPicPr>
          <p:cNvPr id="106" name="Picture 5" descr="Picture 5"/>
          <p:cNvPicPr>
            <a:picLocks noChangeAspect="1"/>
          </p:cNvPicPr>
          <p:nvPr/>
        </p:nvPicPr>
        <p:blipFill>
          <a:blip r:embed="rId4">
            <a:extLst/>
          </a:blip>
          <a:stretch>
            <a:fillRect/>
          </a:stretch>
        </p:blipFill>
        <p:spPr>
          <a:xfrm>
            <a:off x="246580" y="1354398"/>
            <a:ext cx="2152438" cy="3036172"/>
          </a:xfrm>
          <a:prstGeom prst="rect">
            <a:avLst/>
          </a:prstGeom>
          <a:ln w="12700">
            <a:miter lim="400000"/>
          </a:ln>
        </p:spPr>
      </p:pic>
      <p:sp>
        <p:nvSpPr>
          <p:cNvPr id="107" name="2"/>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2</a:t>
            </a:r>
          </a:p>
        </p:txBody>
      </p:sp>
      <p:pic>
        <p:nvPicPr>
          <p:cNvPr id="108" name="Image" descr="Image"/>
          <p:cNvPicPr>
            <a:picLocks noChangeAspect="1"/>
          </p:cNvPicPr>
          <p:nvPr/>
        </p:nvPicPr>
        <p:blipFill>
          <a:blip r:embed="rId5">
            <a:extLst/>
          </a:blip>
          <a:stretch>
            <a:fillRect/>
          </a:stretch>
        </p:blipFill>
        <p:spPr>
          <a:xfrm>
            <a:off x="384445" y="356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Θέση υποσέλιδου 4"/>
          <p:cNvSpPr txBox="1"/>
          <p:nvPr/>
        </p:nvSpPr>
        <p:spPr>
          <a:xfrm>
            <a:off x="4084320" y="6472786"/>
            <a:ext cx="402336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11" name="Τίτλος 1"/>
          <p:cNvSpPr txBox="1">
            <a:spLocks noGrp="1"/>
          </p:cNvSpPr>
          <p:nvPr>
            <p:ph type="title"/>
          </p:nvPr>
        </p:nvSpPr>
        <p:spPr>
          <a:xfrm>
            <a:off x="1770067" y="355389"/>
            <a:ext cx="10515601" cy="1148715"/>
          </a:xfrm>
          <a:prstGeom prst="rect">
            <a:avLst/>
          </a:prstGeom>
        </p:spPr>
        <p:txBody>
          <a:bodyPr/>
          <a:lstStyle>
            <a:lvl1pPr>
              <a:defRPr sz="2400" b="1">
                <a:latin typeface="+mn-lt"/>
                <a:ea typeface="+mn-ea"/>
                <a:cs typeface="+mn-cs"/>
                <a:sym typeface="Calibri"/>
              </a:defRPr>
            </a:lvl1pPr>
          </a:lstStyle>
          <a:p>
            <a:r>
              <a:t>                                               Στοιχεία Βιβλίου</a:t>
            </a:r>
          </a:p>
        </p:txBody>
      </p:sp>
      <p:sp>
        <p:nvSpPr>
          <p:cNvPr id="112" name="Group 14"/>
          <p:cNvSpPr/>
          <p:nvPr/>
        </p:nvSpPr>
        <p:spPr>
          <a:xfrm>
            <a:off x="2577381" y="1302657"/>
            <a:ext cx="8442623" cy="475514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600" u="sng"/>
            </a:pPr>
            <a:r>
              <a:rPr b="1" dirty="0" err="1"/>
              <a:t>Τίτλος</a:t>
            </a:r>
            <a:r>
              <a:rPr u="none" dirty="0"/>
              <a:t>:  ΒΑΣΙΚΗ ΘΕΩΡΙΑ GALOIS</a:t>
            </a:r>
            <a:endParaRPr b="1" u="none" dirty="0"/>
          </a:p>
          <a:p>
            <a:pPr marL="360045" indent="-360045" algn="just">
              <a:defRPr sz="1600" u="sng"/>
            </a:pPr>
            <a:r>
              <a:rPr b="1" dirty="0"/>
              <a:t>Υπ</a:t>
            </a:r>
            <a:r>
              <a:rPr b="1" dirty="0" err="1"/>
              <a:t>ότιτλος</a:t>
            </a:r>
            <a:r>
              <a:rPr u="none" dirty="0"/>
              <a:t>: 	-</a:t>
            </a:r>
          </a:p>
          <a:p>
            <a:pPr algn="just">
              <a:defRPr sz="1600" u="sng"/>
            </a:pPr>
            <a:r>
              <a:rPr b="1" dirty="0" err="1"/>
              <a:t>Συγγρ</a:t>
            </a:r>
            <a:r>
              <a:rPr b="1" dirty="0"/>
              <a:t>αφείς</a:t>
            </a:r>
            <a:r>
              <a:rPr u="none" dirty="0"/>
              <a:t>: Ν. ΜΑΡΜΑΡΙΔΗΣ</a:t>
            </a:r>
          </a:p>
          <a:p>
            <a:pPr marL="360045" indent="-360045" algn="just">
              <a:defRPr sz="1600"/>
            </a:pPr>
            <a:endParaRPr u="none" dirty="0"/>
          </a:p>
          <a:p>
            <a:pPr>
              <a:defRPr sz="1600" u="sng"/>
            </a:pPr>
            <a:r>
              <a:rPr b="1" dirty="0"/>
              <a:t>ISBN</a:t>
            </a:r>
            <a:r>
              <a:rPr u="none" dirty="0"/>
              <a:t>: 978-618-85370-2-6</a:t>
            </a:r>
          </a:p>
          <a:p>
            <a:pPr marL="360045" indent="-360045" algn="just">
              <a:defRPr sz="1600"/>
            </a:pPr>
            <a:endParaRPr u="none" dirty="0"/>
          </a:p>
          <a:p>
            <a:pPr>
              <a:defRPr sz="1600" u="sng"/>
            </a:pPr>
            <a:r>
              <a:rPr b="1" dirty="0"/>
              <a:t>DOI</a:t>
            </a:r>
            <a:r>
              <a:rPr u="none" dirty="0"/>
              <a:t>: </a:t>
            </a:r>
            <a:r>
              <a:rPr dirty="0">
                <a:solidFill>
                  <a:srgbClr val="0563C1"/>
                </a:solidFill>
                <a:uFill>
                  <a:solidFill>
                    <a:srgbClr val="0563C1"/>
                  </a:solidFill>
                </a:uFill>
                <a:hlinkClick r:id="rId2"/>
              </a:rPr>
              <a:t>http://dx.doi.org/10.57713/kallipos-7</a:t>
            </a:r>
          </a:p>
          <a:p>
            <a:pPr marL="360045" indent="-360045" algn="just">
              <a:defRPr sz="1600"/>
            </a:pPr>
            <a:endParaRPr dirty="0">
              <a:solidFill>
                <a:srgbClr val="0563C1"/>
              </a:solidFill>
              <a:uFill>
                <a:solidFill>
                  <a:srgbClr val="0563C1"/>
                </a:solidFill>
              </a:uFill>
              <a:hlinkClick r:id="rId2"/>
            </a:endParaRPr>
          </a:p>
          <a:p>
            <a:pPr marL="360045" indent="-360045" algn="just">
              <a:defRPr sz="1600" u="sng"/>
            </a:pPr>
            <a:r>
              <a:rPr b="1" dirty="0" err="1"/>
              <a:t>Βι</a:t>
            </a:r>
            <a:r>
              <a:rPr b="1" dirty="0"/>
              <a:t>βλιογραφική αναφορά</a:t>
            </a:r>
            <a:r>
              <a:rPr u="none" dirty="0"/>
              <a:t>: Μαρμαρίδης, Ν. (2021). </a:t>
            </a:r>
            <a:r>
              <a:rPr i="1" u="none" dirty="0"/>
              <a:t>Βα</a:t>
            </a:r>
            <a:r>
              <a:rPr i="1" u="none" dirty="0" err="1"/>
              <a:t>σική</a:t>
            </a:r>
            <a:r>
              <a:rPr i="1" u="none" dirty="0"/>
              <a:t> </a:t>
            </a:r>
            <a:r>
              <a:rPr i="1" u="none" dirty="0" err="1"/>
              <a:t>Θεωρί</a:t>
            </a:r>
            <a:r>
              <a:rPr i="1" u="none" dirty="0"/>
              <a:t>α Galois</a:t>
            </a:r>
            <a:r>
              <a:rPr u="none" dirty="0"/>
              <a:t> [Προπτυχιακό εγχειρίδιο]. </a:t>
            </a:r>
            <a:r>
              <a:rPr u="none" dirty="0" err="1"/>
              <a:t>Κάλλι</a:t>
            </a:r>
            <a:r>
              <a:rPr u="none" dirty="0"/>
              <a:t>πος, Ανοικτές Ακαδημαϊκές Εκδόσεις. </a:t>
            </a:r>
            <a:r>
              <a:rPr dirty="0">
                <a:solidFill>
                  <a:srgbClr val="0563C1"/>
                </a:solidFill>
                <a:uFill>
                  <a:solidFill>
                    <a:srgbClr val="0563C1"/>
                  </a:solidFill>
                </a:uFill>
                <a:hlinkClick r:id="rId2"/>
              </a:rPr>
              <a:t>http://dx.doi.org/10.57713/kallipos-7</a:t>
            </a:r>
          </a:p>
          <a:p>
            <a:pPr>
              <a:spcBef>
                <a:spcPts val="600"/>
              </a:spcBef>
              <a:defRPr sz="1600"/>
            </a:pPr>
            <a:endParaRPr dirty="0">
              <a:solidFill>
                <a:srgbClr val="0563C1"/>
              </a:solidFill>
              <a:uFill>
                <a:solidFill>
                  <a:srgbClr val="0563C1"/>
                </a:solidFill>
              </a:uFill>
              <a:hlinkClick r:id="rId2"/>
            </a:endParaRPr>
          </a:p>
          <a:p>
            <a:pPr>
              <a:spcBef>
                <a:spcPts val="600"/>
              </a:spcBef>
              <a:defRPr sz="1600"/>
            </a:pPr>
            <a:r>
              <a:rPr lang="el-GR" b="1" dirty="0" smtClean="0"/>
              <a:t>Θεματικές περιοχές</a:t>
            </a:r>
            <a:r>
              <a:rPr lang="en-US" dirty="0" smtClean="0"/>
              <a:t>: </a:t>
            </a:r>
            <a:r>
              <a:rPr dirty="0" smtClean="0"/>
              <a:t>ΜΑΘΗΜΑΤΙΚΑ </a:t>
            </a:r>
            <a:r>
              <a:rPr dirty="0"/>
              <a:t>ΚΑΙ </a:t>
            </a:r>
            <a:r>
              <a:rPr dirty="0" smtClean="0"/>
              <a:t>ΠΛΗΡΟΦΟΡΙΚΗ</a:t>
            </a:r>
            <a:r>
              <a:rPr lang="el-GR" dirty="0" smtClean="0"/>
              <a:t>,</a:t>
            </a:r>
            <a:r>
              <a:rPr dirty="0"/>
              <a:t> </a:t>
            </a:r>
            <a:r>
              <a:rPr dirty="0" smtClean="0"/>
              <a:t>ΜΑΘΗΜΑΤΙΚΑ</a:t>
            </a:r>
            <a:r>
              <a:rPr lang="el-GR" dirty="0" smtClean="0"/>
              <a:t>,</a:t>
            </a:r>
            <a:r>
              <a:rPr dirty="0" smtClean="0"/>
              <a:t> </a:t>
            </a:r>
            <a:r>
              <a:rPr dirty="0"/>
              <a:t>ΘΕΩΡΙΑ </a:t>
            </a:r>
            <a:r>
              <a:rPr dirty="0" smtClean="0"/>
              <a:t>ΣΩΜΑΤΩΝ</a:t>
            </a:r>
            <a:r>
              <a:rPr lang="el-GR" dirty="0" smtClean="0"/>
              <a:t>,</a:t>
            </a:r>
            <a:r>
              <a:rPr dirty="0" smtClean="0"/>
              <a:t> </a:t>
            </a:r>
            <a:r>
              <a:rPr dirty="0"/>
              <a:t>ΚΑΙ ΠΟΛΥΩΝΥΜΩΝ,ΕΠΕΚΤΑΣΕΙΣ ΣΩΜΑΤΩΝ, ΠΕΠΕΡΑΣΜΕΝΑ ΣΩΜΑΤΑ, ΘΕΩΡΙΑ GALOIS</a:t>
            </a:r>
          </a:p>
          <a:p>
            <a:pPr>
              <a:spcBef>
                <a:spcPts val="600"/>
              </a:spcBef>
              <a:defRPr sz="1600"/>
            </a:pPr>
            <a:r>
              <a:rPr b="1" dirty="0" err="1"/>
              <a:t>Λέξεις-κλειδιά</a:t>
            </a:r>
            <a:r>
              <a:rPr dirty="0"/>
              <a:t>: </a:t>
            </a:r>
            <a:r>
              <a:rPr dirty="0" err="1"/>
              <a:t>Περιοχές</a:t>
            </a:r>
            <a:r>
              <a:rPr dirty="0"/>
              <a:t> </a:t>
            </a:r>
            <a:r>
              <a:rPr dirty="0" err="1"/>
              <a:t>Μονοσήμ</a:t>
            </a:r>
            <a:r>
              <a:rPr dirty="0"/>
              <a:t>αντης Ανάλυσης, Λήμμα Gauss, Επεκτάσεις Σωμάτων, Αλγεβρικές </a:t>
            </a:r>
            <a:r>
              <a:rPr dirty="0" smtClean="0"/>
              <a:t>Επεκτάσεις</a:t>
            </a:r>
            <a:r>
              <a:rPr lang="el-GR" dirty="0" smtClean="0"/>
              <a:t>, </a:t>
            </a:r>
            <a:r>
              <a:rPr dirty="0" err="1" smtClean="0"/>
              <a:t>Δι</a:t>
            </a:r>
            <a:r>
              <a:rPr dirty="0" smtClean="0"/>
              <a:t>αχωρίσιμες </a:t>
            </a:r>
            <a:r>
              <a:rPr dirty="0"/>
              <a:t>και Ορθόθετες </a:t>
            </a:r>
            <a:r>
              <a:rPr dirty="0" smtClean="0"/>
              <a:t>Επεκτάσεις</a:t>
            </a:r>
            <a:r>
              <a:rPr lang="el-GR" dirty="0" smtClean="0"/>
              <a:t>, </a:t>
            </a:r>
            <a:r>
              <a:rPr dirty="0" smtClean="0"/>
              <a:t>Επ</a:t>
            </a:r>
            <a:r>
              <a:rPr dirty="0" err="1" smtClean="0"/>
              <a:t>εκτάσεις</a:t>
            </a:r>
            <a:r>
              <a:rPr dirty="0"/>
              <a:t> Galois, </a:t>
            </a:r>
            <a:r>
              <a:rPr dirty="0" err="1"/>
              <a:t>Συμμετρικά</a:t>
            </a:r>
            <a:r>
              <a:rPr dirty="0"/>
              <a:t> </a:t>
            </a:r>
            <a:r>
              <a:rPr dirty="0" err="1" smtClean="0"/>
              <a:t>Πολυώνυμ</a:t>
            </a:r>
            <a:r>
              <a:rPr dirty="0" smtClean="0"/>
              <a:t>α</a:t>
            </a:r>
            <a:r>
              <a:rPr lang="el-GR" dirty="0" smtClean="0"/>
              <a:t>, </a:t>
            </a:r>
            <a:r>
              <a:rPr dirty="0" err="1" smtClean="0"/>
              <a:t>Θεμελιώδες</a:t>
            </a:r>
            <a:r>
              <a:rPr dirty="0" smtClean="0"/>
              <a:t> </a:t>
            </a:r>
            <a:r>
              <a:rPr dirty="0"/>
              <a:t>Θεώρημα Galois, Γεωμετρικές </a:t>
            </a:r>
            <a:r>
              <a:rPr dirty="0" smtClean="0"/>
              <a:t>Κατασκευές,</a:t>
            </a:r>
            <a:r>
              <a:rPr lang="el-GR" dirty="0" smtClean="0"/>
              <a:t> </a:t>
            </a:r>
            <a:r>
              <a:rPr dirty="0" err="1" smtClean="0"/>
              <a:t>Ομάδες</a:t>
            </a:r>
            <a:r>
              <a:rPr dirty="0"/>
              <a:t> Galois </a:t>
            </a:r>
            <a:r>
              <a:rPr dirty="0" smtClean="0"/>
              <a:t>Πολυωνύμων,</a:t>
            </a:r>
            <a:r>
              <a:rPr lang="el-GR" dirty="0" smtClean="0"/>
              <a:t> </a:t>
            </a:r>
            <a:r>
              <a:rPr dirty="0" smtClean="0"/>
              <a:t>Επ</a:t>
            </a:r>
            <a:r>
              <a:rPr dirty="0" err="1" smtClean="0"/>
              <a:t>ιλυσιμότητ</a:t>
            </a:r>
            <a:r>
              <a:rPr dirty="0" smtClean="0"/>
              <a:t>α</a:t>
            </a:r>
            <a:r>
              <a:rPr dirty="0"/>
              <a:t> </a:t>
            </a:r>
            <a:r>
              <a:rPr dirty="0" smtClean="0"/>
              <a:t>με</a:t>
            </a:r>
            <a:r>
              <a:rPr lang="el-GR" dirty="0"/>
              <a:t> </a:t>
            </a:r>
            <a:r>
              <a:rPr dirty="0" err="1" smtClean="0"/>
              <a:t>Ριζικά</a:t>
            </a:r>
            <a:r>
              <a:rPr dirty="0"/>
              <a:t>, Πεπερασμένα Σώματα, Σχετικές </a:t>
            </a:r>
            <a:r>
              <a:rPr dirty="0" smtClean="0"/>
              <a:t>Επιλύουσες</a:t>
            </a:r>
            <a:r>
              <a:rPr lang="el-GR" dirty="0" smtClean="0"/>
              <a:t>, </a:t>
            </a:r>
            <a:r>
              <a:rPr dirty="0" smtClean="0"/>
              <a:t>Επ</a:t>
            </a:r>
            <a:r>
              <a:rPr dirty="0" err="1" smtClean="0"/>
              <a:t>ιλύουσ</a:t>
            </a:r>
            <a:r>
              <a:rPr dirty="0" smtClean="0"/>
              <a:t>α</a:t>
            </a:r>
            <a:r>
              <a:rPr dirty="0"/>
              <a:t> Weber</a:t>
            </a:r>
          </a:p>
        </p:txBody>
      </p:sp>
      <p:sp>
        <p:nvSpPr>
          <p:cNvPr id="113" name="3"/>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3</a:t>
            </a:r>
          </a:p>
        </p:txBody>
      </p:sp>
      <p:pic>
        <p:nvPicPr>
          <p:cNvPr id="114"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Τίτλος 1"/>
          <p:cNvSpPr txBox="1">
            <a:spLocks noGrp="1"/>
          </p:cNvSpPr>
          <p:nvPr>
            <p:ph type="title"/>
          </p:nvPr>
        </p:nvSpPr>
        <p:spPr>
          <a:xfrm>
            <a:off x="1904476" y="254317"/>
            <a:ext cx="10515601" cy="1148715"/>
          </a:xfrm>
          <a:prstGeom prst="rect">
            <a:avLst/>
          </a:prstGeom>
        </p:spPr>
        <p:txBody>
          <a:bodyPr/>
          <a:lstStyle>
            <a:lvl1pPr>
              <a:defRPr sz="2400" b="1">
                <a:latin typeface="+mn-lt"/>
                <a:ea typeface="+mn-ea"/>
                <a:cs typeface="+mn-cs"/>
                <a:sym typeface="Calibri"/>
              </a:defRPr>
            </a:lvl1pPr>
          </a:lstStyle>
          <a:p>
            <a:r>
              <a:t>                                             Συγγραφική Ομάδα</a:t>
            </a:r>
          </a:p>
        </p:txBody>
      </p:sp>
      <p:sp>
        <p:nvSpPr>
          <p:cNvPr id="117" name="Θέση υποσέλιδου 4"/>
          <p:cNvSpPr txBox="1"/>
          <p:nvPr/>
        </p:nvSpPr>
        <p:spPr>
          <a:xfrm>
            <a:off x="4084320" y="6315392"/>
            <a:ext cx="402336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18" name="TextBox 11"/>
          <p:cNvSpPr txBox="1"/>
          <p:nvPr/>
        </p:nvSpPr>
        <p:spPr>
          <a:xfrm>
            <a:off x="3057722" y="1137290"/>
            <a:ext cx="6939110" cy="7448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rPr dirty="0" err="1"/>
              <a:t>Συγγρ</a:t>
            </a:r>
            <a:r>
              <a:rPr dirty="0"/>
              <a:t>αφέας: Μαρμαρίδης Νικόλαος-Θεοδόσιος</a:t>
            </a:r>
          </a:p>
          <a:p>
            <a:pPr algn="just">
              <a:defRPr sz="1400"/>
            </a:pPr>
            <a:r>
              <a:rPr dirty="0" smtClean="0"/>
              <a:t>2</a:t>
            </a:r>
            <a:r>
              <a:rPr sz="1600" dirty="0" smtClean="0"/>
              <a:t>015-</a:t>
            </a:r>
            <a:r>
              <a:rPr lang="el-GR" sz="1600" dirty="0" smtClean="0"/>
              <a:t>σήμερα</a:t>
            </a:r>
            <a:r>
              <a:rPr lang="en-US" sz="1600" dirty="0" smtClean="0"/>
              <a:t>:</a:t>
            </a:r>
            <a:r>
              <a:rPr sz="1600" dirty="0" smtClean="0"/>
              <a:t> </a:t>
            </a:r>
            <a:r>
              <a:rPr sz="1600" dirty="0" err="1"/>
              <a:t>Ομότιμος</a:t>
            </a:r>
            <a:r>
              <a:rPr sz="1600" dirty="0"/>
              <a:t> Κα</a:t>
            </a:r>
            <a:r>
              <a:rPr sz="1600" dirty="0" err="1"/>
              <a:t>θηγητής</a:t>
            </a:r>
            <a:r>
              <a:rPr sz="1600" dirty="0"/>
              <a:t> Μα</a:t>
            </a:r>
            <a:r>
              <a:rPr sz="1600" dirty="0" err="1"/>
              <a:t>θημ</a:t>
            </a:r>
            <a:r>
              <a:rPr sz="1600" dirty="0"/>
              <a:t>ατικού Τμήματος </a:t>
            </a:r>
            <a:r>
              <a:rPr sz="1600" dirty="0" smtClean="0"/>
              <a:t>Πανεπιστ</a:t>
            </a:r>
            <a:r>
              <a:rPr lang="el-GR" sz="1600" dirty="0" smtClean="0"/>
              <a:t>η</a:t>
            </a:r>
            <a:r>
              <a:rPr sz="1600" dirty="0" smtClean="0"/>
              <a:t>μ</a:t>
            </a:r>
            <a:r>
              <a:rPr lang="el-GR" sz="1600" dirty="0" smtClean="0"/>
              <a:t>ί</a:t>
            </a:r>
            <a:r>
              <a:rPr sz="1600" dirty="0" smtClean="0"/>
              <a:t>ο</a:t>
            </a:r>
            <a:r>
              <a:rPr lang="el-GR" sz="1600" dirty="0" smtClean="0"/>
              <a:t>υ</a:t>
            </a:r>
            <a:r>
              <a:rPr sz="1600" dirty="0" smtClean="0"/>
              <a:t> </a:t>
            </a:r>
            <a:r>
              <a:rPr sz="1600" dirty="0"/>
              <a:t>Ιωαννίνων</a:t>
            </a:r>
          </a:p>
          <a:p>
            <a:pPr algn="just">
              <a:defRPr sz="1600"/>
            </a:pPr>
            <a:r>
              <a:rPr dirty="0" err="1"/>
              <a:t>Θέσεις</a:t>
            </a:r>
            <a:r>
              <a:rPr dirty="0"/>
              <a:t>: </a:t>
            </a:r>
            <a:r>
              <a:rPr dirty="0" smtClean="0"/>
              <a:t>1992-2014</a:t>
            </a:r>
            <a:r>
              <a:rPr dirty="0"/>
              <a:t>: Μαθ. </a:t>
            </a:r>
            <a:r>
              <a:rPr dirty="0" err="1"/>
              <a:t>Τμ</a:t>
            </a:r>
            <a:r>
              <a:rPr dirty="0"/>
              <a:t>. </a:t>
            </a:r>
            <a:r>
              <a:rPr dirty="0" smtClean="0"/>
              <a:t>ΠΙ </a:t>
            </a:r>
            <a:r>
              <a:rPr dirty="0"/>
              <a:t>Κα</a:t>
            </a:r>
            <a:r>
              <a:rPr dirty="0" err="1"/>
              <a:t>θηγητής</a:t>
            </a:r>
            <a:endParaRPr dirty="0"/>
          </a:p>
          <a:p>
            <a:pPr algn="just">
              <a:defRPr sz="1600"/>
            </a:pPr>
            <a:r>
              <a:rPr dirty="0" smtClean="0"/>
              <a:t>1985-1992</a:t>
            </a:r>
            <a:r>
              <a:rPr dirty="0"/>
              <a:t>: Μαθ. </a:t>
            </a:r>
            <a:r>
              <a:rPr dirty="0" err="1"/>
              <a:t>Τμ</a:t>
            </a:r>
            <a:r>
              <a:rPr dirty="0"/>
              <a:t>. </a:t>
            </a:r>
            <a:r>
              <a:rPr dirty="0" smtClean="0"/>
              <a:t>ΠΙ </a:t>
            </a:r>
            <a:r>
              <a:rPr dirty="0" err="1"/>
              <a:t>Αν</a:t>
            </a:r>
            <a:r>
              <a:rPr dirty="0"/>
              <a:t>. Κα</a:t>
            </a:r>
            <a:r>
              <a:rPr dirty="0" err="1"/>
              <a:t>θηγητής</a:t>
            </a:r>
            <a:r>
              <a:rPr dirty="0"/>
              <a:t> </a:t>
            </a:r>
          </a:p>
          <a:p>
            <a:pPr algn="just">
              <a:defRPr sz="1600"/>
            </a:pPr>
            <a:r>
              <a:rPr dirty="0" smtClean="0"/>
              <a:t>1979-1985</a:t>
            </a:r>
            <a:r>
              <a:rPr dirty="0"/>
              <a:t>: Μαθ. </a:t>
            </a:r>
            <a:r>
              <a:rPr dirty="0" err="1"/>
              <a:t>Τμ</a:t>
            </a:r>
            <a:r>
              <a:rPr dirty="0"/>
              <a:t>. Παν. </a:t>
            </a:r>
            <a:r>
              <a:rPr dirty="0" err="1"/>
              <a:t>Κρήτης</a:t>
            </a:r>
            <a:r>
              <a:rPr dirty="0"/>
              <a:t>, </a:t>
            </a:r>
            <a:r>
              <a:rPr dirty="0" err="1"/>
              <a:t>Ειδικός</a:t>
            </a:r>
            <a:r>
              <a:rPr dirty="0"/>
              <a:t> Επ</a:t>
            </a:r>
            <a:r>
              <a:rPr dirty="0" err="1"/>
              <a:t>ιστήμον</a:t>
            </a:r>
            <a:r>
              <a:rPr dirty="0"/>
              <a:t>ας </a:t>
            </a:r>
          </a:p>
          <a:p>
            <a:pPr algn="just">
              <a:defRPr sz="1600"/>
            </a:pPr>
            <a:r>
              <a:rPr dirty="0" smtClean="0"/>
              <a:t>1978</a:t>
            </a:r>
            <a:r>
              <a:rPr lang="en-US" dirty="0" smtClean="0"/>
              <a:t>:</a:t>
            </a:r>
            <a:r>
              <a:rPr dirty="0" smtClean="0"/>
              <a:t> </a:t>
            </a:r>
            <a:r>
              <a:rPr dirty="0" err="1"/>
              <a:t>Διδ</a:t>
            </a:r>
            <a:r>
              <a:rPr dirty="0"/>
              <a:t>ακτορικό, Μαθηματικό Ινστιτούτο Παν. </a:t>
            </a:r>
            <a:r>
              <a:rPr dirty="0" err="1"/>
              <a:t>Ζυρίχης</a:t>
            </a:r>
            <a:endParaRPr dirty="0"/>
          </a:p>
          <a:p>
            <a:pPr algn="just">
              <a:defRPr sz="1600"/>
            </a:pPr>
            <a:r>
              <a:rPr dirty="0" smtClean="0"/>
              <a:t>1973</a:t>
            </a:r>
            <a:r>
              <a:rPr lang="en-US" dirty="0" smtClean="0"/>
              <a:t>:</a:t>
            </a:r>
            <a:r>
              <a:rPr dirty="0" smtClean="0"/>
              <a:t> </a:t>
            </a:r>
            <a:r>
              <a:rPr dirty="0" err="1"/>
              <a:t>Πτυχίο</a:t>
            </a:r>
            <a:r>
              <a:rPr dirty="0"/>
              <a:t>, Μαθ. </a:t>
            </a:r>
            <a:r>
              <a:rPr dirty="0" err="1"/>
              <a:t>Τμ</a:t>
            </a:r>
            <a:r>
              <a:rPr dirty="0"/>
              <a:t>. ΑΠΘ </a:t>
            </a:r>
          </a:p>
          <a:p>
            <a:pPr algn="just">
              <a:defRPr sz="1600"/>
            </a:pPr>
            <a:r>
              <a:rPr dirty="0" smtClean="0"/>
              <a:t>2005-2007</a:t>
            </a:r>
            <a:r>
              <a:rPr lang="en-US" dirty="0" smtClean="0"/>
              <a:t>:</a:t>
            </a:r>
            <a:r>
              <a:rPr dirty="0" smtClean="0"/>
              <a:t> </a:t>
            </a:r>
            <a:r>
              <a:rPr dirty="0" err="1"/>
              <a:t>Πρόεδρος</a:t>
            </a:r>
            <a:r>
              <a:rPr dirty="0"/>
              <a:t> Μαθ. </a:t>
            </a:r>
            <a:r>
              <a:rPr dirty="0" err="1"/>
              <a:t>Τμ</a:t>
            </a:r>
            <a:r>
              <a:rPr dirty="0"/>
              <a:t>. </a:t>
            </a:r>
            <a:r>
              <a:rPr dirty="0" smtClean="0"/>
              <a:t>ΠΙ</a:t>
            </a:r>
            <a:r>
              <a:rPr dirty="0"/>
              <a:t>. </a:t>
            </a:r>
          </a:p>
          <a:p>
            <a:pPr algn="just">
              <a:defRPr sz="1600"/>
            </a:pPr>
            <a:r>
              <a:rPr dirty="0" smtClean="0"/>
              <a:t>2002-2007</a:t>
            </a:r>
            <a:r>
              <a:rPr lang="en-US" dirty="0" smtClean="0"/>
              <a:t>:</a:t>
            </a:r>
            <a:r>
              <a:rPr dirty="0" smtClean="0"/>
              <a:t> </a:t>
            </a:r>
            <a:r>
              <a:rPr dirty="0" err="1"/>
              <a:t>Ιδρυμ</a:t>
            </a:r>
            <a:r>
              <a:rPr dirty="0"/>
              <a:t>ατικός Υπεύθυνος έργου Βιβλιοθηκών Πανεπιστημίου Ιωαννίνων (</a:t>
            </a:r>
            <a:r>
              <a:rPr dirty="0" smtClean="0"/>
              <a:t>Γ</a:t>
            </a:r>
            <a:r>
              <a:rPr lang="el-GR" dirty="0" smtClean="0"/>
              <a:t>΄</a:t>
            </a:r>
            <a:r>
              <a:rPr dirty="0" smtClean="0"/>
              <a:t> </a:t>
            </a:r>
            <a:r>
              <a:rPr dirty="0"/>
              <a:t>ΚΠΣ) </a:t>
            </a:r>
          </a:p>
          <a:p>
            <a:pPr algn="just">
              <a:defRPr sz="1600"/>
            </a:pPr>
            <a:r>
              <a:rPr dirty="0" smtClean="0"/>
              <a:t>2011-2014</a:t>
            </a:r>
            <a:r>
              <a:rPr lang="en-US" dirty="0" smtClean="0"/>
              <a:t>:</a:t>
            </a:r>
            <a:r>
              <a:rPr dirty="0" smtClean="0"/>
              <a:t> </a:t>
            </a:r>
            <a:r>
              <a:rPr dirty="0"/>
              <a:t>Επ</a:t>
            </a:r>
            <a:r>
              <a:rPr dirty="0" err="1"/>
              <a:t>ιστημονικά</a:t>
            </a:r>
            <a:r>
              <a:rPr dirty="0"/>
              <a:t> Υπ</a:t>
            </a:r>
            <a:r>
              <a:rPr dirty="0" err="1"/>
              <a:t>εύθυνος</a:t>
            </a:r>
            <a:r>
              <a:rPr dirty="0"/>
              <a:t> </a:t>
            </a:r>
            <a:r>
              <a:rPr dirty="0" err="1"/>
              <a:t>έργου</a:t>
            </a:r>
            <a:r>
              <a:rPr dirty="0"/>
              <a:t>: </a:t>
            </a:r>
            <a:r>
              <a:rPr dirty="0" err="1"/>
              <a:t>Ανά</a:t>
            </a:r>
            <a:r>
              <a:rPr dirty="0"/>
              <a:t>πτυξη Ιδρυματικού Αποθετηρίου Πανεπιστημίου Ιωαννίνων «ΟΛΥΜΠΙΑΣ» (Επιχειρησιακό Πρόγραμμα Ψηφιακής Σύγκλισης) </a:t>
            </a:r>
          </a:p>
          <a:p>
            <a:pPr algn="just">
              <a:defRPr sz="1600"/>
            </a:pPr>
            <a:r>
              <a:rPr dirty="0" smtClean="0"/>
              <a:t>2013-2015</a:t>
            </a:r>
            <a:r>
              <a:rPr lang="en-US" dirty="0" smtClean="0"/>
              <a:t>:</a:t>
            </a:r>
            <a:r>
              <a:rPr dirty="0" smtClean="0"/>
              <a:t> </a:t>
            </a:r>
            <a:r>
              <a:rPr dirty="0" err="1"/>
              <a:t>Μέλος</a:t>
            </a:r>
            <a:r>
              <a:rPr dirty="0"/>
              <a:t> </a:t>
            </a:r>
            <a:r>
              <a:rPr dirty="0" err="1"/>
              <a:t>της</a:t>
            </a:r>
            <a:r>
              <a:rPr dirty="0"/>
              <a:t> </a:t>
            </a:r>
            <a:r>
              <a:rPr dirty="0" err="1"/>
              <a:t>Θεμ</a:t>
            </a:r>
            <a:r>
              <a:rPr dirty="0"/>
              <a:t>ατικής Επιτροπής Φυσικών Επιστημών (</a:t>
            </a:r>
            <a:r>
              <a:rPr dirty="0" smtClean="0"/>
              <a:t>ΘΕ </a:t>
            </a:r>
            <a:r>
              <a:rPr dirty="0"/>
              <a:t>4) Έργου: Ελληνικά Ακαδημαϊκά Ηλεκτρονικά Συγγράμματα και Βοηθήματα (Επιχειρησιακό Πρόγραμμα Εκπαίδευση και διά Βίου Μάθηση</a:t>
            </a:r>
            <a:r>
              <a:rPr dirty="0" smtClean="0"/>
              <a:t>)</a:t>
            </a:r>
            <a:endParaRPr dirty="0"/>
          </a:p>
          <a:p>
            <a:pPr algn="just">
              <a:defRPr sz="1600"/>
            </a:pPr>
            <a:r>
              <a:rPr dirty="0" err="1"/>
              <a:t>Συγγρ</a:t>
            </a:r>
            <a:r>
              <a:rPr dirty="0"/>
              <a:t>αφέας </a:t>
            </a:r>
            <a:r>
              <a:rPr dirty="0" smtClean="0"/>
              <a:t>το</a:t>
            </a:r>
            <a:r>
              <a:rPr lang="el-GR" dirty="0"/>
              <a:t>υ</a:t>
            </a:r>
            <a:r>
              <a:rPr dirty="0" smtClean="0"/>
              <a:t> </a:t>
            </a:r>
            <a:r>
              <a:rPr dirty="0"/>
              <a:t>ψηφιακού βιβλίου Θεωρία Ομάδων, Αποθετήριο Κάλλιπος</a:t>
            </a:r>
            <a:r>
              <a:rPr dirty="0" smtClean="0"/>
              <a:t>. </a:t>
            </a:r>
            <a:r>
              <a:rPr lang="el-GR" dirty="0" smtClean="0"/>
              <a:t> </a:t>
            </a:r>
            <a:r>
              <a:rPr lang="en-US" dirty="0" smtClean="0">
                <a:hlinkClick r:id="rId2"/>
              </a:rPr>
              <a:t>http</a:t>
            </a:r>
            <a:r>
              <a:rPr lang="en-US" dirty="0">
                <a:hlinkClick r:id="rId2"/>
              </a:rPr>
              <a:t>://</a:t>
            </a:r>
            <a:r>
              <a:rPr lang="en-US" dirty="0" smtClean="0">
                <a:hlinkClick r:id="rId2"/>
              </a:rPr>
              <a:t>hdl.handle.net/11419/3317</a:t>
            </a:r>
            <a:r>
              <a:rPr lang="el-GR" dirty="0"/>
              <a:t> </a:t>
            </a:r>
            <a:r>
              <a:rPr lang="el-GR" dirty="0" smtClean="0"/>
              <a:t>. </a:t>
            </a:r>
            <a:r>
              <a:rPr dirty="0" smtClean="0"/>
              <a:t>ISBN</a:t>
            </a:r>
            <a:r>
              <a:rPr dirty="0"/>
              <a:t>: </a:t>
            </a:r>
            <a:r>
              <a:rPr dirty="0" smtClean="0"/>
              <a:t>978-960-603-240-0</a:t>
            </a:r>
            <a:r>
              <a:rPr lang="el-GR" dirty="0" smtClean="0"/>
              <a:t>.</a:t>
            </a:r>
            <a:endParaRPr lang="el-GR" dirty="0"/>
          </a:p>
          <a:p>
            <a:pPr algn="just">
              <a:defRPr sz="1600"/>
            </a:pPr>
            <a:r>
              <a:rPr dirty="0" smtClean="0"/>
              <a:t>Επ</a:t>
            </a:r>
            <a:r>
              <a:rPr dirty="0" err="1" smtClean="0"/>
              <a:t>ιμελητής</a:t>
            </a:r>
            <a:r>
              <a:rPr dirty="0" smtClean="0"/>
              <a:t> </a:t>
            </a:r>
            <a:r>
              <a:rPr dirty="0" err="1"/>
              <a:t>έκδοσης</a:t>
            </a:r>
            <a:r>
              <a:rPr dirty="0"/>
              <a:t> </a:t>
            </a:r>
            <a:r>
              <a:rPr dirty="0" err="1"/>
              <a:t>δεκ</a:t>
            </a:r>
            <a:r>
              <a:rPr dirty="0"/>
              <a:t>ατριών (13) συγγραμμάτων στα μαθηματικά πανεπιστημιακού επιπέδου, εκ των οποίων στα τρία και μεταφραστής. </a:t>
            </a:r>
          </a:p>
          <a:p>
            <a:pPr algn="just"/>
            <a:endParaRPr dirty="0"/>
          </a:p>
          <a:p>
            <a:pPr algn="just">
              <a:defRPr sz="2400">
                <a:solidFill>
                  <a:srgbClr val="707070"/>
                </a:solidFill>
              </a:defRPr>
            </a:pPr>
            <a:endParaRPr dirty="0"/>
          </a:p>
          <a:p>
            <a:pPr algn="just">
              <a:defRPr sz="2400">
                <a:solidFill>
                  <a:srgbClr val="707070"/>
                </a:solidFill>
              </a:defRPr>
            </a:pPr>
            <a:endParaRPr dirty="0"/>
          </a:p>
          <a:p>
            <a:pPr algn="just">
              <a:defRPr sz="2400">
                <a:solidFill>
                  <a:srgbClr val="707070"/>
                </a:solidFill>
              </a:defRPr>
            </a:pPr>
            <a:endParaRPr dirty="0"/>
          </a:p>
          <a:p>
            <a:pPr algn="just">
              <a:defRPr sz="2400">
                <a:solidFill>
                  <a:srgbClr val="707070"/>
                </a:solidFill>
              </a:defRPr>
            </a:pPr>
            <a:endParaRPr dirty="0"/>
          </a:p>
          <a:p>
            <a:pPr algn="just">
              <a:defRPr sz="2400" b="1" u="sng"/>
            </a:pPr>
            <a:endParaRPr dirty="0"/>
          </a:p>
        </p:txBody>
      </p:sp>
      <p:sp>
        <p:nvSpPr>
          <p:cNvPr id="119" name="4"/>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4</a:t>
            </a:r>
          </a:p>
        </p:txBody>
      </p:sp>
      <p:pic>
        <p:nvPicPr>
          <p:cNvPr id="120"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Θέση υποσέλιδου 4"/>
          <p:cNvSpPr txBox="1"/>
          <p:nvPr/>
        </p:nvSpPr>
        <p:spPr>
          <a:xfrm>
            <a:off x="4084320" y="6315392"/>
            <a:ext cx="402336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23" name="Τίτλος 1"/>
          <p:cNvSpPr txBox="1">
            <a:spLocks noGrp="1"/>
          </p:cNvSpPr>
          <p:nvPr>
            <p:ph type="title"/>
          </p:nvPr>
        </p:nvSpPr>
        <p:spPr>
          <a:xfrm>
            <a:off x="2001520" y="269557"/>
            <a:ext cx="10515601" cy="1148715"/>
          </a:xfrm>
          <a:prstGeom prst="rect">
            <a:avLst/>
          </a:prstGeom>
        </p:spPr>
        <p:txBody>
          <a:bodyPr/>
          <a:lstStyle>
            <a:lvl1pPr>
              <a:defRPr sz="2400" b="1">
                <a:latin typeface="+mn-lt"/>
                <a:ea typeface="+mn-ea"/>
                <a:cs typeface="+mn-cs"/>
                <a:sym typeface="Calibri"/>
              </a:defRPr>
            </a:lvl1pPr>
          </a:lstStyle>
          <a:p>
            <a:r>
              <a:t>                        Διδακτική αξία/χρήση του βιβλίου</a:t>
            </a:r>
          </a:p>
        </p:txBody>
      </p:sp>
      <p:sp>
        <p:nvSpPr>
          <p:cNvPr id="124" name="Θέση περιεχομένου 2"/>
          <p:cNvSpPr txBox="1">
            <a:spLocks noGrp="1"/>
          </p:cNvSpPr>
          <p:nvPr>
            <p:ph type="body" idx="1"/>
          </p:nvPr>
        </p:nvSpPr>
        <p:spPr>
          <a:xfrm>
            <a:off x="2583179" y="1336039"/>
            <a:ext cx="9352282" cy="4510725"/>
          </a:xfrm>
          <a:prstGeom prst="rect">
            <a:avLst/>
          </a:prstGeom>
        </p:spPr>
        <p:txBody>
          <a:bodyPr/>
          <a:lstStyle/>
          <a:p>
            <a:pPr marL="134873" indent="-134873" defTabSz="539495">
              <a:spcBef>
                <a:spcPts val="500"/>
              </a:spcBef>
              <a:defRPr sz="1710"/>
            </a:pPr>
            <a:r>
              <a:rPr dirty="0" err="1"/>
              <a:t>Θεωρί</a:t>
            </a:r>
            <a:r>
              <a:rPr dirty="0"/>
              <a:t>α Galois,  Μαθ. [12821] </a:t>
            </a:r>
            <a:r>
              <a:rPr dirty="0" err="1"/>
              <a:t>Τμήμ</a:t>
            </a:r>
            <a:r>
              <a:rPr dirty="0"/>
              <a:t>α Μαθηματικών, </a:t>
            </a:r>
            <a:r>
              <a:rPr dirty="0" smtClean="0"/>
              <a:t>ΕΚΠΑ</a:t>
            </a:r>
            <a:r>
              <a:rPr dirty="0"/>
              <a:t>.</a:t>
            </a:r>
          </a:p>
          <a:p>
            <a:pPr marL="134873" indent="-134873" defTabSz="539495">
              <a:spcBef>
                <a:spcPts val="500"/>
              </a:spcBef>
              <a:defRPr sz="1710"/>
            </a:pPr>
            <a:r>
              <a:rPr dirty="0" err="1"/>
              <a:t>Θεωρί</a:t>
            </a:r>
            <a:r>
              <a:rPr dirty="0"/>
              <a:t>α Galois,  Μαθ. [311-0506] </a:t>
            </a:r>
            <a:r>
              <a:rPr dirty="0" err="1"/>
              <a:t>Τμήμ</a:t>
            </a:r>
            <a:r>
              <a:rPr dirty="0"/>
              <a:t>α Μαθηματικών, Παν. </a:t>
            </a:r>
            <a:r>
              <a:rPr dirty="0" err="1" smtClean="0"/>
              <a:t>Αιγ</a:t>
            </a:r>
            <a:r>
              <a:rPr dirty="0" smtClean="0"/>
              <a:t>αίου</a:t>
            </a:r>
            <a:r>
              <a:rPr lang="el-GR" dirty="0" smtClean="0"/>
              <a:t>.</a:t>
            </a:r>
            <a:endParaRPr dirty="0"/>
          </a:p>
          <a:p>
            <a:pPr marL="134873" indent="-134873" defTabSz="539495">
              <a:spcBef>
                <a:spcPts val="500"/>
              </a:spcBef>
              <a:defRPr sz="1710"/>
            </a:pPr>
            <a:r>
              <a:rPr dirty="0" err="1"/>
              <a:t>Θεωρί</a:t>
            </a:r>
            <a:r>
              <a:rPr dirty="0"/>
              <a:t>α Σωμάτων,  Μαθ. [ΜΕΜ-227] </a:t>
            </a:r>
            <a:r>
              <a:rPr dirty="0" err="1"/>
              <a:t>Τμήμ</a:t>
            </a:r>
            <a:r>
              <a:rPr dirty="0"/>
              <a:t>α Μαθηματικών &amp; Εφαρμοσμένων Μαθηματικών, Παν. </a:t>
            </a:r>
            <a:r>
              <a:rPr dirty="0" err="1" smtClean="0"/>
              <a:t>Κρήτης</a:t>
            </a:r>
            <a:r>
              <a:rPr lang="el-GR" dirty="0" smtClean="0"/>
              <a:t>.</a:t>
            </a:r>
            <a:endParaRPr dirty="0"/>
          </a:p>
          <a:p>
            <a:pPr marL="134873" indent="-134873" defTabSz="539495">
              <a:spcBef>
                <a:spcPts val="500"/>
              </a:spcBef>
              <a:defRPr sz="1710"/>
            </a:pPr>
            <a:r>
              <a:rPr dirty="0" err="1"/>
              <a:t>Άλγε</a:t>
            </a:r>
            <a:r>
              <a:rPr dirty="0"/>
              <a:t>βρα ΙΙ,  Μαθ. [ΜΑΤ_ΡΜ434] Μα</a:t>
            </a:r>
            <a:r>
              <a:rPr dirty="0" err="1"/>
              <a:t>θημ</a:t>
            </a:r>
            <a:r>
              <a:rPr dirty="0"/>
              <a:t>ατικό Τμήμα, Πανεπιστήμιο </a:t>
            </a:r>
            <a:r>
              <a:rPr dirty="0" smtClean="0"/>
              <a:t>Πατρών</a:t>
            </a:r>
            <a:r>
              <a:rPr lang="el-GR" dirty="0" smtClean="0"/>
              <a:t>.</a:t>
            </a:r>
            <a:endParaRPr dirty="0"/>
          </a:p>
          <a:p>
            <a:pPr marL="134873" indent="-134873" defTabSz="539495">
              <a:spcBef>
                <a:spcPts val="500"/>
              </a:spcBef>
              <a:defRPr sz="1710"/>
            </a:pPr>
            <a:r>
              <a:rPr dirty="0" err="1"/>
              <a:t>Θεωρί</a:t>
            </a:r>
            <a:r>
              <a:rPr dirty="0"/>
              <a:t>α Galois,  Μαθ [0134] Μαθηματικό Τμήμα, </a:t>
            </a:r>
            <a:r>
              <a:rPr dirty="0" smtClean="0"/>
              <a:t>ΑΠΘ</a:t>
            </a:r>
            <a:r>
              <a:rPr dirty="0"/>
              <a:t>.</a:t>
            </a:r>
          </a:p>
          <a:p>
            <a:pPr marL="134873" indent="-134873" defTabSz="539495">
              <a:spcBef>
                <a:spcPts val="500"/>
              </a:spcBef>
              <a:defRPr sz="1710"/>
            </a:pPr>
            <a:r>
              <a:rPr dirty="0" err="1"/>
              <a:t>Άλγε</a:t>
            </a:r>
            <a:r>
              <a:rPr dirty="0"/>
              <a:t>βρα ΙΙ,  Μαθ. [ΜΑΕ 823] Μα</a:t>
            </a:r>
            <a:r>
              <a:rPr dirty="0" err="1"/>
              <a:t>θημ</a:t>
            </a:r>
            <a:r>
              <a:rPr dirty="0"/>
              <a:t>ατικό Τμήμα, Πανεπιστήμιο </a:t>
            </a:r>
            <a:r>
              <a:rPr dirty="0" smtClean="0"/>
              <a:t>Ιωαννίνων</a:t>
            </a:r>
            <a:r>
              <a:rPr lang="el-GR" dirty="0" smtClean="0"/>
              <a:t>.</a:t>
            </a:r>
            <a:endParaRPr dirty="0"/>
          </a:p>
          <a:p>
            <a:pPr marL="134873" indent="-134873" defTabSz="539495">
              <a:spcBef>
                <a:spcPts val="500"/>
              </a:spcBef>
              <a:defRPr sz="1710"/>
            </a:pPr>
            <a:r>
              <a:rPr dirty="0" err="1"/>
              <a:t>Θεωρί</a:t>
            </a:r>
            <a:r>
              <a:rPr dirty="0"/>
              <a:t>α Galois, Μαθ. [62201] Μα</a:t>
            </a:r>
            <a:r>
              <a:rPr dirty="0" err="1"/>
              <a:t>θημ</a:t>
            </a:r>
            <a:r>
              <a:rPr dirty="0"/>
              <a:t>ατικό Τμήμα, Πανεπιστήμιο </a:t>
            </a:r>
            <a:r>
              <a:rPr dirty="0" smtClean="0"/>
              <a:t>Θεσσαλίας</a:t>
            </a:r>
            <a:r>
              <a:rPr lang="el-GR" dirty="0" smtClean="0"/>
              <a:t>.</a:t>
            </a:r>
            <a:endParaRPr dirty="0"/>
          </a:p>
          <a:p>
            <a:pPr marL="0" indent="0" defTabSz="539495">
              <a:spcBef>
                <a:spcPts val="500"/>
              </a:spcBef>
              <a:buSzTx/>
              <a:buNone/>
              <a:defRPr sz="1710"/>
            </a:pPr>
            <a:r>
              <a:rPr dirty="0"/>
              <a:t> </a:t>
            </a:r>
            <a:r>
              <a:rPr dirty="0" err="1"/>
              <a:t>Συν</a:t>
            </a:r>
            <a:r>
              <a:rPr dirty="0"/>
              <a:t>αφή βιβλία που ήδη χρησιμοποιούνται (Κωδικοί Ευδόξου</a:t>
            </a:r>
            <a:r>
              <a:rPr dirty="0" smtClean="0"/>
              <a:t>)</a:t>
            </a:r>
            <a:r>
              <a:rPr lang="en-US" dirty="0" smtClean="0"/>
              <a:t>:</a:t>
            </a:r>
            <a:endParaRPr dirty="0"/>
          </a:p>
          <a:p>
            <a:pPr marL="404621" lvl="1" indent="-134873" defTabSz="539495">
              <a:spcBef>
                <a:spcPts val="200"/>
              </a:spcBef>
              <a:defRPr sz="1710"/>
            </a:pPr>
            <a:r>
              <a:rPr dirty="0" err="1"/>
              <a:t>Βι</a:t>
            </a:r>
            <a:r>
              <a:rPr dirty="0"/>
              <a:t>βλίο [33134084]: Άλγεβρα, Πουλάκης Δημήτριος Μ. </a:t>
            </a:r>
            <a:endParaRPr sz="2183" dirty="0"/>
          </a:p>
          <a:p>
            <a:pPr marL="404621" lvl="1" indent="-134873" defTabSz="539495">
              <a:spcBef>
                <a:spcPts val="200"/>
              </a:spcBef>
              <a:defRPr sz="1710"/>
            </a:pPr>
            <a:r>
              <a:rPr dirty="0" err="1"/>
              <a:t>Βι</a:t>
            </a:r>
            <a:r>
              <a:rPr dirty="0"/>
              <a:t>βλίο [50659149]: Θεωρία Galois, Rotman Joseph (</a:t>
            </a:r>
            <a:r>
              <a:rPr dirty="0" smtClean="0"/>
              <a:t>Μετάφραση</a:t>
            </a:r>
            <a:r>
              <a:rPr lang="en-US" dirty="0" smtClean="0"/>
              <a:t>:</a:t>
            </a:r>
            <a:r>
              <a:rPr dirty="0" smtClean="0"/>
              <a:t> </a:t>
            </a:r>
            <a:r>
              <a:rPr dirty="0"/>
              <a:t>Ν. </a:t>
            </a:r>
            <a:r>
              <a:rPr dirty="0" smtClean="0"/>
              <a:t>Μα</a:t>
            </a:r>
            <a:r>
              <a:rPr dirty="0" err="1" smtClean="0"/>
              <a:t>ρμ</a:t>
            </a:r>
            <a:r>
              <a:rPr dirty="0" smtClean="0"/>
              <a:t>αρίδη</a:t>
            </a:r>
            <a:r>
              <a:rPr lang="el-GR" dirty="0"/>
              <a:t>ς</a:t>
            </a:r>
            <a:r>
              <a:rPr dirty="0" smtClean="0"/>
              <a:t>)</a:t>
            </a:r>
            <a:r>
              <a:rPr lang="en-US" dirty="0" smtClean="0"/>
              <a:t>.</a:t>
            </a:r>
            <a:endParaRPr dirty="0"/>
          </a:p>
          <a:p>
            <a:pPr marL="404621" lvl="1" indent="-134873" defTabSz="539495">
              <a:spcBef>
                <a:spcPts val="200"/>
              </a:spcBef>
              <a:defRPr sz="1710"/>
            </a:pPr>
            <a:r>
              <a:rPr dirty="0" err="1"/>
              <a:t>Βι</a:t>
            </a:r>
            <a:r>
              <a:rPr dirty="0"/>
              <a:t>βλίο [45240]: Θεωρία Galois, Ανδρεαδάκης Σ. </a:t>
            </a:r>
          </a:p>
          <a:p>
            <a:pPr marL="404621" lvl="1" indent="-134873" defTabSz="539495">
              <a:spcBef>
                <a:spcPts val="200"/>
              </a:spcBef>
              <a:defRPr sz="1710"/>
            </a:pPr>
            <a:r>
              <a:rPr dirty="0" err="1"/>
              <a:t>Βι</a:t>
            </a:r>
            <a:r>
              <a:rPr dirty="0"/>
              <a:t>βλίο [240]: Εισαγωγή στην Άλγεβρα, Fraleigh John (</a:t>
            </a:r>
            <a:r>
              <a:rPr dirty="0" smtClean="0"/>
              <a:t>Επιμέλεια</a:t>
            </a:r>
            <a:r>
              <a:rPr lang="en-US" dirty="0" smtClean="0"/>
              <a:t>:</a:t>
            </a:r>
            <a:r>
              <a:rPr dirty="0" smtClean="0"/>
              <a:t> </a:t>
            </a:r>
            <a:r>
              <a:rPr dirty="0"/>
              <a:t>Ν. </a:t>
            </a:r>
            <a:r>
              <a:rPr dirty="0" smtClean="0"/>
              <a:t>Μα</a:t>
            </a:r>
            <a:r>
              <a:rPr dirty="0" err="1" smtClean="0"/>
              <a:t>ρμ</a:t>
            </a:r>
            <a:r>
              <a:rPr dirty="0" smtClean="0"/>
              <a:t>αρίδη</a:t>
            </a:r>
            <a:r>
              <a:rPr lang="el-GR" dirty="0"/>
              <a:t>ς</a:t>
            </a:r>
            <a:r>
              <a:rPr dirty="0" smtClean="0"/>
              <a:t>)</a:t>
            </a:r>
            <a:r>
              <a:rPr lang="el-GR" dirty="0" smtClean="0"/>
              <a:t>.</a:t>
            </a:r>
            <a:endParaRPr dirty="0"/>
          </a:p>
          <a:p>
            <a:pPr marL="404621" lvl="1" indent="-134873" defTabSz="539495">
              <a:spcBef>
                <a:spcPts val="200"/>
              </a:spcBef>
              <a:defRPr sz="1710"/>
            </a:pPr>
            <a:r>
              <a:rPr dirty="0" err="1"/>
              <a:t>Βι</a:t>
            </a:r>
            <a:r>
              <a:rPr dirty="0"/>
              <a:t>βλίο (ψηφιακό)[320037]: Θεωρία Galois, Αποστολίδου Θεοχάρη, Χαραλάμπους Χαρά</a:t>
            </a:r>
          </a:p>
          <a:p>
            <a:pPr marL="0" lvl="1" indent="269747" defTabSz="539495">
              <a:spcBef>
                <a:spcPts val="200"/>
              </a:spcBef>
              <a:buSzTx/>
              <a:buNone/>
              <a:defRPr sz="1710"/>
            </a:pPr>
            <a:r>
              <a:rPr dirty="0"/>
              <a:t>                </a:t>
            </a:r>
            <a:r>
              <a:rPr dirty="0" err="1"/>
              <a:t>Κάλλι</a:t>
            </a:r>
            <a:r>
              <a:rPr dirty="0"/>
              <a:t>πος, Ανοικτές Ακαδημαϊκές Εκδόσεις: </a:t>
            </a:r>
            <a:r>
              <a:rPr dirty="0">
                <a:hlinkClick r:id="rId2"/>
              </a:rPr>
              <a:t>http://</a:t>
            </a:r>
            <a:r>
              <a:rPr dirty="0" smtClean="0">
                <a:hlinkClick r:id="rId2"/>
              </a:rPr>
              <a:t>hdl.handle.net/11419/731</a:t>
            </a:r>
            <a:endParaRPr lang="el-GR" dirty="0" smtClean="0"/>
          </a:p>
          <a:p>
            <a:pPr marL="0" lvl="1" indent="269747" defTabSz="539495">
              <a:spcBef>
                <a:spcPts val="200"/>
              </a:spcBef>
              <a:buSzTx/>
              <a:buNone/>
              <a:defRPr sz="1710"/>
            </a:pPr>
            <a:endParaRPr dirty="0"/>
          </a:p>
        </p:txBody>
      </p:sp>
      <p:sp>
        <p:nvSpPr>
          <p:cNvPr id="125" name="5"/>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5</a:t>
            </a:r>
          </a:p>
        </p:txBody>
      </p:sp>
      <p:pic>
        <p:nvPicPr>
          <p:cNvPr id="126" name="Image" descr="Image"/>
          <p:cNvPicPr>
            <a:picLocks noChangeAspect="1"/>
          </p:cNvPicPr>
          <p:nvPr/>
        </p:nvPicPr>
        <p:blipFill>
          <a:blip r:embed="rId3">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Διδακτική αξία/χρήση του βιβλίου"/>
          <p:cNvSpPr txBox="1">
            <a:spLocks noGrp="1"/>
          </p:cNvSpPr>
          <p:nvPr>
            <p:ph type="title"/>
          </p:nvPr>
        </p:nvSpPr>
        <p:spPr>
          <a:xfrm>
            <a:off x="838200" y="225425"/>
            <a:ext cx="10515600" cy="1325563"/>
          </a:xfrm>
          <a:prstGeom prst="rect">
            <a:avLst/>
          </a:prstGeom>
        </p:spPr>
        <p:txBody>
          <a:bodyPr/>
          <a:lstStyle>
            <a:lvl1pPr>
              <a:defRPr sz="2400" b="1">
                <a:latin typeface="+mn-lt"/>
                <a:ea typeface="+mn-ea"/>
                <a:cs typeface="+mn-cs"/>
                <a:sym typeface="Calibri"/>
              </a:defRPr>
            </a:lvl1pPr>
          </a:lstStyle>
          <a:p>
            <a:r>
              <a:t>                                                   Διδακτική αξία/χρήση του βιβλίου</a:t>
            </a:r>
          </a:p>
        </p:txBody>
      </p:sp>
      <p:sp>
        <p:nvSpPr>
          <p:cNvPr id="129" name="Αναμενόμενη χρήση του παρόντος συγγράμματος:…"/>
          <p:cNvSpPr txBox="1">
            <a:spLocks noGrp="1"/>
          </p:cNvSpPr>
          <p:nvPr>
            <p:ph type="body" idx="1"/>
          </p:nvPr>
        </p:nvSpPr>
        <p:spPr>
          <a:xfrm>
            <a:off x="691984" y="1406888"/>
            <a:ext cx="10661816" cy="4770075"/>
          </a:xfrm>
          <a:prstGeom prst="rect">
            <a:avLst/>
          </a:prstGeom>
        </p:spPr>
        <p:txBody>
          <a:bodyPr/>
          <a:lstStyle/>
          <a:p>
            <a:pPr marL="0" indent="0" defTabSz="795527">
              <a:lnSpc>
                <a:spcPct val="100000"/>
              </a:lnSpc>
              <a:spcBef>
                <a:spcPts val="0"/>
              </a:spcBef>
              <a:buSzTx/>
              <a:buFontTx/>
              <a:buNone/>
              <a:defRPr sz="1653" b="1"/>
            </a:pPr>
            <a:r>
              <a:rPr dirty="0" err="1"/>
              <a:t>Αν</a:t>
            </a:r>
            <a:r>
              <a:rPr dirty="0"/>
              <a:t>αμενόμενη χρήση του παρόντος συγγράμματος:</a:t>
            </a:r>
          </a:p>
          <a:p>
            <a:pPr marL="0" indent="0" defTabSz="795527">
              <a:lnSpc>
                <a:spcPct val="100000"/>
              </a:lnSpc>
              <a:spcBef>
                <a:spcPts val="0"/>
              </a:spcBef>
              <a:buSzTx/>
              <a:buFontTx/>
              <a:buNone/>
              <a:defRPr sz="1653"/>
            </a:pPr>
            <a:r>
              <a:rPr dirty="0" err="1"/>
              <a:t>Το</a:t>
            </a:r>
            <a:r>
              <a:rPr dirty="0"/>
              <a:t> </a:t>
            </a:r>
            <a:r>
              <a:rPr dirty="0" err="1"/>
              <a:t>σύγγρ</a:t>
            </a:r>
            <a:r>
              <a:rPr dirty="0"/>
              <a:t>αμμα περιέχει πέρα από την «κλασική Θεωρία Galois» μία ευρεία εισαγωγή στη Θεωρία Μεταθετικών Δακτυλίων με έμφαση στη Διαιρετότητα, τους Πολυωνυμικούς Δακτυλίους και </a:t>
            </a:r>
            <a:r>
              <a:rPr dirty="0" smtClean="0"/>
              <a:t>το</a:t>
            </a:r>
            <a:r>
              <a:rPr lang="el-GR" dirty="0" smtClean="0"/>
              <a:t>υ</a:t>
            </a:r>
            <a:r>
              <a:rPr dirty="0" smtClean="0"/>
              <a:t> </a:t>
            </a:r>
            <a:r>
              <a:rPr dirty="0" err="1"/>
              <a:t>Κριτήριου</a:t>
            </a:r>
            <a:r>
              <a:rPr dirty="0"/>
              <a:t> Eisenstein-</a:t>
            </a:r>
            <a:r>
              <a:rPr dirty="0" err="1"/>
              <a:t>Schoenemann</a:t>
            </a:r>
            <a:r>
              <a:rPr dirty="0"/>
              <a:t>. </a:t>
            </a:r>
            <a:r>
              <a:rPr dirty="0" err="1">
                <a:solidFill>
                  <a:srgbClr val="0433FF"/>
                </a:solidFill>
              </a:rPr>
              <a:t>Ως</a:t>
            </a:r>
            <a:r>
              <a:rPr dirty="0">
                <a:solidFill>
                  <a:srgbClr val="0433FF"/>
                </a:solidFill>
              </a:rPr>
              <a:t> </a:t>
            </a:r>
            <a:r>
              <a:rPr dirty="0" err="1">
                <a:solidFill>
                  <a:srgbClr val="0433FF"/>
                </a:solidFill>
              </a:rPr>
              <a:t>εκ</a:t>
            </a:r>
            <a:r>
              <a:rPr dirty="0">
                <a:solidFill>
                  <a:srgbClr val="0433FF"/>
                </a:solidFill>
              </a:rPr>
              <a:t> </a:t>
            </a:r>
            <a:r>
              <a:rPr dirty="0" err="1">
                <a:solidFill>
                  <a:srgbClr val="0433FF"/>
                </a:solidFill>
              </a:rPr>
              <a:t>τούτου</a:t>
            </a:r>
            <a:r>
              <a:rPr dirty="0">
                <a:solidFill>
                  <a:srgbClr val="0433FF"/>
                </a:solidFill>
              </a:rPr>
              <a:t>, τα </a:t>
            </a:r>
            <a:r>
              <a:rPr b="1" dirty="0" err="1">
                <a:solidFill>
                  <a:srgbClr val="0433FF"/>
                </a:solidFill>
              </a:rPr>
              <a:t>Κεφάλ</a:t>
            </a:r>
            <a:r>
              <a:rPr b="1" dirty="0">
                <a:solidFill>
                  <a:srgbClr val="0433FF"/>
                </a:solidFill>
              </a:rPr>
              <a:t>αια 1-3</a:t>
            </a:r>
            <a:r>
              <a:rPr dirty="0">
                <a:solidFill>
                  <a:srgbClr val="0433FF"/>
                </a:solidFill>
              </a:rPr>
              <a:t> μπορούν να αποτελέσουν ένα αυτοτελές μάθημα εισαγωγής στη Θεωρία Μεταθετικών Δακτυλίων.</a:t>
            </a:r>
            <a:endParaRPr dirty="0">
              <a:solidFill>
                <a:schemeClr val="accent1"/>
              </a:solidFill>
            </a:endParaRPr>
          </a:p>
          <a:p>
            <a:pPr marL="0" indent="0" defTabSz="795527">
              <a:lnSpc>
                <a:spcPct val="100000"/>
              </a:lnSpc>
              <a:spcBef>
                <a:spcPts val="0"/>
              </a:spcBef>
              <a:buSzTx/>
              <a:buFontTx/>
              <a:buNone/>
              <a:defRPr sz="1653"/>
            </a:pPr>
            <a:endParaRPr dirty="0">
              <a:solidFill>
                <a:schemeClr val="accent1"/>
              </a:solidFill>
            </a:endParaRPr>
          </a:p>
          <a:p>
            <a:pPr marL="0" indent="0" defTabSz="795527">
              <a:lnSpc>
                <a:spcPct val="100000"/>
              </a:lnSpc>
              <a:spcBef>
                <a:spcPts val="0"/>
              </a:spcBef>
              <a:buSzTx/>
              <a:buFontTx/>
              <a:buNone/>
              <a:defRPr sz="1653"/>
            </a:pPr>
            <a:r>
              <a:rPr dirty="0"/>
              <a:t>Από </a:t>
            </a:r>
            <a:r>
              <a:rPr dirty="0" err="1"/>
              <a:t>τη</a:t>
            </a:r>
            <a:r>
              <a:rPr dirty="0"/>
              <a:t> </a:t>
            </a:r>
            <a:r>
              <a:rPr dirty="0" err="1"/>
              <a:t>σκο</a:t>
            </a:r>
            <a:r>
              <a:rPr dirty="0"/>
              <a:t>πιά </a:t>
            </a:r>
            <a:r>
              <a:rPr dirty="0" smtClean="0"/>
              <a:t>τ</a:t>
            </a:r>
            <a:r>
              <a:rPr lang="el-GR" dirty="0" smtClean="0"/>
              <a:t>η</a:t>
            </a:r>
            <a:r>
              <a:rPr dirty="0" smtClean="0"/>
              <a:t>ς</a:t>
            </a:r>
            <a:r>
              <a:rPr dirty="0"/>
              <a:t> «κλασικής Θεωρίας Galois» το σύγγραμμα περιέχει πληθώρα μεθόδων και παραδειγμάτων υπολογισμού, που καταδεικνύουν την υφιστάμενη αντιστοιχία μεταξύ των υποσωμάτων μιας πεπερασμένης επέκτασης Galois  και των υποομάδων </a:t>
            </a:r>
            <a:r>
              <a:rPr dirty="0" smtClean="0"/>
              <a:t>τ</a:t>
            </a:r>
            <a:r>
              <a:rPr lang="el-GR" dirty="0" smtClean="0"/>
              <a:t>η</a:t>
            </a:r>
            <a:r>
              <a:rPr dirty="0" smtClean="0"/>
              <a:t>ς </a:t>
            </a:r>
            <a:r>
              <a:rPr dirty="0"/>
              <a:t>αντίστοιχης ομάδας Galois </a:t>
            </a:r>
            <a:r>
              <a:rPr dirty="0" smtClean="0"/>
              <a:t>τ</a:t>
            </a:r>
            <a:r>
              <a:rPr lang="el-GR" dirty="0" smtClean="0"/>
              <a:t>η</a:t>
            </a:r>
            <a:r>
              <a:rPr dirty="0" smtClean="0"/>
              <a:t>ς </a:t>
            </a:r>
            <a:r>
              <a:rPr dirty="0"/>
              <a:t>επέκτασης. </a:t>
            </a:r>
          </a:p>
          <a:p>
            <a:pPr marL="0" indent="0" defTabSz="795527">
              <a:lnSpc>
                <a:spcPct val="100000"/>
              </a:lnSpc>
              <a:spcBef>
                <a:spcPts val="0"/>
              </a:spcBef>
              <a:buSzTx/>
              <a:buFontTx/>
              <a:buNone/>
              <a:defRPr sz="1653"/>
            </a:pPr>
            <a:endParaRPr dirty="0"/>
          </a:p>
          <a:p>
            <a:pPr marL="0" indent="0" defTabSz="795527">
              <a:lnSpc>
                <a:spcPct val="100000"/>
              </a:lnSpc>
              <a:spcBef>
                <a:spcPts val="0"/>
              </a:spcBef>
              <a:buSzTx/>
              <a:buFontTx/>
              <a:buNone/>
              <a:defRPr sz="1653">
                <a:solidFill>
                  <a:srgbClr val="0433FF"/>
                </a:solidFill>
              </a:defRPr>
            </a:pPr>
            <a:r>
              <a:rPr dirty="0"/>
              <a:t>Τα </a:t>
            </a:r>
            <a:r>
              <a:rPr dirty="0" err="1"/>
              <a:t>Κεφάλ</a:t>
            </a:r>
            <a:r>
              <a:rPr dirty="0"/>
              <a:t>αια 4-8 και 10-12 περιέχουν τη βασική γνώση και τις κλασικές εφαρμογές </a:t>
            </a:r>
            <a:r>
              <a:rPr dirty="0" smtClean="0"/>
              <a:t>τ</a:t>
            </a:r>
            <a:r>
              <a:rPr lang="el-GR" dirty="0" smtClean="0"/>
              <a:t>η</a:t>
            </a:r>
            <a:r>
              <a:rPr dirty="0" smtClean="0"/>
              <a:t>ς </a:t>
            </a:r>
            <a:r>
              <a:rPr dirty="0"/>
              <a:t>Θεωρίας Galois και μπορούν να αποτελέσουν ένα αυτοτελές μάθημα για τη συγκεκριμένη θεωρία.</a:t>
            </a:r>
          </a:p>
          <a:p>
            <a:pPr marL="0" indent="0" defTabSz="795527">
              <a:lnSpc>
                <a:spcPct val="100000"/>
              </a:lnSpc>
              <a:spcBef>
                <a:spcPts val="0"/>
              </a:spcBef>
              <a:buSzTx/>
              <a:buFontTx/>
              <a:buNone/>
              <a:defRPr sz="1653"/>
            </a:pPr>
            <a:endParaRPr dirty="0"/>
          </a:p>
          <a:p>
            <a:pPr marL="0" indent="0" defTabSz="795527">
              <a:lnSpc>
                <a:spcPct val="100000"/>
              </a:lnSpc>
              <a:spcBef>
                <a:spcPts val="0"/>
              </a:spcBef>
              <a:buSzTx/>
              <a:buFontTx/>
              <a:buNone/>
              <a:defRPr sz="1653"/>
            </a:pPr>
            <a:r>
              <a:rPr dirty="0" err="1"/>
              <a:t>Στ</a:t>
            </a:r>
            <a:r>
              <a:rPr b="1" dirty="0" err="1"/>
              <a:t>ο</a:t>
            </a:r>
            <a:r>
              <a:rPr b="1" dirty="0"/>
              <a:t> </a:t>
            </a:r>
            <a:r>
              <a:rPr b="1" dirty="0" err="1"/>
              <a:t>Κεφάλ</a:t>
            </a:r>
            <a:r>
              <a:rPr b="1" dirty="0"/>
              <a:t>αιο </a:t>
            </a:r>
            <a:r>
              <a:rPr b="1" dirty="0" smtClean="0"/>
              <a:t>9</a:t>
            </a:r>
            <a:r>
              <a:rPr dirty="0" smtClean="0"/>
              <a:t> </a:t>
            </a:r>
            <a:r>
              <a:rPr dirty="0"/>
              <a:t>μελετάται το σώμα των ρητών συναρτήσεων υπεράνω του υποσώματος των στοιχειωδών συμμετρικών </a:t>
            </a:r>
            <a:r>
              <a:rPr dirty="0" smtClean="0"/>
              <a:t>πολυ</a:t>
            </a:r>
            <a:r>
              <a:rPr lang="el-GR" dirty="0" smtClean="0"/>
              <a:t>ω</a:t>
            </a:r>
            <a:r>
              <a:rPr dirty="0" smtClean="0"/>
              <a:t>ν</a:t>
            </a:r>
            <a:r>
              <a:rPr lang="el-GR" smtClean="0"/>
              <a:t>ύ</a:t>
            </a:r>
            <a:r>
              <a:rPr smtClean="0"/>
              <a:t>μων</a:t>
            </a:r>
            <a:r>
              <a:rPr dirty="0" smtClean="0"/>
              <a:t> </a:t>
            </a:r>
            <a:r>
              <a:rPr dirty="0"/>
              <a:t>και εξάγονται οι τύποι επίλυσης εξισώσεων βαθμού &lt;=4.</a:t>
            </a:r>
          </a:p>
          <a:p>
            <a:pPr marL="0" indent="0" defTabSz="795527">
              <a:lnSpc>
                <a:spcPct val="100000"/>
              </a:lnSpc>
              <a:spcBef>
                <a:spcPts val="0"/>
              </a:spcBef>
              <a:buSzTx/>
              <a:buFontTx/>
              <a:buNone/>
              <a:defRPr sz="1653"/>
            </a:pPr>
            <a:endParaRPr dirty="0"/>
          </a:p>
          <a:p>
            <a:pPr marL="0" indent="0" defTabSz="795527">
              <a:lnSpc>
                <a:spcPct val="100000"/>
              </a:lnSpc>
              <a:spcBef>
                <a:spcPts val="0"/>
              </a:spcBef>
              <a:buSzTx/>
              <a:buFontTx/>
              <a:buNone/>
              <a:defRPr sz="1653"/>
            </a:pPr>
            <a:r>
              <a:rPr dirty="0" err="1">
                <a:solidFill>
                  <a:srgbClr val="0433FF"/>
                </a:solidFill>
              </a:rPr>
              <a:t>Στο</a:t>
            </a:r>
            <a:r>
              <a:rPr b="1" dirty="0">
                <a:solidFill>
                  <a:srgbClr val="0433FF"/>
                </a:solidFill>
              </a:rPr>
              <a:t> </a:t>
            </a:r>
            <a:r>
              <a:rPr b="1" dirty="0" err="1">
                <a:solidFill>
                  <a:srgbClr val="0433FF"/>
                </a:solidFill>
              </a:rPr>
              <a:t>Κεφάλ</a:t>
            </a:r>
            <a:r>
              <a:rPr b="1" dirty="0">
                <a:solidFill>
                  <a:srgbClr val="0433FF"/>
                </a:solidFill>
              </a:rPr>
              <a:t>αιο 13</a:t>
            </a:r>
            <a:r>
              <a:rPr dirty="0">
                <a:solidFill>
                  <a:srgbClr val="0433FF"/>
                </a:solidFill>
              </a:rPr>
              <a:t> δίνεται έμφαση στον υπολογισμό της ομάδας Galois με τη βοήθεια των λεγόμενων σχετικών επιλυουσών. </a:t>
            </a:r>
            <a:r>
              <a:rPr lang="el-GR" dirty="0" smtClean="0">
                <a:solidFill>
                  <a:srgbClr val="0433FF"/>
                </a:solidFill>
              </a:rPr>
              <a:t>Στ</a:t>
            </a:r>
            <a:r>
              <a:rPr dirty="0" smtClean="0">
                <a:solidFill>
                  <a:srgbClr val="0433FF"/>
                </a:solidFill>
              </a:rPr>
              <a:t>ο </a:t>
            </a:r>
            <a:r>
              <a:rPr dirty="0" err="1">
                <a:solidFill>
                  <a:srgbClr val="0433FF"/>
                </a:solidFill>
              </a:rPr>
              <a:t>συγκεκριμένο</a:t>
            </a:r>
            <a:r>
              <a:rPr dirty="0">
                <a:solidFill>
                  <a:srgbClr val="0433FF"/>
                </a:solidFill>
              </a:rPr>
              <a:t> </a:t>
            </a:r>
            <a:r>
              <a:rPr dirty="0" err="1">
                <a:solidFill>
                  <a:srgbClr val="0433FF"/>
                </a:solidFill>
              </a:rPr>
              <a:t>κεφάλ</a:t>
            </a:r>
            <a:r>
              <a:rPr dirty="0">
                <a:solidFill>
                  <a:srgbClr val="0433FF"/>
                </a:solidFill>
              </a:rPr>
              <a:t>αιο αναδεικνύονται και υπολογιστικές μέθοδοι που εκτελούνται με τη βοήθεια υπολογιστή.</a:t>
            </a:r>
          </a:p>
        </p:txBody>
      </p:sp>
      <p:sp>
        <p:nvSpPr>
          <p:cNvPr id="130" name="ΒΑΣΙΚΗ ΘΕΩΡΙΑ GALOIS             Ν.ΜΑΡΜΑΡΙΔΗΣ"/>
          <p:cNvSpPr txBox="1"/>
          <p:nvPr/>
        </p:nvSpPr>
        <p:spPr>
          <a:xfrm>
            <a:off x="3982912" y="6235405"/>
            <a:ext cx="306396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200">
                <a:solidFill>
                  <a:srgbClr val="888888"/>
                </a:solidFill>
              </a:defRPr>
            </a:lvl1pPr>
          </a:lstStyle>
          <a:p>
            <a:r>
              <a:t>ΒΑΣΙΚΗ ΘΕΩΡΙΑ GALOIS             Ν.ΜΑΡΜΑΡΙΔΗΣ</a:t>
            </a:r>
          </a:p>
        </p:txBody>
      </p:sp>
      <p:sp>
        <p:nvSpPr>
          <p:cNvPr id="131" name="6"/>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6</a:t>
            </a:r>
          </a:p>
        </p:txBody>
      </p:sp>
      <p:pic>
        <p:nvPicPr>
          <p:cNvPr id="132" name="Image" descr="Image"/>
          <p:cNvPicPr>
            <a:picLocks noChangeAspect="1"/>
          </p:cNvPicPr>
          <p:nvPr/>
        </p:nvPicPr>
        <p:blipFill>
          <a:blip r:embed="rId2">
            <a:extLst/>
          </a:blip>
          <a:stretch>
            <a:fillRect/>
          </a:stretch>
        </p:blipFill>
        <p:spPr>
          <a:xfrm>
            <a:off x="435245" y="4711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Θέση υποσέλιδου 4"/>
          <p:cNvSpPr txBox="1"/>
          <p:nvPr/>
        </p:nvSpPr>
        <p:spPr>
          <a:xfrm>
            <a:off x="4084320" y="6315392"/>
            <a:ext cx="402336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35" name="Τίτλος 1"/>
          <p:cNvSpPr txBox="1">
            <a:spLocks noGrp="1"/>
          </p:cNvSpPr>
          <p:nvPr>
            <p:ph type="title"/>
          </p:nvPr>
        </p:nvSpPr>
        <p:spPr>
          <a:xfrm>
            <a:off x="1916776" y="195579"/>
            <a:ext cx="10515601" cy="1148715"/>
          </a:xfrm>
          <a:prstGeom prst="rect">
            <a:avLst/>
          </a:prstGeom>
        </p:spPr>
        <p:txBody>
          <a:bodyPr/>
          <a:lstStyle>
            <a:lvl1pPr defTabSz="457200">
              <a:lnSpc>
                <a:spcPct val="100000"/>
              </a:lnSpc>
              <a:defRPr sz="2400" b="1">
                <a:latin typeface="+mj-lt"/>
                <a:ea typeface="+mj-ea"/>
                <a:cs typeface="+mj-cs"/>
                <a:sym typeface="Helvetica"/>
              </a:defRPr>
            </a:lvl1pPr>
          </a:lstStyle>
          <a:p>
            <a:r>
              <a:t>                              Παρουσίαση περιεχομένου</a:t>
            </a:r>
          </a:p>
        </p:txBody>
      </p:sp>
      <p:sp>
        <p:nvSpPr>
          <p:cNvPr id="136" name="Θέση περιεχομένου 2"/>
          <p:cNvSpPr txBox="1">
            <a:spLocks noGrp="1"/>
          </p:cNvSpPr>
          <p:nvPr>
            <p:ph type="body" idx="1"/>
          </p:nvPr>
        </p:nvSpPr>
        <p:spPr>
          <a:xfrm>
            <a:off x="2533997" y="1354276"/>
            <a:ext cx="9281160" cy="4778884"/>
          </a:xfrm>
          <a:prstGeom prst="rect">
            <a:avLst/>
          </a:prstGeom>
        </p:spPr>
        <p:txBody>
          <a:bodyPr/>
          <a:lstStyle/>
          <a:p>
            <a:pPr>
              <a:lnSpc>
                <a:spcPct val="96000"/>
              </a:lnSpc>
              <a:defRPr sz="1900"/>
            </a:pPr>
            <a:r>
              <a:rPr dirty="0" err="1"/>
              <a:t>Το</a:t>
            </a:r>
            <a:r>
              <a:rPr dirty="0"/>
              <a:t> </a:t>
            </a:r>
            <a:r>
              <a:rPr dirty="0" err="1"/>
              <a:t>σύγγρ</a:t>
            </a:r>
            <a:r>
              <a:rPr dirty="0"/>
              <a:t>αμμα απευθύνεται σε προπτυχιακούς φοιτητές είτε για ανεξάρτητη σπουδή είτε ως ένα νέο σύγγραμμα για την τάξη, που συμπληρώνει τα ήδη υφιστάμενα συγγράμματα, μέσα από μια «νέα» ματιά, όπως θα αναλυθεί και παρακάτω.</a:t>
            </a:r>
          </a:p>
          <a:p>
            <a:pPr marL="0" indent="0">
              <a:lnSpc>
                <a:spcPct val="96000"/>
              </a:lnSpc>
              <a:buSzTx/>
              <a:buNone/>
              <a:defRPr sz="1900"/>
            </a:pPr>
            <a:r>
              <a:rPr dirty="0"/>
              <a:t>  </a:t>
            </a:r>
            <a:r>
              <a:rPr dirty="0" err="1"/>
              <a:t>Πιο</a:t>
            </a:r>
            <a:r>
              <a:rPr dirty="0"/>
              <a:t> π</a:t>
            </a:r>
            <a:r>
              <a:rPr dirty="0" err="1"/>
              <a:t>ροχωρημέν</a:t>
            </a:r>
            <a:r>
              <a:rPr dirty="0"/>
              <a:t>α μέρη του βιβλίου απευθύνονται και </a:t>
            </a:r>
            <a:r>
              <a:rPr dirty="0" smtClean="0"/>
              <a:t>σε</a:t>
            </a:r>
            <a:r>
              <a:rPr lang="el-GR" dirty="0" smtClean="0"/>
              <a:t> </a:t>
            </a:r>
            <a:r>
              <a:rPr dirty="0" err="1" smtClean="0"/>
              <a:t>ήδη</a:t>
            </a:r>
            <a:r>
              <a:rPr dirty="0" smtClean="0"/>
              <a:t> </a:t>
            </a:r>
            <a:r>
              <a:rPr dirty="0"/>
              <a:t> π</a:t>
            </a:r>
            <a:r>
              <a:rPr dirty="0" err="1"/>
              <a:t>τυχιούχους</a:t>
            </a:r>
            <a:r>
              <a:rPr dirty="0"/>
              <a:t>  μα</a:t>
            </a:r>
            <a:r>
              <a:rPr dirty="0" err="1"/>
              <a:t>θημ</a:t>
            </a:r>
            <a:r>
              <a:rPr dirty="0"/>
              <a:t>ατικούς.   </a:t>
            </a:r>
          </a:p>
          <a:p>
            <a:pPr>
              <a:lnSpc>
                <a:spcPct val="96000"/>
              </a:lnSpc>
              <a:defRPr sz="1900" b="1"/>
            </a:pPr>
            <a:r>
              <a:rPr dirty="0"/>
              <a:t>Μα</a:t>
            </a:r>
            <a:r>
              <a:rPr dirty="0" err="1"/>
              <a:t>θησι</a:t>
            </a:r>
            <a:r>
              <a:rPr dirty="0"/>
              <a:t>ακοί στόχοι</a:t>
            </a:r>
            <a:r>
              <a:rPr b="0" dirty="0"/>
              <a:t>: </a:t>
            </a:r>
          </a:p>
          <a:p>
            <a:pPr>
              <a:lnSpc>
                <a:spcPct val="96000"/>
              </a:lnSpc>
              <a:defRPr sz="1900" b="1"/>
            </a:pPr>
            <a:r>
              <a:rPr b="0" dirty="0"/>
              <a:t>H βα</a:t>
            </a:r>
            <a:r>
              <a:rPr b="0" dirty="0" err="1"/>
              <a:t>θιά</a:t>
            </a:r>
            <a:r>
              <a:rPr b="0" dirty="0"/>
              <a:t> κατα</a:t>
            </a:r>
            <a:r>
              <a:rPr b="0" dirty="0" err="1"/>
              <a:t>νόηση</a:t>
            </a:r>
            <a:r>
              <a:rPr b="0" dirty="0"/>
              <a:t> </a:t>
            </a:r>
            <a:r>
              <a:rPr b="0" dirty="0" err="1"/>
              <a:t>του</a:t>
            </a:r>
            <a:r>
              <a:rPr b="0" dirty="0"/>
              <a:t> </a:t>
            </a:r>
            <a:r>
              <a:rPr b="0" dirty="0" err="1"/>
              <a:t>Θεμελιώδους</a:t>
            </a:r>
            <a:r>
              <a:rPr b="0" dirty="0"/>
              <a:t> </a:t>
            </a:r>
            <a:r>
              <a:rPr b="0" dirty="0" err="1"/>
              <a:t>Θεωρήμ</a:t>
            </a:r>
            <a:r>
              <a:rPr b="0" dirty="0"/>
              <a:t>ατος Galois, ο υπολογισμός ομάδων Galois και σταθερών υποσωμάτων στις περιπτώσεις πολυωνύμων μικρού βαθμού (&lt;=4).</a:t>
            </a:r>
          </a:p>
          <a:p>
            <a:pPr>
              <a:lnSpc>
                <a:spcPct val="96000"/>
              </a:lnSpc>
              <a:defRPr sz="1900"/>
            </a:pPr>
            <a:r>
              <a:rPr dirty="0"/>
              <a:t> Η α</a:t>
            </a:r>
            <a:r>
              <a:rPr dirty="0" err="1"/>
              <a:t>ντίληψη</a:t>
            </a:r>
            <a:r>
              <a:rPr dirty="0"/>
              <a:t>  </a:t>
            </a:r>
            <a:r>
              <a:rPr dirty="0" err="1"/>
              <a:t>της</a:t>
            </a:r>
            <a:r>
              <a:rPr dirty="0"/>
              <a:t> </a:t>
            </a:r>
            <a:r>
              <a:rPr dirty="0" err="1"/>
              <a:t>σημ</a:t>
            </a:r>
            <a:r>
              <a:rPr dirty="0"/>
              <a:t>ασίας της Θεωρίας Συμμετρικών Πολυωνύμων και  Συμμετρικών Ομάδων στη Θεωρία Galois.</a:t>
            </a:r>
          </a:p>
          <a:p>
            <a:pPr>
              <a:lnSpc>
                <a:spcPct val="96000"/>
              </a:lnSpc>
              <a:defRPr sz="1900"/>
            </a:pPr>
            <a:r>
              <a:rPr dirty="0" err="1"/>
              <a:t>Γενικότερ</a:t>
            </a:r>
            <a:r>
              <a:rPr dirty="0"/>
              <a:t>α η έννοια </a:t>
            </a:r>
            <a:r>
              <a:rPr dirty="0" smtClean="0"/>
              <a:t>τ</a:t>
            </a:r>
            <a:r>
              <a:rPr lang="el-GR" dirty="0"/>
              <a:t>η</a:t>
            </a:r>
            <a:r>
              <a:rPr dirty="0" smtClean="0"/>
              <a:t>ς </a:t>
            </a:r>
            <a:r>
              <a:rPr dirty="0"/>
              <a:t>συμμετρίας (δράση ομάδας επί συνόλου) στην </a:t>
            </a:r>
            <a:r>
              <a:rPr dirty="0" smtClean="0"/>
              <a:t>Άλγεβρα</a:t>
            </a:r>
            <a:r>
              <a:rPr lang="el-GR" dirty="0" smtClean="0"/>
              <a:t>.</a:t>
            </a:r>
            <a:r>
              <a:rPr dirty="0" smtClean="0"/>
              <a:t> </a:t>
            </a:r>
            <a:r>
              <a:rPr dirty="0"/>
              <a:t> </a:t>
            </a:r>
          </a:p>
        </p:txBody>
      </p:sp>
      <p:sp>
        <p:nvSpPr>
          <p:cNvPr id="137" name="7"/>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7</a:t>
            </a:r>
          </a:p>
        </p:txBody>
      </p:sp>
      <p:pic>
        <p:nvPicPr>
          <p:cNvPr id="138" name="Image" descr="Image"/>
          <p:cNvPicPr>
            <a:picLocks noChangeAspect="1"/>
          </p:cNvPicPr>
          <p:nvPr/>
        </p:nvPicPr>
        <p:blipFill>
          <a:blip r:embed="rId2">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Θέση υποσέλιδου 4"/>
          <p:cNvSpPr txBox="1"/>
          <p:nvPr/>
        </p:nvSpPr>
        <p:spPr>
          <a:xfrm>
            <a:off x="4084320" y="6315392"/>
            <a:ext cx="402336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41" name="Τίτλος 1"/>
          <p:cNvSpPr txBox="1">
            <a:spLocks noGrp="1"/>
          </p:cNvSpPr>
          <p:nvPr>
            <p:ph type="title"/>
          </p:nvPr>
        </p:nvSpPr>
        <p:spPr>
          <a:xfrm>
            <a:off x="1116676" y="157479"/>
            <a:ext cx="10515601" cy="1148715"/>
          </a:xfrm>
          <a:prstGeom prst="rect">
            <a:avLst/>
          </a:prstGeom>
        </p:spPr>
        <p:txBody>
          <a:bodyPr/>
          <a:lstStyle>
            <a:lvl1pPr algn="ctr">
              <a:defRPr sz="2400" b="1">
                <a:latin typeface="+mn-lt"/>
                <a:ea typeface="+mn-ea"/>
                <a:cs typeface="+mn-cs"/>
                <a:sym typeface="Calibri"/>
              </a:defRPr>
            </a:lvl1pPr>
          </a:lstStyle>
          <a:p>
            <a:r>
              <a:t>Δομή Συγγράμματος</a:t>
            </a:r>
          </a:p>
        </p:txBody>
      </p:sp>
      <p:sp>
        <p:nvSpPr>
          <p:cNvPr id="142" name="Θέση περιεχομένου 2"/>
          <p:cNvSpPr txBox="1">
            <a:spLocks noGrp="1"/>
          </p:cNvSpPr>
          <p:nvPr>
            <p:ph type="body" idx="1"/>
          </p:nvPr>
        </p:nvSpPr>
        <p:spPr>
          <a:xfrm>
            <a:off x="2533997" y="1151371"/>
            <a:ext cx="9281160" cy="4229535"/>
          </a:xfrm>
          <a:prstGeom prst="rect">
            <a:avLst/>
          </a:prstGeom>
        </p:spPr>
        <p:txBody>
          <a:bodyPr/>
          <a:lstStyle/>
          <a:p>
            <a:pPr>
              <a:lnSpc>
                <a:spcPct val="96000"/>
              </a:lnSpc>
              <a:defRPr sz="1900"/>
            </a:pPr>
            <a:r>
              <a:rPr dirty="0" err="1"/>
              <a:t>Κεφάλ</a:t>
            </a:r>
            <a:r>
              <a:rPr dirty="0"/>
              <a:t>αια 1-3: Δακτύλιοι και Πολυώνυμα, Διαιρετότητα, Περιοχές Μονοσήμαντης Ανάλυσης και Πολυωνυμικοί </a:t>
            </a:r>
            <a:r>
              <a:rPr dirty="0" smtClean="0"/>
              <a:t>Δακτύλιοι</a:t>
            </a:r>
            <a:r>
              <a:rPr lang="el-GR" dirty="0"/>
              <a:t>.</a:t>
            </a:r>
            <a:endParaRPr dirty="0"/>
          </a:p>
          <a:p>
            <a:pPr>
              <a:lnSpc>
                <a:spcPct val="96000"/>
              </a:lnSpc>
              <a:defRPr sz="1900"/>
            </a:pPr>
            <a:r>
              <a:rPr dirty="0" err="1"/>
              <a:t>Κεφάλ</a:t>
            </a:r>
            <a:r>
              <a:rPr dirty="0"/>
              <a:t>αια 4-6: Επεκτάσεις Σωμάτων, Αλγεβρικές, Διαχωρίσιμες, Ορθόθετες (κανονικές</a:t>
            </a:r>
            <a:r>
              <a:rPr dirty="0" smtClean="0"/>
              <a:t>)</a:t>
            </a:r>
            <a:r>
              <a:rPr lang="el-GR" dirty="0" smtClean="0"/>
              <a:t>.</a:t>
            </a:r>
            <a:endParaRPr dirty="0"/>
          </a:p>
          <a:p>
            <a:pPr>
              <a:lnSpc>
                <a:spcPct val="96000"/>
              </a:lnSpc>
              <a:defRPr sz="1900"/>
            </a:pPr>
            <a:r>
              <a:rPr dirty="0" err="1"/>
              <a:t>Κεφάλ</a:t>
            </a:r>
            <a:r>
              <a:rPr dirty="0"/>
              <a:t>αια 7-8: Επεκτάσεις Galois, Πεπερασμένες Επεκτάσεις </a:t>
            </a:r>
            <a:r>
              <a:rPr dirty="0" smtClean="0"/>
              <a:t>Galois</a:t>
            </a:r>
            <a:r>
              <a:rPr lang="el-GR" dirty="0" smtClean="0"/>
              <a:t>.</a:t>
            </a:r>
            <a:endParaRPr dirty="0"/>
          </a:p>
          <a:p>
            <a:pPr>
              <a:lnSpc>
                <a:spcPct val="96000"/>
              </a:lnSpc>
              <a:defRPr sz="1900"/>
            </a:pPr>
            <a:r>
              <a:rPr dirty="0" err="1"/>
              <a:t>Κεφάλ</a:t>
            </a:r>
            <a:r>
              <a:rPr dirty="0"/>
              <a:t>αιο 9: Συμμετρικά Πολυώνυμα και </a:t>
            </a:r>
            <a:r>
              <a:rPr dirty="0" smtClean="0"/>
              <a:t>Εφαρμογές</a:t>
            </a:r>
            <a:r>
              <a:rPr lang="el-GR" dirty="0" smtClean="0"/>
              <a:t>.</a:t>
            </a:r>
            <a:endParaRPr dirty="0"/>
          </a:p>
          <a:p>
            <a:pPr>
              <a:lnSpc>
                <a:spcPct val="96000"/>
              </a:lnSpc>
              <a:defRPr sz="1900"/>
            </a:pPr>
            <a:r>
              <a:rPr dirty="0" err="1"/>
              <a:t>Κεφάλ</a:t>
            </a:r>
            <a:r>
              <a:rPr dirty="0"/>
              <a:t>αιο 10: Το Θεμελιώδες Θεώρημα </a:t>
            </a:r>
            <a:r>
              <a:rPr dirty="0" smtClean="0"/>
              <a:t>Galois</a:t>
            </a:r>
            <a:r>
              <a:rPr lang="el-GR" dirty="0" smtClean="0"/>
              <a:t>.</a:t>
            </a:r>
            <a:endParaRPr dirty="0"/>
          </a:p>
          <a:p>
            <a:pPr>
              <a:lnSpc>
                <a:spcPct val="96000"/>
              </a:lnSpc>
              <a:defRPr sz="1900"/>
            </a:pPr>
            <a:r>
              <a:rPr dirty="0" err="1"/>
              <a:t>Κεφάλ</a:t>
            </a:r>
            <a:r>
              <a:rPr dirty="0"/>
              <a:t>αιο 11: Ομάδες Galois και </a:t>
            </a:r>
            <a:r>
              <a:rPr dirty="0" smtClean="0"/>
              <a:t>Πολυώνυμα</a:t>
            </a:r>
            <a:r>
              <a:rPr lang="el-GR" dirty="0" smtClean="0"/>
              <a:t>.</a:t>
            </a:r>
            <a:endParaRPr dirty="0"/>
          </a:p>
          <a:p>
            <a:pPr>
              <a:lnSpc>
                <a:spcPct val="96000"/>
              </a:lnSpc>
              <a:defRPr sz="1900"/>
            </a:pPr>
            <a:r>
              <a:rPr dirty="0" err="1"/>
              <a:t>Κεφάλ</a:t>
            </a:r>
            <a:r>
              <a:rPr dirty="0"/>
              <a:t>αιο 12: Γεωμετρικές Κατασκευές και Θεωρία </a:t>
            </a:r>
            <a:r>
              <a:rPr dirty="0" smtClean="0"/>
              <a:t>Galois</a:t>
            </a:r>
            <a:r>
              <a:rPr lang="el-GR" dirty="0" smtClean="0"/>
              <a:t>.</a:t>
            </a:r>
            <a:endParaRPr dirty="0"/>
          </a:p>
          <a:p>
            <a:pPr>
              <a:lnSpc>
                <a:spcPct val="96000"/>
              </a:lnSpc>
              <a:defRPr sz="1900"/>
            </a:pPr>
            <a:r>
              <a:rPr dirty="0" err="1"/>
              <a:t>Κεφάλ</a:t>
            </a:r>
            <a:r>
              <a:rPr dirty="0"/>
              <a:t>αιο 13: Ομάδες Galois Πολυωνύμων ως Υποομάδες Συμμετρικών </a:t>
            </a:r>
            <a:r>
              <a:rPr dirty="0" smtClean="0"/>
              <a:t>Ομάδων</a:t>
            </a:r>
            <a:r>
              <a:rPr lang="el-GR" dirty="0" smtClean="0"/>
              <a:t>.</a:t>
            </a:r>
            <a:endParaRPr dirty="0"/>
          </a:p>
        </p:txBody>
      </p:sp>
      <p:sp>
        <p:nvSpPr>
          <p:cNvPr id="143" name="8"/>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8</a:t>
            </a:r>
          </a:p>
        </p:txBody>
      </p:sp>
      <p:pic>
        <p:nvPicPr>
          <p:cNvPr id="144" name="Image" descr="Image"/>
          <p:cNvPicPr>
            <a:picLocks noChangeAspect="1"/>
          </p:cNvPicPr>
          <p:nvPr/>
        </p:nvPicPr>
        <p:blipFill>
          <a:blip r:embed="rId2">
            <a:extLst/>
          </a:blip>
          <a:stretch>
            <a:fillRect/>
          </a:stretch>
        </p:blipFill>
        <p:spPr>
          <a:xfrm>
            <a:off x="435245" y="6108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Θέση υποσέλιδου 4"/>
          <p:cNvSpPr txBox="1"/>
          <p:nvPr/>
        </p:nvSpPr>
        <p:spPr>
          <a:xfrm>
            <a:off x="4084320" y="6315392"/>
            <a:ext cx="402336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ΒΑΣΙΚΗ ΘΕΩΡΙΑ GALOIS             Ν.ΜΑΡΜΑΡΙΔΗΣ</a:t>
            </a:r>
          </a:p>
        </p:txBody>
      </p:sp>
      <p:sp>
        <p:nvSpPr>
          <p:cNvPr id="147" name="Τίτλος 1"/>
          <p:cNvSpPr txBox="1">
            <a:spLocks noGrp="1"/>
          </p:cNvSpPr>
          <p:nvPr>
            <p:ph type="title"/>
          </p:nvPr>
        </p:nvSpPr>
        <p:spPr>
          <a:xfrm>
            <a:off x="608676" y="49374"/>
            <a:ext cx="10515601" cy="1650521"/>
          </a:xfrm>
          <a:prstGeom prst="rect">
            <a:avLst/>
          </a:prstGeom>
        </p:spPr>
        <p:txBody>
          <a:bodyPr/>
          <a:lstStyle>
            <a:lvl1pPr algn="ctr">
              <a:defRPr sz="2400" b="1">
                <a:latin typeface="+mn-lt"/>
                <a:ea typeface="+mn-ea"/>
                <a:cs typeface="+mn-cs"/>
                <a:sym typeface="Calibri"/>
              </a:defRPr>
            </a:lvl1pPr>
          </a:lstStyle>
          <a:p>
            <a:r>
              <a:t>Κάποια  ενδιαφέροντα στοιχεία του βιβλίου:</a:t>
            </a:r>
          </a:p>
        </p:txBody>
      </p:sp>
      <p:sp>
        <p:nvSpPr>
          <p:cNvPr id="148" name="Η προσέγγιση της Θεωρίας Galois μέσω της Θεωρίας Δράσης Ομάδας επί Συνόλου.…"/>
          <p:cNvSpPr txBox="1"/>
          <p:nvPr/>
        </p:nvSpPr>
        <p:spPr>
          <a:xfrm>
            <a:off x="995735" y="1367704"/>
            <a:ext cx="11142792" cy="3022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180473" indent="-180473" algn="just">
              <a:lnSpc>
                <a:spcPct val="120000"/>
              </a:lnSpc>
              <a:buSzPct val="100000"/>
              <a:buChar char="•"/>
              <a:defRPr sz="2000"/>
            </a:pPr>
            <a:r>
              <a:rPr dirty="0"/>
              <a:t>Η π</a:t>
            </a:r>
            <a:r>
              <a:rPr dirty="0" err="1"/>
              <a:t>ροσέγγιση</a:t>
            </a:r>
            <a:r>
              <a:rPr dirty="0"/>
              <a:t> </a:t>
            </a:r>
            <a:r>
              <a:rPr dirty="0" err="1"/>
              <a:t>της</a:t>
            </a:r>
            <a:r>
              <a:rPr dirty="0"/>
              <a:t> </a:t>
            </a:r>
            <a:r>
              <a:rPr dirty="0" err="1"/>
              <a:t>Θεωρί</a:t>
            </a:r>
            <a:r>
              <a:rPr dirty="0"/>
              <a:t>ας Galois μέσω της Θεωρίας Δράσης Ομάδας επί Συνόλου.</a:t>
            </a:r>
          </a:p>
          <a:p>
            <a:pPr marL="180473" indent="-180473" algn="just">
              <a:lnSpc>
                <a:spcPct val="120000"/>
              </a:lnSpc>
              <a:buSzPct val="100000"/>
              <a:buChar char="•"/>
              <a:defRPr sz="2000"/>
            </a:pPr>
            <a:r>
              <a:rPr dirty="0"/>
              <a:t>Η Επ</a:t>
            </a:r>
            <a:r>
              <a:rPr dirty="0" err="1"/>
              <a:t>ιλύουσ</a:t>
            </a:r>
            <a:r>
              <a:rPr dirty="0"/>
              <a:t>α </a:t>
            </a:r>
            <a:r>
              <a:rPr dirty="0" smtClean="0"/>
              <a:t>Weber</a:t>
            </a:r>
            <a:r>
              <a:rPr lang="el-GR" dirty="0" smtClean="0"/>
              <a:t>.</a:t>
            </a:r>
            <a:endParaRPr dirty="0"/>
          </a:p>
          <a:p>
            <a:pPr marL="180473" indent="-180473" algn="just">
              <a:lnSpc>
                <a:spcPct val="120000"/>
              </a:lnSpc>
              <a:buSzPct val="100000"/>
              <a:buChar char="•"/>
              <a:defRPr sz="2000"/>
            </a:pPr>
            <a:r>
              <a:rPr dirty="0"/>
              <a:t>Η </a:t>
            </a:r>
            <a:r>
              <a:rPr dirty="0" err="1"/>
              <a:t>χρήση</a:t>
            </a:r>
            <a:r>
              <a:rPr dirty="0"/>
              <a:t> </a:t>
            </a:r>
            <a:r>
              <a:rPr dirty="0" err="1" smtClean="0"/>
              <a:t>το</a:t>
            </a:r>
            <a:r>
              <a:rPr lang="el-GR" dirty="0" smtClean="0"/>
              <a:t>υ</a:t>
            </a:r>
            <a:r>
              <a:rPr dirty="0" smtClean="0"/>
              <a:t> </a:t>
            </a:r>
            <a:r>
              <a:rPr dirty="0" err="1"/>
              <a:t>σώμ</a:t>
            </a:r>
            <a:r>
              <a:rPr dirty="0"/>
              <a:t>ατος των ρητών συναρτήσεων στις n μεταβλητές, υπεράνω </a:t>
            </a:r>
            <a:br>
              <a:rPr dirty="0"/>
            </a:br>
            <a:r>
              <a:rPr dirty="0" smtClean="0"/>
              <a:t>το</a:t>
            </a:r>
            <a:r>
              <a:rPr lang="el-GR" dirty="0" smtClean="0"/>
              <a:t>υ</a:t>
            </a:r>
            <a:r>
              <a:rPr dirty="0" smtClean="0"/>
              <a:t> </a:t>
            </a:r>
            <a:r>
              <a:rPr dirty="0"/>
              <a:t>υποσώματος των συμμετρικών συναρτήσεων για τη μελέτη των θέσεων μηδενισμού </a:t>
            </a:r>
            <a:r>
              <a:rPr dirty="0" smtClean="0"/>
              <a:t>πολυωνύμων</a:t>
            </a:r>
            <a:r>
              <a:rPr lang="el-GR" dirty="0" smtClean="0"/>
              <a:t>.</a:t>
            </a:r>
            <a:r>
              <a:rPr dirty="0" smtClean="0"/>
              <a:t>  </a:t>
            </a:r>
            <a:endParaRPr dirty="0"/>
          </a:p>
          <a:p>
            <a:pPr marL="180473" indent="-180473" algn="just">
              <a:lnSpc>
                <a:spcPct val="120000"/>
              </a:lnSpc>
              <a:buSzPct val="100000"/>
              <a:buChar char="•"/>
              <a:defRPr sz="2000"/>
            </a:pPr>
            <a:r>
              <a:rPr dirty="0" err="1"/>
              <a:t>Δι</a:t>
            </a:r>
            <a:r>
              <a:rPr dirty="0"/>
              <a:t>αδικασία εύρεσης υποσώματος σταθερών </a:t>
            </a:r>
            <a:r>
              <a:rPr dirty="0" smtClean="0"/>
              <a:t>στοιχείων</a:t>
            </a:r>
            <a:r>
              <a:rPr lang="el-GR" dirty="0" smtClean="0"/>
              <a:t>.</a:t>
            </a:r>
            <a:endParaRPr dirty="0"/>
          </a:p>
          <a:p>
            <a:pPr marL="180473" indent="-180473" algn="just">
              <a:lnSpc>
                <a:spcPct val="120000"/>
              </a:lnSpc>
              <a:buSzPct val="100000"/>
              <a:buChar char="•"/>
              <a:defRPr sz="2000"/>
            </a:pPr>
            <a:r>
              <a:rPr dirty="0"/>
              <a:t> Ο π</a:t>
            </a:r>
            <a:r>
              <a:rPr dirty="0" err="1"/>
              <a:t>λήρης</a:t>
            </a:r>
            <a:r>
              <a:rPr dirty="0"/>
              <a:t> π</a:t>
            </a:r>
            <a:r>
              <a:rPr dirty="0" err="1"/>
              <a:t>ροσδιορισμός</a:t>
            </a:r>
            <a:r>
              <a:rPr dirty="0"/>
              <a:t> </a:t>
            </a:r>
            <a:r>
              <a:rPr dirty="0" err="1"/>
              <a:t>της</a:t>
            </a:r>
            <a:r>
              <a:rPr dirty="0"/>
              <a:t> </a:t>
            </a:r>
            <a:r>
              <a:rPr dirty="0" err="1"/>
              <a:t>ομάδ</a:t>
            </a:r>
            <a:r>
              <a:rPr dirty="0"/>
              <a:t>ας Galois </a:t>
            </a:r>
            <a:r>
              <a:rPr dirty="0" smtClean="0"/>
              <a:t>οποιο</a:t>
            </a:r>
            <a:r>
              <a:rPr lang="el-GR" dirty="0" smtClean="0"/>
              <a:t>υ</a:t>
            </a:r>
            <a:r>
              <a:rPr dirty="0" err="1" smtClean="0"/>
              <a:t>δή</a:t>
            </a:r>
            <a:r>
              <a:rPr dirty="0" smtClean="0"/>
              <a:t>ποτε </a:t>
            </a:r>
            <a:r>
              <a:rPr dirty="0"/>
              <a:t>μονοστού </a:t>
            </a:r>
            <a:r>
              <a:rPr dirty="0" smtClean="0"/>
              <a:t>πολυ</a:t>
            </a:r>
            <a:r>
              <a:rPr lang="el-GR" dirty="0" smtClean="0"/>
              <a:t>ω</a:t>
            </a:r>
            <a:r>
              <a:rPr dirty="0" smtClean="0"/>
              <a:t>ν</a:t>
            </a:r>
            <a:r>
              <a:rPr lang="el-GR" dirty="0" smtClean="0"/>
              <a:t>ύ</a:t>
            </a:r>
            <a:r>
              <a:rPr dirty="0" err="1" smtClean="0"/>
              <a:t>μου</a:t>
            </a:r>
            <a:r>
              <a:rPr dirty="0" smtClean="0"/>
              <a:t> </a:t>
            </a:r>
            <a:r>
              <a:rPr dirty="0"/>
              <a:t>βαθμού &lt;=4 </a:t>
            </a:r>
            <a:br>
              <a:rPr dirty="0"/>
            </a:br>
            <a:r>
              <a:rPr dirty="0"/>
              <a:t>με συντελεστές από ένα σώμα  χαρακτηριστικής διάφορης του 2. </a:t>
            </a:r>
          </a:p>
          <a:p>
            <a:pPr marL="180473" indent="-180473" algn="just">
              <a:lnSpc>
                <a:spcPct val="120000"/>
              </a:lnSpc>
              <a:buSzPct val="100000"/>
              <a:buChar char="•"/>
              <a:defRPr sz="2000"/>
            </a:pPr>
            <a:r>
              <a:rPr dirty="0"/>
              <a:t>Η </a:t>
            </a:r>
            <a:r>
              <a:rPr dirty="0" err="1"/>
              <a:t>εύρεση</a:t>
            </a:r>
            <a:r>
              <a:rPr dirty="0"/>
              <a:t> </a:t>
            </a:r>
            <a:r>
              <a:rPr dirty="0" err="1"/>
              <a:t>της</a:t>
            </a:r>
            <a:r>
              <a:rPr dirty="0"/>
              <a:t> </a:t>
            </a:r>
            <a:r>
              <a:rPr dirty="0" err="1"/>
              <a:t>ομάδ</a:t>
            </a:r>
            <a:r>
              <a:rPr dirty="0"/>
              <a:t>ας Galois </a:t>
            </a:r>
            <a:r>
              <a:rPr dirty="0" smtClean="0"/>
              <a:t>πολυ</a:t>
            </a:r>
            <a:r>
              <a:rPr lang="el-GR" dirty="0" smtClean="0"/>
              <a:t>ω</a:t>
            </a:r>
            <a:r>
              <a:rPr dirty="0" smtClean="0"/>
              <a:t>ν</a:t>
            </a:r>
            <a:r>
              <a:rPr lang="el-GR" dirty="0" smtClean="0"/>
              <a:t>ύ</a:t>
            </a:r>
            <a:r>
              <a:rPr dirty="0" err="1" smtClean="0"/>
              <a:t>μου</a:t>
            </a:r>
            <a:r>
              <a:rPr dirty="0" smtClean="0"/>
              <a:t> </a:t>
            </a:r>
            <a:r>
              <a:rPr dirty="0"/>
              <a:t>μέσω της θεωρίας των επιλυουσών.</a:t>
            </a:r>
          </a:p>
        </p:txBody>
      </p:sp>
      <p:sp>
        <p:nvSpPr>
          <p:cNvPr id="149" name="9"/>
          <p:cNvSpPr txBox="1"/>
          <p:nvPr/>
        </p:nvSpPr>
        <p:spPr>
          <a:xfrm>
            <a:off x="11570123" y="6291579"/>
            <a:ext cx="220003"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9</a:t>
            </a:r>
          </a:p>
        </p:txBody>
      </p:sp>
      <p:pic>
        <p:nvPicPr>
          <p:cNvPr id="150" name="Image" descr="Image"/>
          <p:cNvPicPr>
            <a:picLocks noChangeAspect="1"/>
          </p:cNvPicPr>
          <p:nvPr/>
        </p:nvPicPr>
        <p:blipFill>
          <a:blip r:embed="rId2">
            <a:extLst/>
          </a:blip>
          <a:stretch>
            <a:fillRect/>
          </a:stretch>
        </p:blipFill>
        <p:spPr>
          <a:xfrm>
            <a:off x="435245" y="496549"/>
            <a:ext cx="953042" cy="9695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TotalTime>
  <Words>688</Words>
  <Application>Microsoft Office PowerPoint</Application>
  <PresentationFormat>Widescreen</PresentationFormat>
  <Paragraphs>148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Snell Roundhand</vt:lpstr>
      <vt:lpstr>Office Theme</vt:lpstr>
      <vt:lpstr>ΒΙΒΛΙΟΠΑΡΟΥΣΙΑΣΗ ΚΑΛΛΙΠΟΣ+ 13-15 Σεπτεμβρίου 2022</vt:lpstr>
      <vt:lpstr>                                 Παρουσίαση  μπροσούρας</vt:lpstr>
      <vt:lpstr>                                               Στοιχεία Βιβλίου</vt:lpstr>
      <vt:lpstr>                                             Συγγραφική Ομάδα</vt:lpstr>
      <vt:lpstr>                        Διδακτική αξία/χρήση του βιβλίου</vt:lpstr>
      <vt:lpstr>                                                   Διδακτική αξία/χρήση του βιβλίου</vt:lpstr>
      <vt:lpstr>                              Παρουσίαση περιεχομένου</vt:lpstr>
      <vt:lpstr>Δομή Συγγράμματος</vt:lpstr>
      <vt:lpstr>Κάποια  ενδιαφέροντα στοιχεία του βιβλίου:</vt:lpstr>
      <vt:lpstr>Η Επιλύουσα Weber, Θεώρημα 13.56:</vt:lpstr>
      <vt:lpstr>Υποσώματα Σταθερών Στοιχείων, Πρόταση 8.22:</vt:lpstr>
      <vt:lpstr>PowerPoint Presentation</vt:lpstr>
      <vt:lpstr>PowerPoint Presentation</vt:lpstr>
      <vt:lpstr>PowerPoint Presentation</vt:lpstr>
      <vt:lpstr>                Κεφάλαιο 9: </vt:lpstr>
      <vt:lpstr>Ομάδα Galois Ανάγωγου Πολυώνυμου Βαθμού 4, Θεώρημα 13.32:</vt:lpstr>
      <vt:lpstr>Ευχαριστίες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ΒΙΒΛΙΟΠΑΡΟΥΣΙΑΣΗ ΚΑΛΛΙΠΟΣ+ 13-15 Σεπτεμβρίου 2022</dc:title>
  <dc:creator>Georgia</dc:creator>
  <cp:lastModifiedBy>Georgia Triantafyllidou</cp:lastModifiedBy>
  <cp:revision>9</cp:revision>
  <dcterms:modified xsi:type="dcterms:W3CDTF">2022-09-25T09:09:47Z</dcterms:modified>
</cp:coreProperties>
</file>