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294" r:id="rId3"/>
    <p:sldId id="295" r:id="rId4"/>
    <p:sldId id="296" r:id="rId5"/>
    <p:sldId id="298" r:id="rId6"/>
    <p:sldId id="299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73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E2651A9-3790-D5C3-3F24-5CE4A80C6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6F7F11D3-A0C2-0536-A554-2EB31B0565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77884D1-FE52-AB6B-C5F8-DBE80612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F8183D65-A8C9-1F69-F858-76642E391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Θέση υποσέλιδου 4">
            <a:extLst>
              <a:ext uri="{FF2B5EF4-FFF2-40B4-BE49-F238E27FC236}">
                <a16:creationId xmlns="" xmlns:a16="http://schemas.microsoft.com/office/drawing/2014/main" id="{4F7B4B17-2D5C-FEB6-7606-E9CDEA0F57DD}"/>
              </a:ext>
            </a:extLst>
          </p:cNvPr>
          <p:cNvSpPr txBox="1">
            <a:spLocks/>
          </p:cNvSpPr>
          <p:nvPr userDrawn="1"/>
        </p:nvSpPr>
        <p:spPr>
          <a:xfrm>
            <a:off x="4166286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21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A538A2C-BBF2-A164-30B4-62877435B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E64BAB56-6D77-B6D0-1230-30B429E51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E616B6DC-39F4-0968-D1E8-354D1229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340F9696-CA65-1C3B-6E0F-88E14C79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B523F67F-C7BA-0D10-BD62-8D0E04DBF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10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298C2B13-BDA8-4C53-0952-7026E1BC26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019B43B8-F8C2-5DD7-7251-505410601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0928F8C6-10DE-7BDB-5AAB-DB0B05B4E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DF5243A4-1755-707C-2DD7-874E5A312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8F51F672-1D3B-AE43-DC1B-2441241D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230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3BFB67E-CB24-DD94-853B-243E0EA92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9B22C0E0-8A50-1B9B-8E3F-F4B193F4A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B9F0E127-027E-99BA-324D-3BB39102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B77C2918-B062-D104-05F5-5697E7FD0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Θέση υποσέλιδου 4">
            <a:extLst>
              <a:ext uri="{FF2B5EF4-FFF2-40B4-BE49-F238E27FC236}">
                <a16:creationId xmlns="" xmlns:a16="http://schemas.microsoft.com/office/drawing/2014/main" id="{60078E2C-0951-420F-B10B-6A4F75AB0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96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F4E13ED-7392-CEDC-F83F-C9FC7B72B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8EC3B289-5442-9A18-AA2F-C566AB93D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907C1948-11E9-25A2-72B7-B5786638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7837A5C9-C703-DD5D-E55B-37C47251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Θέση υποσέλιδου 4">
            <a:extLst>
              <a:ext uri="{FF2B5EF4-FFF2-40B4-BE49-F238E27FC236}">
                <a16:creationId xmlns="" xmlns:a16="http://schemas.microsoft.com/office/drawing/2014/main" id="{D3353049-D9DB-B263-2F86-4BAC1C8B8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47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C89EADC-B21E-5720-84C5-3244C81BD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361777C1-177E-F68B-0F4B-1CA8BB744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4930237A-DA8F-2E8A-8DDE-D65647C83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3E7054C9-E330-BDE1-F761-C69375290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B446AB95-DCB0-A58C-D75F-0548AB9AE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Θέση υποσέλιδου 4">
            <a:extLst>
              <a:ext uri="{FF2B5EF4-FFF2-40B4-BE49-F238E27FC236}">
                <a16:creationId xmlns="" xmlns:a16="http://schemas.microsoft.com/office/drawing/2014/main" id="{141540A5-1CD8-6F0A-B90B-E4F21C753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67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D8C7EE7-33FB-D5A1-8108-52EFE1BB4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04A49C1C-EF5C-DFB4-5EA1-0C559EA2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FC5DDD21-B57E-B3F7-0731-A924583B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D2C2F3C7-2413-48AA-49DA-7157488F4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46984EBB-4B80-5651-6596-457C45619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0B4F0AE7-DF11-374D-FDE8-CEF0C240A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FECA6CD1-604B-3582-A305-FA043EFC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Θέση υποσέλιδου 4">
            <a:extLst>
              <a:ext uri="{FF2B5EF4-FFF2-40B4-BE49-F238E27FC236}">
                <a16:creationId xmlns="" xmlns:a16="http://schemas.microsoft.com/office/drawing/2014/main" id="{2F208702-4586-206C-53D2-9AAA9B3D3C7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24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2902584-3902-8D25-6A3F-240794253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DD7B47EC-E2BA-DB33-1086-361CD46D1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3C137757-DFFA-41F0-35DE-87C3E72F5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Θέση υποσέλιδου 4">
            <a:extLst>
              <a:ext uri="{FF2B5EF4-FFF2-40B4-BE49-F238E27FC236}">
                <a16:creationId xmlns="" xmlns:a16="http://schemas.microsoft.com/office/drawing/2014/main" id="{F4B56CC2-0897-7A3C-4C7C-D16F5589D4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58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EFDA142B-F9C0-52BE-EB6C-6ABFB22AE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11BA9C9B-A5B5-D1C7-7893-B8B57D207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22C30372-3A17-6867-360A-9DC61777EB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83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C692F30-EBB5-B5D9-20AD-7415CC330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BD13D036-F5F8-49A1-7A1C-842AE1DD3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GB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6452E547-62F6-30C8-2990-CAB804694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FAFDB4DD-0F4F-2A1B-A201-A5DE96E1C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E5C37DE5-D4FF-264F-1C04-B00CF637F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Θέση υποσέλιδου 4">
            <a:extLst>
              <a:ext uri="{FF2B5EF4-FFF2-40B4-BE49-F238E27FC236}">
                <a16:creationId xmlns="" xmlns:a16="http://schemas.microsoft.com/office/drawing/2014/main" id="{3C2822D7-F200-F99D-F4D7-6674506C7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285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F3BEAA7-B94D-A447-7918-4F42F3C66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GB"/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4AB19C98-6335-575D-D27F-4C31ADDB6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85CADD0E-D023-9F9F-410B-24C0A3BB79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A6309513-2464-32A9-D180-65FCED529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A951E3A2-E61D-C998-B111-6C6F6C14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04FD1A6B-72C4-728A-161B-B2532307E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860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0C718AC5-1721-941B-2C6A-CF26A1525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640" y="381317"/>
            <a:ext cx="10515600" cy="1148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  <a:endParaRPr lang="en-GB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104197C8-29E3-84DB-5E48-5938D1C66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  <a:endParaRPr lang="en-GB" dirty="0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4273BB99-EB11-1000-2459-02302BFF0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C794D-AC9D-4AE2-8E0B-E10DEBE9CF3F}" type="datetimeFigureOut">
              <a:rPr lang="en-GB" smtClean="0"/>
              <a:t>25/09/2022</a:t>
            </a:fld>
            <a:endParaRPr lang="en-GB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FA02E601-D680-CADC-6E31-6DBF8A7E8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7C10-1ADC-414A-AA93-3B76DEFF545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Ορθογώνιο 6">
            <a:extLst>
              <a:ext uri="{FF2B5EF4-FFF2-40B4-BE49-F238E27FC236}">
                <a16:creationId xmlns="" xmlns:a16="http://schemas.microsoft.com/office/drawing/2014/main" id="{E3B2F6C3-5B2C-8A81-3A61-F7DDA667CC3D}"/>
              </a:ext>
            </a:extLst>
          </p:cNvPr>
          <p:cNvSpPr/>
          <p:nvPr userDrawn="1"/>
        </p:nvSpPr>
        <p:spPr>
          <a:xfrm>
            <a:off x="2072640" y="1127760"/>
            <a:ext cx="8493760" cy="1066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Εικόνα 7">
            <a:extLst>
              <a:ext uri="{FF2B5EF4-FFF2-40B4-BE49-F238E27FC236}">
                <a16:creationId xmlns="" xmlns:a16="http://schemas.microsoft.com/office/drawing/2014/main" id="{1E2DD87F-9EA8-8B4C-0C21-72F4426F34B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47" y="132724"/>
            <a:ext cx="1089273" cy="110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33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dx.doi.org/10.57713/kallipos-8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57713/kallipos-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0E89557-805B-DEF6-E6CE-9E60866C3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6451" y="0"/>
            <a:ext cx="9144000" cy="1116959"/>
          </a:xfrm>
        </p:spPr>
        <p:txBody>
          <a:bodyPr>
            <a:normAutofit/>
          </a:bodyPr>
          <a:lstStyle/>
          <a:p>
            <a:r>
              <a:rPr lang="el-GR" sz="2400" dirty="0"/>
              <a:t>ΒΙΒΛΙΟΠΑΡΟΥΣΙΑΣΗ</a:t>
            </a:r>
            <a:r>
              <a:rPr lang="el-GR" sz="2800" dirty="0"/>
              <a:t> ΚΑΛΛΙΠΟΣ+</a:t>
            </a:r>
            <a:br>
              <a:rPr lang="el-GR" sz="2800" dirty="0"/>
            </a:br>
            <a:r>
              <a:rPr lang="el-GR" sz="2000" dirty="0"/>
              <a:t>13-15 Σεπτεμβρίου 2022</a:t>
            </a:r>
            <a:endParaRPr lang="en-GB" sz="28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6CCCE500-580B-7449-3E83-8C86BB9E8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79592"/>
            <a:ext cx="9144000" cy="2554711"/>
          </a:xfrm>
        </p:spPr>
        <p:txBody>
          <a:bodyPr>
            <a:normAutofit fontScale="85000" lnSpcReduction="20000"/>
          </a:bodyPr>
          <a:lstStyle/>
          <a:p>
            <a:r>
              <a:rPr lang="el-GR" sz="2800" b="1" dirty="0" smtClean="0"/>
              <a:t>ΘΕΜΑΤΙΚΗ </a:t>
            </a:r>
            <a:r>
              <a:rPr lang="el-GR" sz="2800" b="1" dirty="0"/>
              <a:t>ΕΝΟΤΗΤΑ </a:t>
            </a:r>
            <a:r>
              <a:rPr lang="en-US" sz="2800" b="1" dirty="0"/>
              <a:t>1</a:t>
            </a:r>
            <a:endParaRPr lang="el-GR" sz="2800" b="1" dirty="0"/>
          </a:p>
          <a:p>
            <a:r>
              <a:rPr lang="el-GR" sz="2800" b="1" dirty="0"/>
              <a:t>Μαθηματικά </a:t>
            </a:r>
            <a:r>
              <a:rPr lang="el-GR" sz="2800" b="1" dirty="0" smtClean="0"/>
              <a:t>και </a:t>
            </a:r>
            <a:r>
              <a:rPr lang="el-GR" sz="2800" b="1" dirty="0"/>
              <a:t>Πληροφορική</a:t>
            </a:r>
          </a:p>
          <a:p>
            <a:endParaRPr lang="el-GR" sz="3200" b="1" dirty="0">
              <a:solidFill>
                <a:srgbClr val="0000FF"/>
              </a:solidFill>
            </a:endParaRPr>
          </a:p>
          <a:p>
            <a:endParaRPr lang="el-GR" sz="3200" b="1" dirty="0">
              <a:solidFill>
                <a:srgbClr val="0000FF"/>
              </a:solidFill>
            </a:endParaRPr>
          </a:p>
          <a:p>
            <a:r>
              <a:rPr lang="el-GR" sz="3800" b="1" dirty="0">
                <a:solidFill>
                  <a:srgbClr val="0000FF"/>
                </a:solidFill>
              </a:rPr>
              <a:t>Αλγεβρική Θεωρία Αριθμών</a:t>
            </a:r>
          </a:p>
          <a:p>
            <a:r>
              <a:rPr lang="el-GR" sz="3300" b="1" dirty="0"/>
              <a:t>Ι. Α. Αντωνιάδης,    Α. Ι. </a:t>
            </a:r>
            <a:r>
              <a:rPr lang="el-GR" sz="3300" b="1" dirty="0" err="1"/>
              <a:t>Κοντογεώργης</a:t>
            </a:r>
            <a:endParaRPr lang="el-GR" sz="3300" b="1" dirty="0">
              <a:solidFill>
                <a:srgbClr val="0000FF"/>
              </a:solidFill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44D5F78D-78CD-168F-956F-36157A56B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029" y="4034303"/>
            <a:ext cx="1829746" cy="2591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04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072C5D1A-B8DF-C800-A29B-282B15529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Μέρος 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="" xmlns:a16="http://schemas.microsoft.com/office/drawing/2014/main" id="{6960FFD5-0CC6-63E0-76DE-2116724D7E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462880"/>
              </a:xfrm>
            </p:spPr>
            <p:txBody>
              <a:bodyPr>
                <a:normAutofit fontScale="92500" lnSpcReduction="10000"/>
              </a:bodyPr>
              <a:lstStyle/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Πρωτοτυ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ίες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συγγράμμ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τος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Τετρ</a:t>
                </a: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αγωνικά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σώματα αριθμών, Κεφάλαιο </a:t>
                </a:r>
                <a:r>
                  <a:rPr lang="en-US" sz="16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ΙΙ</a:t>
                </a:r>
                <a:r>
                  <a:rPr lang="el-GR" sz="16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16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λλά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και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Kυ</a:t>
                </a: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ικές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εκτάσεις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l-GR" sz="16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Κυκλοτομικές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εκτάσεις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  <m:d>
                      <m:dPr>
                        <m:ctrlPr>
                          <a:rPr lang="el-GR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16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𝜁</m:t>
                            </m:r>
                          </m:e>
                          <m:sub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θώς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εκτάσεις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Κummer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λγ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σώμ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ριθμών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𝜁</m:t>
                        </m:r>
                      </m:e>
                      <m:sub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d>
                      <m:dPr>
                        <m:ctrlPr>
                          <a:rPr lang="el-GR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ctrlPr>
                              <a:rPr lang="el-GR" sz="16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g>
                          <m:e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rad>
                      </m:e>
                    </m:d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ιστροφή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στην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σί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Fermat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Θεωρήμ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Kummer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457200" lvl="1" indent="0">
                  <a:spcAft>
                    <a:spcPts val="1000"/>
                  </a:spcAft>
                  <a:buNone/>
                </a:pPr>
                <a:r>
                  <a:rPr lang="el-GR" sz="1600" b="1" dirty="0">
                    <a:ea typeface="Cambria" panose="02040503050406030204" pitchFamily="18" charset="0"/>
                    <a:cs typeface="Times New Roman" panose="02020603050405020304" pitchFamily="18" charset="0"/>
                  </a:rPr>
                  <a:t>Ορισμός: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ℙ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ομ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λός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⇔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ότ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∤</m:t>
                    </m:r>
                    <m:sSub>
                      <m:sSubPr>
                        <m:ctrlPr>
                          <a:rPr lang="el-GR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ℚ</m:t>
                        </m:r>
                        <m:d>
                          <m:dPr>
                            <m:ctrlPr>
                              <a:rPr lang="el-GR" sz="1600" i="1"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l-GR" sz="1600" i="1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  <a:cs typeface="Times New Roman" panose="02020603050405020304" pitchFamily="18" charset="0"/>
                                  </a:rPr>
                                  <m:t>𝜁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  <a:cs typeface="Times New Roman" panose="02020603050405020304" pitchFamily="18" charset="0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</m:sub>
                    </m:sSub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Παρα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τήρηση</a:t>
                </a: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: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sz="16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</a:t>
                </a:r>
                <a:r>
                  <a:rPr lang="en-US" sz="16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εξίσωση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l-GR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έχει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λύση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με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6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τότε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∤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𝑥𝑦𝑧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ή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(ΙΙ)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δι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ιρεί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κρι</a:t>
                </a: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ώς</a:t>
                </a: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έν</a:t>
                </a: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απ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ό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𝑧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Θ1 (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Kummer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ομ</a:t>
                </a: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λός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ισχύει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</a:t>
                </a:r>
                <a:r>
                  <a:rPr lang="en-US" sz="16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ασία </a:t>
                </a:r>
                <a:r>
                  <a:rPr lang="en-US" sz="1600" b="1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Fermat</a:t>
                </a:r>
                <a:r>
                  <a:rPr lang="el-GR" sz="16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Θ2 (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Kummer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ομ</a:t>
                </a:r>
                <a:r>
                  <a:rPr lang="en-US" sz="16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λός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ισχύει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(ΙΙ) </a:t>
                </a:r>
                <a14:m>
                  <m:oMath xmlns:m="http://schemas.openxmlformats.org/officeDocument/2006/math">
                    <m:r>
                      <a:rPr lang="en-US" sz="16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16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</a:t>
                </a:r>
                <a:r>
                  <a:rPr lang="en-US" sz="16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ασία </a:t>
                </a:r>
                <a:r>
                  <a:rPr lang="en-US" sz="1600" b="1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Fermat</a:t>
                </a:r>
                <a:r>
                  <a:rPr lang="el-GR" sz="16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6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6960FFD5-0CC6-63E0-76DE-2116724D7E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462880"/>
              </a:xfrm>
              <a:blipFill rotWithShape="0">
                <a:blip r:embed="rId2"/>
                <a:stretch>
                  <a:fillRect l="-174" t="-1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134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34140F7C-2EA7-FD9F-138A-AB37EB4EF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Μέρος </a:t>
            </a:r>
            <a:r>
              <a:rPr lang="el-GR" dirty="0" smtClean="0"/>
              <a:t>Α΄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="" xmlns:a16="http://schemas.microsoft.com/office/drawing/2014/main" id="{D5B5E38E-0E95-8D5F-DC69-925F0C7A1A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Κεφάλ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λύ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ερι</a:t>
                </a:r>
                <a:r>
                  <a:rPr lang="el-GR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χόμενο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sz="1800" b="1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΄</a:t>
                </a:r>
                <a:r>
                  <a:rPr lang="en-US" sz="1800" b="1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Μέρους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(I),(II),(III),(IV), (V), (VI), (IX) και (ΧΙ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):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Εισ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αγωγή, Τετραγωνικά σώματα αριθμών, Ακέραια εξάρτηση και δακτύλιοι του Dedekind, Norm, Ίχνος, βάση, διακρίνουσα, το πεπερασμένο του αριθμού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νάλυσης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θεώρημ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μονάδων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Dirichlet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Fermat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κλ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σική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ροσέγγιση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Κάθε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κεφάλ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εριέχει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δείγμ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ριθμό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σκήσεων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αβα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θμισμένης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δυσκολί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deg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ℙ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τότε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άντοτε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2 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mod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 "/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Aν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≢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2 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mod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 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τότε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 "/>
                </a:pP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Wiferich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ℙ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έχει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τετριμμένη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λύση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𝑥𝑦𝑧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((I)-π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ερί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τωση</a:t>
                </a:r>
                <a:r>
                  <a:rPr lang="el-GR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τότε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2 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mod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 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⋅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11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ισχύει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ισοτιμί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1093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3511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Aft>
                    <a:spcPts val="1000"/>
                  </a:spcAft>
                  <a:buNone/>
                </a:pP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5B5E38E-0E95-8D5F-DC69-925F0C7A1A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06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87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B82366B-C3A6-4C3D-E058-BC482AECA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Μέρος </a:t>
            </a:r>
            <a:r>
              <a:rPr lang="el-GR" dirty="0" smtClean="0"/>
              <a:t>Β΄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="" xmlns:a16="http://schemas.microsoft.com/office/drawing/2014/main" id="{295A0BFB-F4CE-1DD4-FA64-89F0291532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9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Νόμοι α</a:t>
                </a:r>
                <a:r>
                  <a:rPr lang="en-US" sz="19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ντιστροφής</a:t>
                </a:r>
                <a:endParaRPr lang="el-GR" sz="19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Τετρ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γωνικός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ντιστροφής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  <m:r>
                      <a:rPr lang="en-US" sz="19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).</a:t>
                </a:r>
                <a:endParaRPr lang="el-GR" sz="19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Κυ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ικός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ντιστροφής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  <m:d>
                      <m:dPr>
                        <m:ctrlPr>
                          <a:rPr lang="el-GR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</m:d>
                    <m:r>
                      <a:rPr lang="en-US" sz="19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l-GR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𝜔</m:t>
                        </m:r>
                      </m:e>
                    </m:d>
                  </m:oMath>
                </a14:m>
                <a:r>
                  <a:rPr lang="en-US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l-GR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9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Διτετρ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γωνικός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ντιστροφής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  <m:d>
                      <m:dPr>
                        <m:ctrlPr>
                          <a:rPr lang="el-GR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d>
                    <m:r>
                      <a:rPr lang="en-US" sz="19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l-GR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l-GR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9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ντιστροφής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Artin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φορά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αβ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ελι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ανές </a:t>
                </a:r>
                <a:r>
                  <a:rPr lang="en-US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επεκτάσ</a:t>
                </a:r>
                <a:r>
                  <a:rPr lang="el-GR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</a:t>
                </a:r>
                <a:r>
                  <a:rPr lang="en-US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ς </a:t>
                </a:r>
                <a14:m>
                  <m:oMath xmlns:m="http://schemas.openxmlformats.org/officeDocument/2006/math"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19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l-GR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9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ντιστροφής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Galois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εκτάσεων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19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Ανοιχτό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στη</a:t>
                </a:r>
                <a:r>
                  <a:rPr lang="en-US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γενική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ερί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πτωση.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ασία του Langlands</a:t>
                </a:r>
                <a:r>
                  <a:rPr lang="en-US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l-GR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9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spcAft>
                    <a:spcPts val="1000"/>
                  </a:spcAft>
                  <a:buFont typeface="Arial" panose="020B0604020202020204" pitchFamily="34" charset="0"/>
                  <a:buChar char="–"/>
                </a:pP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θεώρημ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των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Kronecker-Weber. </a:t>
                </a:r>
                <a:endParaRPr lang="el-GR" sz="19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457200" lvl="1" indent="0">
                  <a:spcAft>
                    <a:spcPts val="1000"/>
                  </a:spcAft>
                  <a:buNone/>
                </a:pPr>
                <a:r>
                  <a:rPr lang="el-GR" sz="19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sz="19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πεπ</a:t>
                </a:r>
                <a:r>
                  <a:rPr lang="en-US" sz="19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ερ</a:t>
                </a:r>
                <a:r>
                  <a:rPr lang="en-US" sz="19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ασμένη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αβελιανή </a:t>
                </a:r>
                <a:r>
                  <a:rPr lang="en-US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επέκταση</a:t>
                </a:r>
                <a:r>
                  <a:rPr lang="el-GR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19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τότε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9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∃</m:t>
                    </m:r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sz="19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ℕ</m:t>
                    </m:r>
                  </m:oMath>
                </a14:m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τ.ω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sz="19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⊂</m:t>
                    </m:r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  <m:d>
                      <m:dPr>
                        <m:ctrlPr>
                          <a:rPr lang="el-GR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19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9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𝜁</m:t>
                            </m:r>
                          </m:e>
                          <m:sub>
                            <m:r>
                              <a:rPr lang="en-US" sz="19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𝜁</m:t>
                        </m:r>
                      </m:e>
                      <m:sub>
                        <m:r>
                          <a:rPr lang="en-US" sz="19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ρωτ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ρχική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9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l-GR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ρίζ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της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μονάδ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9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ς</a:t>
                </a:r>
                <a:r>
                  <a:rPr lang="en-US" sz="19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9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95A0BFB-F4CE-1DD4-FA64-89F0291532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64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7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48175A8E-9AD5-F604-0D47-974F6274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Μέρος </a:t>
            </a:r>
            <a:r>
              <a:rPr lang="el-GR" dirty="0" smtClean="0"/>
              <a:t>Β΄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="" xmlns:a16="http://schemas.microsoft.com/office/drawing/2014/main" id="{CF063E39-7847-5922-C9C5-24029890E0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Fermat.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Μοντέρν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προσέγγιση</a:t>
                </a:r>
                <a:r>
                  <a:rPr lang="el-GR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Ιδέ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α: Μεταφορά της Εικασίας στην πλούσια θεωρία, αυτή των 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Ελλειπτικών </a:t>
                </a:r>
                <a:r>
                  <a:rPr lang="en-US" sz="1800" i="1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Καμπυλών</a:t>
                </a:r>
                <a:r>
                  <a:rPr lang="el-GR" sz="1800" i="1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Ελλει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τική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ύλη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𝐴𝑋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27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όδειξη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4-θεμελιώδη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Βήμ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Βήμ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1ο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(Gerhard F</a:t>
                </a:r>
                <a:r>
                  <a:rPr lang="en-US" sz="18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re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y 1987)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Έστω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ℙ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ℤ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𝑎𝑏𝑐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τ.ω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Επ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ισυνά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πτουμε την ελλειπτική 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καμπύλη</a:t>
                </a:r>
                <a:r>
                  <a:rPr lang="el-GR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  <m:sup>
                        <m:d>
                          <m:d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d>
                      </m:sup>
                    </m:sSubSup>
                    <m:r>
                      <a:rPr lang="en-US" sz="180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𝑋</m:t>
                    </m:r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sup>
                        </m:sSup>
                      </m:e>
                    </m:d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Ιδέ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α: 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  <m:sup>
                        <m:d>
                          <m:d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d>
                      </m:sup>
                    </m:sSubSup>
                    <m:r>
                      <a:rPr lang="en-US" sz="180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έχει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τόσο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λές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ιδιότητες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ώστε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δεν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άρχει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σί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Fermat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CF063E39-7847-5922-C9C5-24029890E0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06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582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206DFEF-05C0-196A-459A-E2C89CA96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Μέρος </a:t>
            </a:r>
            <a:r>
              <a:rPr lang="el-GR" dirty="0" smtClean="0"/>
              <a:t>Β΄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="" xmlns:a16="http://schemas.microsoft.com/office/drawing/2014/main" id="{F9D1C1DF-40EC-440D-50B5-A9428D2CF9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των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Shimura-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Taniyama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Κάθε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ελλει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τική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ύλη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είν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modular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Modularity: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κάθε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ορίζετ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σειρά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ριθμητικό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εριεχόμενο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Δεν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φέρ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απ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οδείξουμε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βα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σικές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ιδιότητες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υτής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 </a:t>
                </a:r>
                <a:r>
                  <a:rPr lang="el-GR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«</a:t>
                </a:r>
                <a:r>
                  <a:rPr lang="en-US" sz="1800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ευτυχής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συγκυρί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»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άρχει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modular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συνάρτηση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συνάρτηση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ολλές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συμμετρίες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τ.ω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𝐿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σειρά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υτής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η οπ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έχει καλές ιδιότητες και </a:t>
                </a:r>
                <a:r>
                  <a:rPr lang="el-GR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</a:t>
                </a:r>
                <a:r>
                  <a:rPr lang="en-US" sz="1800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την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ισχύει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sub>
                    </m:sSub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την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ισχύει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η </a:t>
                </a:r>
                <a:r>
                  <a:rPr lang="el-GR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«</a:t>
                </a:r>
                <a:r>
                  <a:rPr lang="en-US" sz="1800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ευτυχής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συγκυρί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l-GR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»,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τότε η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λέγετ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modular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9D1C1DF-40EC-440D-50B5-A9428D2CF9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06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778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87D8795-1043-6084-AA76-7C61DEA51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Μέρος </a:t>
            </a:r>
            <a:r>
              <a:rPr lang="el-GR" dirty="0" smtClean="0"/>
              <a:t>Β΄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="" xmlns:a16="http://schemas.microsoft.com/office/drawing/2014/main" id="{1782E3DD-C528-2225-AFF5-8AE7C5B435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Βήμα 2ο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3ο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Θεώρημ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Serre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θεώρημ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Ribet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ελλει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τική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ύλη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  <m:sup>
                        <m:d>
                          <m:d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d>
                      </m:sup>
                    </m:sSubSup>
                    <m:r>
                      <a:rPr lang="en-US" sz="180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κάθε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ℙ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δεν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είν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modular.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Βήμ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4ο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Θεώρημα του Wiles (1994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Όλες</a:t>
                </a:r>
                <a:r>
                  <a:rPr lang="el-GR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(*)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ελλει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τικές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ύλες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είν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modular.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ομένως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  <m:sup>
                        <m:d>
                          <m:d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d>
                      </m:sup>
                    </m:sSubSup>
                    <m:r>
                      <a:rPr lang="en-US" sz="180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US" sz="1800" i="1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κάθε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ℙ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l-GR" sz="1800" b="0" i="1" smtClean="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είν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modular,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άτο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⇒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σί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Fermat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Μέρος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2ο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Κεφάλ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αια VII, VIII, X, 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XII: 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Θεωρία διακλάδωσης του Hilbert, Νόμοι αντιστροφής, διακρίνουσα</a:t>
                </a:r>
                <a:r>
                  <a:rPr lang="el-GR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φορίζουσ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α,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Θεώρημ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των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Kronecker-Weber,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Fermat, H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μοντέρν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ροσέγγιση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ΣΑΣ ΕΥΧΑΡΙΣΤΩ!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Aft>
                    <a:spcPts val="1000"/>
                  </a:spcAft>
                  <a:buNone/>
                </a:pPr>
                <a:r>
                  <a:rPr lang="el-GR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(*)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Όλες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χρειάζοντ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αι για την εικασία του 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Fermat.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782E3DD-C528-2225-AFF5-8AE7C5B435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22" t="-140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971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7150373-4E64-9607-0103-3E16DDC09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810" y="406688"/>
            <a:ext cx="10515600" cy="975995"/>
          </a:xfrm>
        </p:spPr>
        <p:txBody>
          <a:bodyPr>
            <a:normAutofit/>
          </a:bodyPr>
          <a:lstStyle/>
          <a:p>
            <a:r>
              <a:rPr lang="el-GR" sz="3600" dirty="0"/>
              <a:t>Διαφάνεια 1: Παρουσίαση  μπροσούρας</a:t>
            </a:r>
            <a:endParaRPr lang="en-GB" sz="3600" dirty="0"/>
          </a:p>
        </p:txBody>
      </p:sp>
      <p:grpSp>
        <p:nvGrpSpPr>
          <p:cNvPr id="4" name="Group 8">
            <a:extLst>
              <a:ext uri="{FF2B5EF4-FFF2-40B4-BE49-F238E27FC236}">
                <a16:creationId xmlns="" xmlns:a16="http://schemas.microsoft.com/office/drawing/2014/main" id="{E8AA97EE-A913-3853-2D3C-B867B9329912}"/>
              </a:ext>
            </a:extLst>
          </p:cNvPr>
          <p:cNvGrpSpPr/>
          <p:nvPr/>
        </p:nvGrpSpPr>
        <p:grpSpPr>
          <a:xfrm>
            <a:off x="5720101" y="4281487"/>
            <a:ext cx="4574811" cy="2153111"/>
            <a:chOff x="544267" y="7873625"/>
            <a:chExt cx="2781762" cy="5206654"/>
          </a:xfrm>
        </p:grpSpPr>
        <p:sp>
          <p:nvSpPr>
            <p:cNvPr id="5" name="Rectangle 6">
              <a:extLst>
                <a:ext uri="{FF2B5EF4-FFF2-40B4-BE49-F238E27FC236}">
                  <a16:creationId xmlns="" xmlns:a16="http://schemas.microsoft.com/office/drawing/2014/main" id="{6291CD38-4C09-91A0-B89E-5465FBF85BCA}"/>
                </a:ext>
              </a:extLst>
            </p:cNvPr>
            <p:cNvSpPr/>
            <p:nvPr/>
          </p:nvSpPr>
          <p:spPr>
            <a:xfrm>
              <a:off x="544268" y="7985433"/>
              <a:ext cx="2781761" cy="509484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BE3F78FC-74FD-5AC2-4F8E-0FFC457D7640}"/>
                </a:ext>
              </a:extLst>
            </p:cNvPr>
            <p:cNvSpPr txBox="1"/>
            <p:nvPr/>
          </p:nvSpPr>
          <p:spPr>
            <a:xfrm>
              <a:off x="544267" y="7873625"/>
              <a:ext cx="2781761" cy="49121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l-GR" sz="700" b="1" dirty="0" smtClean="0"/>
                <a:t>Περίληψη</a:t>
              </a:r>
            </a:p>
            <a:p>
              <a:pPr algn="just"/>
              <a:r>
                <a:rPr lang="el-GR" sz="700" b="1" dirty="0" smtClean="0"/>
                <a:t> </a:t>
              </a:r>
              <a:r>
                <a:rPr lang="el-GR" sz="700" b="1" dirty="0"/>
                <a:t>Πρόκειται για ένα σύγχρονο σύγγραμμα το οποίο καλύπτει την κλασική μελέτη της Αλγεβρικής Θεωρίας Αριθμών. Το κίνητρο ανάπτυξής της αποτέλεσε η Εικασία </a:t>
              </a:r>
              <a:r>
                <a:rPr lang="en-US" sz="700" b="1" dirty="0"/>
                <a:t>Fermat. </a:t>
              </a:r>
              <a:r>
                <a:rPr lang="el-GR" sz="700" b="1" dirty="0"/>
                <a:t>Στην αρχή διατυπώνουμε τα θεωρήματα και τα αποδεικνύουμε στην πιο απλή, μη-τετριμμένη περίπτωση, αυτή των τετραγωνικών σωμάτων. Ακολουθούν κεφάλαια με περιεχόμενο τη μελέτη βασικών εννοιών, όπως: Ακέραια εξάρτηση, δακτύλιοι του </a:t>
              </a:r>
              <a:r>
                <a:rPr lang="en-US" sz="700" b="1" dirty="0"/>
                <a:t>Dedekind, norm </a:t>
              </a:r>
              <a:r>
                <a:rPr lang="el-GR" sz="700" b="1" dirty="0"/>
                <a:t>στοιχείων, ίχνος, βάση ακεραιότητας, διακρίνουσα, </a:t>
              </a:r>
              <a:r>
                <a:rPr lang="en-US" sz="700" b="1" dirty="0"/>
                <a:t>norm </a:t>
              </a:r>
              <a:r>
                <a:rPr lang="el-GR" sz="700" b="1" dirty="0"/>
                <a:t>ιδεωδών, ο νόμος ανάλυσης, το Θεώρημα του </a:t>
              </a:r>
              <a:r>
                <a:rPr lang="en-US" sz="700" b="1" dirty="0" err="1"/>
                <a:t>Minkowski</a:t>
              </a:r>
              <a:r>
                <a:rPr lang="en-US" sz="700" b="1" dirty="0"/>
                <a:t>, </a:t>
              </a:r>
              <a:r>
                <a:rPr lang="el-GR" sz="700" b="1" dirty="0"/>
                <a:t>το πεπερασμένο του αριθμού κλάσεων ιδεωδών, καθώς και το Θεώρημα Μονάδων του </a:t>
              </a:r>
              <a:r>
                <a:rPr lang="en-US" sz="700" b="1" dirty="0"/>
                <a:t>Dirichlet. </a:t>
              </a:r>
              <a:r>
                <a:rPr lang="el-GR" sz="700" b="1" dirty="0"/>
                <a:t>Η Θεωρία Διακλαδώσεων του </a:t>
              </a:r>
              <a:r>
                <a:rPr lang="en-US" sz="700" b="1" dirty="0"/>
                <a:t>Hilbert, </a:t>
              </a:r>
              <a:r>
                <a:rPr lang="el-GR" sz="700" b="1" dirty="0"/>
                <a:t>ο Γενικός Νόμος Αντιστροφής για </a:t>
              </a:r>
              <a:r>
                <a:rPr lang="el-GR" sz="700" b="1" dirty="0" err="1"/>
                <a:t>αβελιανές</a:t>
              </a:r>
              <a:r>
                <a:rPr lang="el-GR" sz="700" b="1" dirty="0"/>
                <a:t> επεκτάσεις (η γενική μη-</a:t>
              </a:r>
              <a:r>
                <a:rPr lang="el-GR" sz="700" b="1" dirty="0" err="1"/>
                <a:t>αβελιανή</a:t>
              </a:r>
              <a:r>
                <a:rPr lang="el-GR" sz="700" b="1" dirty="0"/>
                <a:t> περίπτωση είναι μέχρι σήμερα ανοιχτό πρόβλημα και αποτελεί μέρος της λεγόμενης «φιλοσοφίας του </a:t>
              </a:r>
              <a:r>
                <a:rPr lang="en-US" sz="700" b="1" dirty="0" err="1"/>
                <a:t>Lasnglands</a:t>
              </a:r>
              <a:r>
                <a:rPr lang="en-US" sz="700" b="1" dirty="0"/>
                <a:t>), </a:t>
              </a:r>
              <a:r>
                <a:rPr lang="el-GR" sz="700" b="1" dirty="0"/>
                <a:t>τα Θεωρήματα της Διακρίνουσας και της </a:t>
              </a:r>
              <a:r>
                <a:rPr lang="el-GR" sz="700" b="1" dirty="0" err="1"/>
                <a:t>Διαφορίζουσας</a:t>
              </a:r>
              <a:r>
                <a:rPr lang="el-GR" sz="700" b="1" dirty="0"/>
                <a:t>, καθώς και το Θεώρημα των </a:t>
              </a:r>
              <a:r>
                <a:rPr lang="en-US" sz="700" b="1" dirty="0"/>
                <a:t>Kronecker-Weber, </a:t>
              </a:r>
              <a:r>
                <a:rPr lang="el-GR" sz="700" b="1" dirty="0"/>
                <a:t>αποτελούν κάπως πιο προχωρημένα θέματα. Στα τελευταία δύο κεφάλαια, επιστρέφουμε στην Εικασία </a:t>
              </a:r>
              <a:r>
                <a:rPr lang="en-US" sz="700" b="1" dirty="0"/>
                <a:t>Fermat, </a:t>
              </a:r>
              <a:r>
                <a:rPr lang="el-GR" sz="700" b="1" dirty="0"/>
                <a:t>μελετούμε τα αποτελέσματα του </a:t>
              </a:r>
              <a:r>
                <a:rPr lang="en-US" sz="700" b="1" dirty="0" err="1"/>
                <a:t>Kummer</a:t>
              </a:r>
              <a:r>
                <a:rPr lang="en-US" sz="700" b="1" dirty="0"/>
                <a:t> </a:t>
              </a:r>
              <a:r>
                <a:rPr lang="el-GR" sz="700" b="1" dirty="0"/>
                <a:t>και περιγράφουμε την τελική απόδειξη της Εικασίας από τους </a:t>
              </a:r>
              <a:r>
                <a:rPr lang="en-US" sz="700" b="1" dirty="0"/>
                <a:t>Frey, Serre, </a:t>
              </a:r>
              <a:r>
                <a:rPr lang="en-US" sz="700" b="1" dirty="0" err="1"/>
                <a:t>Ribet</a:t>
              </a:r>
              <a:r>
                <a:rPr lang="en-US" sz="700" b="1" dirty="0"/>
                <a:t> </a:t>
              </a:r>
              <a:r>
                <a:rPr lang="el-GR" sz="700" b="1" dirty="0"/>
                <a:t>και </a:t>
              </a:r>
              <a:r>
                <a:rPr lang="en-US" sz="700" b="1" dirty="0"/>
                <a:t>Wiles. </a:t>
              </a:r>
              <a:r>
                <a:rPr lang="el-GR" sz="700" b="1" dirty="0"/>
                <a:t>Στο κεφάλαιο αυτό χρησιμοποιούνται ιδιαίτερα μέθοδοι και τεχνικές της λεγόμενης Αριθμητικής Αλγεβρικής Γεωμετρίας, με στοιχεία από τη Θεωρία Ελλειπτικών Καμπυλών, </a:t>
              </a:r>
              <a:r>
                <a:rPr lang="en-US" sz="700" b="1" dirty="0"/>
                <a:t>Modular </a:t>
              </a:r>
              <a:r>
                <a:rPr lang="el-GR" sz="700" b="1" dirty="0"/>
                <a:t>Συναρτήσεων και </a:t>
              </a:r>
              <a:r>
                <a:rPr lang="en-US" sz="700" b="1" dirty="0"/>
                <a:t>Galois </a:t>
              </a:r>
              <a:r>
                <a:rPr lang="el-GR" sz="700" b="1" dirty="0"/>
                <a:t>Αναπαραστάσεων. Το βιβλίο περιέχει αρκετά παραδείγματα, ικανό αριθμό ασκήσεων και αναλυτική βιβλιογραφία. </a:t>
              </a:r>
              <a:r>
                <a:rPr lang="el-GR" sz="700" b="1" dirty="0" err="1"/>
                <a:t>Προαπαιτούμενα</a:t>
              </a:r>
              <a:r>
                <a:rPr lang="el-GR" sz="700" b="1" dirty="0"/>
                <a:t> για την κατανόηση της ύλης είναι η Θεωρία </a:t>
              </a:r>
              <a:r>
                <a:rPr lang="en-US" sz="700" b="1" dirty="0"/>
                <a:t>Galois, </a:t>
              </a:r>
              <a:r>
                <a:rPr lang="el-GR" sz="700" b="1" dirty="0"/>
                <a:t>και το περιεχόμενο του Παραρτήματος του παρόντος βιβλίου (Κεφάλαιο ΧΙΙΙ). Ευελπιστούμε ότι θα φανεί ιδιαίτερα χρήσιμο στη </a:t>
              </a:r>
              <a:r>
                <a:rPr lang="el-GR" sz="700" b="1" dirty="0" err="1"/>
                <a:t>φοιτητιώσα</a:t>
              </a:r>
              <a:r>
                <a:rPr lang="el-GR" sz="700" b="1" dirty="0"/>
                <a:t> νεολαία μας, καθώς και σε κάθε άλλον ενδιαφερόμενο, προκειμένου να απολαύσει κάτι από την ομορφιά της Θεωρίας Αριθμών.</a:t>
              </a:r>
            </a:p>
          </p:txBody>
        </p:sp>
      </p:grpSp>
      <p:grpSp>
        <p:nvGrpSpPr>
          <p:cNvPr id="7" name="Group 14">
            <a:extLst>
              <a:ext uri="{FF2B5EF4-FFF2-40B4-BE49-F238E27FC236}">
                <a16:creationId xmlns="" xmlns:a16="http://schemas.microsoft.com/office/drawing/2014/main" id="{24824DB0-40AF-A950-00D4-C4F307CA16E1}"/>
              </a:ext>
            </a:extLst>
          </p:cNvPr>
          <p:cNvGrpSpPr/>
          <p:nvPr/>
        </p:nvGrpSpPr>
        <p:grpSpPr>
          <a:xfrm>
            <a:off x="8072385" y="1340608"/>
            <a:ext cx="2222525" cy="2886419"/>
            <a:chOff x="3208193" y="2552147"/>
            <a:chExt cx="1899894" cy="5014375"/>
          </a:xfrm>
        </p:grpSpPr>
        <p:sp>
          <p:nvSpPr>
            <p:cNvPr id="8" name="Rectangle 15">
              <a:extLst>
                <a:ext uri="{FF2B5EF4-FFF2-40B4-BE49-F238E27FC236}">
                  <a16:creationId xmlns="" xmlns:a16="http://schemas.microsoft.com/office/drawing/2014/main" id="{FB447D5B-A570-10B0-41DC-D3628156AECF}"/>
                </a:ext>
              </a:extLst>
            </p:cNvPr>
            <p:cNvSpPr/>
            <p:nvPr/>
          </p:nvSpPr>
          <p:spPr>
            <a:xfrm>
              <a:off x="3208193" y="2552149"/>
              <a:ext cx="1899894" cy="501437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8065A0A0-DB6A-92D4-1C8E-CC27DFE33A7E}"/>
                </a:ext>
              </a:extLst>
            </p:cNvPr>
            <p:cNvSpPr txBox="1"/>
            <p:nvPr/>
          </p:nvSpPr>
          <p:spPr>
            <a:xfrm>
              <a:off x="3250626" y="2552147"/>
              <a:ext cx="1857460" cy="470517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60363" indent="-360363" algn="just"/>
              <a:r>
                <a:rPr lang="el-GR" sz="800" b="1" u="sng" dirty="0"/>
                <a:t>Τίτλος</a:t>
              </a:r>
              <a:r>
                <a:rPr lang="el-GR" sz="800" b="1" dirty="0"/>
                <a:t>:</a:t>
              </a:r>
              <a:r>
                <a:rPr lang="en-US" sz="800" b="1" dirty="0"/>
                <a:t> </a:t>
              </a:r>
              <a:r>
                <a:rPr lang="el-GR" sz="800" dirty="0"/>
                <a:t>Αλγεβρική Θεωρία Αριθμών</a:t>
              </a:r>
            </a:p>
            <a:p>
              <a:pPr marL="360363" indent="-360363" algn="just"/>
              <a:r>
                <a:rPr lang="el-GR" sz="800" b="1" u="sng" dirty="0"/>
                <a:t>Υπότιτλος</a:t>
              </a:r>
              <a:r>
                <a:rPr lang="el-GR" sz="800" b="1" dirty="0"/>
                <a:t>: 	-</a:t>
              </a:r>
              <a:endParaRPr lang="el-GR" sz="800" dirty="0"/>
            </a:p>
            <a:p>
              <a:pPr marL="360363" indent="-360363" algn="just"/>
              <a:r>
                <a:rPr lang="el-GR" sz="800" b="1" u="sng" dirty="0"/>
                <a:t>Συγγραφείς</a:t>
              </a:r>
              <a:r>
                <a:rPr lang="el-GR" sz="800" b="1" dirty="0"/>
                <a:t>:</a:t>
              </a:r>
              <a:r>
                <a:rPr lang="el-GR" sz="800" dirty="0"/>
                <a:t> Ιωάννης Αντωνιάδης, Αριστείδης </a:t>
              </a:r>
              <a:r>
                <a:rPr lang="el-GR" sz="800" dirty="0" err="1"/>
                <a:t>Κοντογεώργης</a:t>
              </a:r>
              <a:endParaRPr lang="el-GR" sz="800" dirty="0"/>
            </a:p>
            <a:p>
              <a:pPr marL="360363" indent="-360363" algn="just"/>
              <a:r>
                <a:rPr lang="en-US" sz="800" b="1" u="sng" dirty="0"/>
                <a:t>ISBN</a:t>
              </a:r>
              <a:r>
                <a:rPr lang="en-US" sz="800" b="1" dirty="0"/>
                <a:t>:	</a:t>
              </a:r>
              <a:r>
                <a:rPr lang="en-US" sz="800" dirty="0"/>
                <a:t>978-618-85370-4-0</a:t>
              </a:r>
              <a:endParaRPr lang="el-GR" sz="800" dirty="0"/>
            </a:p>
            <a:p>
              <a:pPr marL="360363" indent="-360363" algn="just"/>
              <a:r>
                <a:rPr lang="en-US" sz="800" b="1" u="sng" dirty="0"/>
                <a:t>DOI</a:t>
              </a:r>
              <a:r>
                <a:rPr lang="en-US" sz="800" b="1" dirty="0"/>
                <a:t>:	</a:t>
              </a:r>
              <a:r>
                <a:rPr lang="el-GR" sz="800" b="1" dirty="0"/>
                <a:t>  </a:t>
              </a:r>
              <a:r>
                <a:rPr lang="en-US" sz="800" b="0" i="0" u="none" strike="noStrike" dirty="0">
                  <a:solidFill>
                    <a:srgbClr val="487792"/>
                  </a:solidFill>
                  <a:effectLst/>
                  <a:latin typeface="Arial" panose="020B0604020202020204" pitchFamily="34" charset="0"/>
                  <a:hlinkClick r:id="rId2"/>
                </a:rPr>
                <a:t>http://dx.doi.org/10.57713/kallipos-8</a:t>
              </a:r>
              <a:endParaRPr lang="el-GR" sz="800" dirty="0"/>
            </a:p>
            <a:p>
              <a:pPr marL="360363" indent="-360363" algn="just"/>
              <a:endParaRPr lang="en-US" sz="800" b="1" dirty="0"/>
            </a:p>
            <a:p>
              <a:pPr>
                <a:spcAft>
                  <a:spcPts val="600"/>
                </a:spcAft>
              </a:pPr>
              <a:r>
                <a:rPr lang="el-GR" sz="800" b="1" u="sng" dirty="0"/>
                <a:t>Βιβλιογραφική αναφορά</a:t>
              </a:r>
              <a:r>
                <a:rPr lang="el-GR" sz="800" b="1" dirty="0"/>
                <a:t>: </a:t>
              </a:r>
              <a:r>
                <a:rPr lang="el-GR" sz="800" dirty="0"/>
                <a:t>Αντωνιάδης, Ι., &amp; </a:t>
              </a:r>
              <a:r>
                <a:rPr lang="el-GR" sz="800" dirty="0" err="1"/>
                <a:t>Κοντογεώργης</a:t>
              </a:r>
              <a:r>
                <a:rPr lang="el-GR" sz="800" dirty="0"/>
                <a:t>, Α. (2021). </a:t>
              </a:r>
              <a:r>
                <a:rPr lang="el-GR" sz="800" i="1" dirty="0"/>
                <a:t>Αλγεβρική </a:t>
              </a:r>
              <a:r>
                <a:rPr lang="el-GR" sz="800" i="1" dirty="0" smtClean="0"/>
                <a:t>Θεωρία </a:t>
              </a:r>
              <a:r>
                <a:rPr lang="el-GR" sz="800" i="1" dirty="0"/>
                <a:t>Α</a:t>
              </a:r>
              <a:r>
                <a:rPr lang="el-GR" sz="800" i="1" dirty="0" smtClean="0"/>
                <a:t>ριθμών</a:t>
              </a:r>
              <a:r>
                <a:rPr lang="el-GR" sz="800" dirty="0" smtClean="0"/>
                <a:t> </a:t>
              </a:r>
              <a:r>
                <a:rPr lang="el-GR" sz="800" dirty="0"/>
                <a:t>[Προπτυχιακό εγχειρίδιο]. </a:t>
              </a:r>
              <a:r>
                <a:rPr lang="el-GR" sz="800" dirty="0" err="1"/>
                <a:t>Κάλλιπος</a:t>
              </a:r>
              <a:r>
                <a:rPr lang="el-GR" sz="800" dirty="0"/>
                <a:t>, Ανοικτές Ακαδημαϊκές Εκδόσεις. </a:t>
              </a:r>
              <a:r>
                <a:rPr lang="en-US" sz="800" dirty="0">
                  <a:hlinkClick r:id="rId2"/>
                </a:rPr>
                <a:t>http://</a:t>
              </a:r>
              <a:r>
                <a:rPr lang="en-US" sz="800" dirty="0" smtClean="0">
                  <a:hlinkClick r:id="rId2"/>
                </a:rPr>
                <a:t>dx.doi.org/10.57713/kallipos-8</a:t>
              </a:r>
              <a:endParaRPr lang="el-GR" sz="800" dirty="0" smtClean="0"/>
            </a:p>
            <a:p>
              <a:pPr>
                <a:spcAft>
                  <a:spcPts val="600"/>
                </a:spcAft>
              </a:pPr>
              <a:r>
                <a:rPr lang="el-GR" sz="800" b="1" u="sng" dirty="0" smtClean="0"/>
                <a:t>Θεματικές </a:t>
              </a:r>
              <a:r>
                <a:rPr lang="el-GR" sz="800" b="1" u="sng" dirty="0"/>
                <a:t>περιοχές</a:t>
              </a:r>
              <a:r>
                <a:rPr lang="el-GR" sz="800" dirty="0"/>
                <a:t>:</a:t>
              </a:r>
              <a:r>
                <a:rPr lang="en-US" sz="800" dirty="0"/>
                <a:t>	</a:t>
              </a:r>
              <a:r>
                <a:rPr lang="el-GR" sz="800" dirty="0"/>
                <a:t>Μαθηματικά και Πληροφορική </a:t>
              </a:r>
              <a:endParaRPr lang="en-GB" sz="800" dirty="0"/>
            </a:p>
            <a:p>
              <a:r>
                <a:rPr lang="el-GR" sz="800" b="1" dirty="0"/>
                <a:t>Λέξεις-κλειδιά: </a:t>
              </a:r>
              <a:r>
                <a:rPr lang="el-GR" sz="800" dirty="0"/>
                <a:t>Αλγεβρική Θεωρία </a:t>
              </a:r>
              <a:r>
                <a:rPr lang="el-GR" sz="800" dirty="0" smtClean="0"/>
                <a:t>Αριθμών, Σώματα </a:t>
              </a:r>
              <a:r>
                <a:rPr lang="el-GR" sz="800" dirty="0"/>
                <a:t>Αριθμών, Ελλειπτικές Καμπύλες, Διοφαντικές </a:t>
              </a:r>
              <a:r>
                <a:rPr lang="el-GR" sz="800" dirty="0" smtClean="0"/>
                <a:t>εξισώσεις, Αντιμεταθετική </a:t>
              </a:r>
              <a:r>
                <a:rPr lang="el-GR" sz="800" dirty="0"/>
                <a:t>Άλγεβρα, Αριθμητική Αλγεβρική Γεωμετρία. </a:t>
              </a:r>
              <a:endParaRPr lang="en-GB" sz="900" dirty="0"/>
            </a:p>
            <a:p>
              <a:pPr marL="360363" indent="-360363" algn="just"/>
              <a:endParaRPr lang="en-GB" sz="800" dirty="0"/>
            </a:p>
          </p:txBody>
        </p:sp>
      </p:grpSp>
      <p:sp>
        <p:nvSpPr>
          <p:cNvPr id="11" name="Θέση υποσέλιδου 4">
            <a:extLst>
              <a:ext uri="{FF2B5EF4-FFF2-40B4-BE49-F238E27FC236}">
                <a16:creationId xmlns="" xmlns:a16="http://schemas.microsoft.com/office/drawing/2014/main" id="{C56270D5-B08C-4513-D19C-DA865845A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Αλγεβρική Θεωρία Αριθμών: Αντωνιάδης </a:t>
            </a:r>
            <a:r>
              <a:rPr lang="el-GR" dirty="0" err="1"/>
              <a:t>Κοντογεώργης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id="{328BFAC6-DD4D-81F7-2A2E-A647DF15F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523" y="1315478"/>
            <a:ext cx="2037812" cy="2886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302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8A4036D-C9D0-F4F0-9A1B-1FDFA0137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076" y="304589"/>
            <a:ext cx="10515600" cy="1148715"/>
          </a:xfrm>
        </p:spPr>
        <p:txBody>
          <a:bodyPr/>
          <a:lstStyle/>
          <a:p>
            <a:r>
              <a:rPr lang="el-GR" dirty="0"/>
              <a:t>Διαφάνεια 2: Στοιχεία Βιβλίου</a:t>
            </a:r>
            <a:endParaRPr lang="en-GB" dirty="0"/>
          </a:p>
        </p:txBody>
      </p:sp>
      <p:grpSp>
        <p:nvGrpSpPr>
          <p:cNvPr id="8" name="Group 14">
            <a:extLst>
              <a:ext uri="{FF2B5EF4-FFF2-40B4-BE49-F238E27FC236}">
                <a16:creationId xmlns="" xmlns:a16="http://schemas.microsoft.com/office/drawing/2014/main" id="{506C79BA-98AF-E273-68B3-65E8554BD22B}"/>
              </a:ext>
            </a:extLst>
          </p:cNvPr>
          <p:cNvGrpSpPr/>
          <p:nvPr/>
        </p:nvGrpSpPr>
        <p:grpSpPr>
          <a:xfrm>
            <a:off x="1558636" y="2198158"/>
            <a:ext cx="8634845" cy="4278525"/>
            <a:chOff x="3208193" y="2552147"/>
            <a:chExt cx="1899894" cy="5193702"/>
          </a:xfrm>
        </p:grpSpPr>
        <p:sp>
          <p:nvSpPr>
            <p:cNvPr id="9" name="Rectangle 15">
              <a:extLst>
                <a:ext uri="{FF2B5EF4-FFF2-40B4-BE49-F238E27FC236}">
                  <a16:creationId xmlns="" xmlns:a16="http://schemas.microsoft.com/office/drawing/2014/main" id="{2D645A5F-FF7F-FF34-0004-CF98B2AD8B0F}"/>
                </a:ext>
              </a:extLst>
            </p:cNvPr>
            <p:cNvSpPr/>
            <p:nvPr/>
          </p:nvSpPr>
          <p:spPr>
            <a:xfrm>
              <a:off x="3208193" y="2552147"/>
              <a:ext cx="1899894" cy="519370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4400"/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48155E8E-E3D9-49A4-47E4-76559C1187B2}"/>
                </a:ext>
              </a:extLst>
            </p:cNvPr>
            <p:cNvSpPr txBox="1"/>
            <p:nvPr/>
          </p:nvSpPr>
          <p:spPr>
            <a:xfrm>
              <a:off x="3250626" y="2552147"/>
              <a:ext cx="1857460" cy="31756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60363" indent="-360363" algn="just"/>
              <a:r>
                <a:rPr lang="el-GR" sz="1400" b="1" u="sng" dirty="0"/>
                <a:t>Τίτλος</a:t>
              </a:r>
              <a:r>
                <a:rPr lang="el-GR" sz="1400" b="1" dirty="0"/>
                <a:t>:</a:t>
              </a:r>
              <a:r>
                <a:rPr lang="en-US" sz="1400" b="1" dirty="0"/>
                <a:t> </a:t>
              </a:r>
              <a:r>
                <a:rPr lang="el-GR" sz="1400" dirty="0"/>
                <a:t>Αλγεβρική Θεωρία Αριθμών</a:t>
              </a:r>
            </a:p>
            <a:p>
              <a:pPr marL="360363" indent="-360363" algn="just"/>
              <a:r>
                <a:rPr lang="el-GR" sz="1400" b="1" u="sng" dirty="0"/>
                <a:t>Υπότιτλος</a:t>
              </a:r>
              <a:r>
                <a:rPr lang="el-GR" sz="1400" b="1" dirty="0"/>
                <a:t>: 	-</a:t>
              </a:r>
              <a:endParaRPr lang="el-GR" sz="1400" dirty="0"/>
            </a:p>
            <a:p>
              <a:pPr marL="360363" indent="-360363" algn="just"/>
              <a:r>
                <a:rPr lang="el-GR" sz="1400" b="1" u="sng" dirty="0"/>
                <a:t>Συγγραφείς</a:t>
              </a:r>
              <a:r>
                <a:rPr lang="el-GR" sz="1400" b="1" dirty="0"/>
                <a:t>:</a:t>
              </a:r>
              <a:r>
                <a:rPr lang="el-GR" sz="1400" dirty="0"/>
                <a:t> Ιωάννης Αντωνιάδης, Αριστείδης </a:t>
              </a:r>
              <a:r>
                <a:rPr lang="el-GR" sz="1400" dirty="0" err="1"/>
                <a:t>Κοντογεώργης</a:t>
              </a:r>
              <a:endParaRPr lang="el-GR" sz="1400" dirty="0"/>
            </a:p>
            <a:p>
              <a:pPr marL="360363" indent="-360363" algn="just"/>
              <a:r>
                <a:rPr lang="en-US" sz="1400" b="1" u="sng" dirty="0"/>
                <a:t>ISBN</a:t>
              </a:r>
              <a:r>
                <a:rPr lang="en-US" sz="1400" b="1" dirty="0"/>
                <a:t>:	</a:t>
              </a:r>
              <a:r>
                <a:rPr lang="en-US" sz="1400" dirty="0"/>
                <a:t>978-618-85370-4-0</a:t>
              </a:r>
              <a:endParaRPr lang="el-GR" sz="1400" dirty="0"/>
            </a:p>
            <a:p>
              <a:pPr marL="360363" indent="-360363" algn="just"/>
              <a:r>
                <a:rPr lang="en-US" sz="1400" b="1" u="sng" dirty="0"/>
                <a:t>DOI</a:t>
              </a:r>
              <a:r>
                <a:rPr lang="en-US" sz="1400" b="1" dirty="0"/>
                <a:t>:	</a:t>
              </a:r>
              <a:r>
                <a:rPr lang="el-GR" sz="1400" b="1" dirty="0"/>
                <a:t>  </a:t>
              </a:r>
              <a:r>
                <a:rPr lang="en-US" sz="1400" b="0" i="0" u="none" strike="noStrike" dirty="0">
                  <a:solidFill>
                    <a:srgbClr val="487792"/>
                  </a:solidFill>
                  <a:effectLst/>
                  <a:latin typeface="Arial" panose="020B0604020202020204" pitchFamily="34" charset="0"/>
                  <a:hlinkClick r:id="rId2"/>
                </a:rPr>
                <a:t>http://dx.doi.org/10.57713/kallipos-8</a:t>
              </a:r>
              <a:endParaRPr lang="el-GR" sz="1400" dirty="0"/>
            </a:p>
            <a:p>
              <a:pPr marL="360363" indent="-360363" algn="just"/>
              <a:endParaRPr lang="en-US" sz="1400" b="1" dirty="0"/>
            </a:p>
            <a:p>
              <a:pPr>
                <a:spcAft>
                  <a:spcPts val="600"/>
                </a:spcAft>
              </a:pPr>
              <a:r>
                <a:rPr lang="el-GR" sz="1400" b="1" u="sng" dirty="0"/>
                <a:t>Βιβλιογραφική αναφορά</a:t>
              </a:r>
              <a:r>
                <a:rPr lang="el-GR" sz="1400" b="1" dirty="0"/>
                <a:t>: </a:t>
              </a:r>
              <a:r>
                <a:rPr lang="el-GR" sz="1400" dirty="0"/>
                <a:t>Αντωνιάδης, Ι., &amp; </a:t>
              </a:r>
              <a:r>
                <a:rPr lang="el-GR" sz="1400" dirty="0" err="1"/>
                <a:t>Κοντογεώργης</a:t>
              </a:r>
              <a:r>
                <a:rPr lang="el-GR" sz="1400" dirty="0"/>
                <a:t>, Α. (2021). </a:t>
              </a:r>
              <a:r>
                <a:rPr lang="el-GR" sz="1400" i="1" dirty="0"/>
                <a:t>Αλγεβρική Θ</a:t>
              </a:r>
              <a:r>
                <a:rPr lang="el-GR" sz="1400" i="1" dirty="0" smtClean="0"/>
                <a:t>εωρία </a:t>
              </a:r>
              <a:r>
                <a:rPr lang="el-GR" sz="1400" i="1" dirty="0"/>
                <a:t>Α</a:t>
              </a:r>
              <a:r>
                <a:rPr lang="el-GR" sz="1400" i="1" dirty="0" smtClean="0"/>
                <a:t>ριθμών </a:t>
              </a:r>
              <a:r>
                <a:rPr lang="el-GR" sz="1400" dirty="0"/>
                <a:t>[Προπτυχιακό εγχειρίδιο]. </a:t>
              </a:r>
              <a:r>
                <a:rPr lang="el-GR" sz="1400" dirty="0" err="1"/>
                <a:t>Κάλλιπος</a:t>
              </a:r>
              <a:r>
                <a:rPr lang="el-GR" sz="1400" dirty="0"/>
                <a:t>, Ανοικτές Ακαδημαϊκές Εκδόσεις. </a:t>
              </a:r>
              <a:r>
                <a:rPr lang="en-US" sz="1400" dirty="0">
                  <a:hlinkClick r:id="rId2"/>
                </a:rPr>
                <a:t>http://</a:t>
              </a:r>
              <a:r>
                <a:rPr lang="en-US" sz="1400" dirty="0" smtClean="0">
                  <a:hlinkClick r:id="rId2"/>
                </a:rPr>
                <a:t>dx.doi.org/10.57713/kallipos-8</a:t>
              </a:r>
              <a:endParaRPr lang="el-GR" sz="1400" dirty="0" smtClean="0"/>
            </a:p>
            <a:p>
              <a:pPr>
                <a:spcAft>
                  <a:spcPts val="600"/>
                </a:spcAft>
              </a:pPr>
              <a:r>
                <a:rPr lang="el-GR" sz="1400" b="1" u="sng" dirty="0" smtClean="0"/>
                <a:t>Θεματικές περιοχές</a:t>
              </a:r>
              <a:r>
                <a:rPr lang="el-GR" sz="1400" dirty="0" smtClean="0"/>
                <a:t>:</a:t>
              </a:r>
              <a:r>
                <a:rPr lang="el-GR" sz="1400" dirty="0"/>
                <a:t> </a:t>
              </a:r>
              <a:r>
                <a:rPr lang="el-GR" sz="1400" dirty="0" smtClean="0"/>
                <a:t>Μαθηματικά </a:t>
              </a:r>
              <a:r>
                <a:rPr lang="el-GR" sz="1400" dirty="0"/>
                <a:t>και Πληροφορική </a:t>
              </a:r>
              <a:endParaRPr lang="en-GB" sz="1400" dirty="0"/>
            </a:p>
            <a:p>
              <a:r>
                <a:rPr lang="el-GR" sz="1400" b="1" dirty="0"/>
                <a:t>Λέξεις-κλειδιά: </a:t>
              </a:r>
              <a:r>
                <a:rPr lang="el-GR" sz="1400" dirty="0"/>
                <a:t>Αλγεβρική Θεωρία Αριθμών</a:t>
              </a:r>
              <a:r>
                <a:rPr lang="el-GR" sz="1400" dirty="0" smtClean="0"/>
                <a:t>, Σώματα </a:t>
              </a:r>
              <a:r>
                <a:rPr lang="el-GR" sz="1400" dirty="0"/>
                <a:t>Αριθμών, Ελλειπτικές Καμπύλες, Διοφαντικές </a:t>
              </a:r>
              <a:r>
                <a:rPr lang="el-GR" sz="1400" dirty="0" smtClean="0"/>
                <a:t>εξισώσεις, Αντιμεταθετική </a:t>
              </a:r>
              <a:r>
                <a:rPr lang="el-GR" sz="1400" dirty="0"/>
                <a:t>Άλγεβρα, Αριθμητική Αλγεβρική Γεωμετρία. </a:t>
              </a:r>
              <a:endParaRPr lang="en-GB" sz="1600" dirty="0"/>
            </a:p>
          </p:txBody>
        </p:sp>
      </p:grpSp>
      <p:sp>
        <p:nvSpPr>
          <p:cNvPr id="7" name="Θέση υποσέλιδου 4">
            <a:extLst>
              <a:ext uri="{FF2B5EF4-FFF2-40B4-BE49-F238E27FC236}">
                <a16:creationId xmlns="" xmlns:a16="http://schemas.microsoft.com/office/drawing/2014/main" id="{ABD205EE-A09E-7F7B-3FBF-C55CB64F3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ΑΛΓΕΒΡΙΚΗ ΘΕΩΡΙΑ ΑΡΙΘΜΩΝ: Αντωνιάδης </a:t>
            </a:r>
            <a:r>
              <a:rPr lang="el-GR" dirty="0" err="1"/>
              <a:t>Κοντογεώργης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0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8A4036D-C9D0-F4F0-9A1B-1FDFA0137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077" y="267017"/>
            <a:ext cx="10515600" cy="1148715"/>
          </a:xfrm>
        </p:spPr>
        <p:txBody>
          <a:bodyPr/>
          <a:lstStyle/>
          <a:p>
            <a:r>
              <a:rPr lang="el-GR" dirty="0"/>
              <a:t>Διαφάνεια 3: Συγγραφική Ομάδα</a:t>
            </a:r>
            <a:endParaRPr lang="en-GB" dirty="0"/>
          </a:p>
        </p:txBody>
      </p:sp>
      <p:grpSp>
        <p:nvGrpSpPr>
          <p:cNvPr id="7" name="Group 14">
            <a:extLst>
              <a:ext uri="{FF2B5EF4-FFF2-40B4-BE49-F238E27FC236}">
                <a16:creationId xmlns="" xmlns:a16="http://schemas.microsoft.com/office/drawing/2014/main" id="{7FC84066-6B81-4F7D-2D95-1EA3452842BF}"/>
              </a:ext>
            </a:extLst>
          </p:cNvPr>
          <p:cNvGrpSpPr/>
          <p:nvPr/>
        </p:nvGrpSpPr>
        <p:grpSpPr>
          <a:xfrm>
            <a:off x="1891145" y="2076921"/>
            <a:ext cx="6903912" cy="6421178"/>
            <a:chOff x="3264194" y="627323"/>
            <a:chExt cx="2537173" cy="10032634"/>
          </a:xfrm>
        </p:grpSpPr>
        <p:sp>
          <p:nvSpPr>
            <p:cNvPr id="11" name="Rectangle 15">
              <a:extLst>
                <a:ext uri="{FF2B5EF4-FFF2-40B4-BE49-F238E27FC236}">
                  <a16:creationId xmlns="" xmlns:a16="http://schemas.microsoft.com/office/drawing/2014/main" id="{D6E404B9-0E18-CCC3-3202-7F89E8958C0B}"/>
                </a:ext>
              </a:extLst>
            </p:cNvPr>
            <p:cNvSpPr/>
            <p:nvPr/>
          </p:nvSpPr>
          <p:spPr>
            <a:xfrm>
              <a:off x="3264194" y="627323"/>
              <a:ext cx="2537173" cy="645811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5400"/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EA7A2DDE-7C25-BC71-17D7-3CAD9DB9F6B9}"/>
                </a:ext>
              </a:extLst>
            </p:cNvPr>
            <p:cNvSpPr txBox="1"/>
            <p:nvPr/>
          </p:nvSpPr>
          <p:spPr>
            <a:xfrm>
              <a:off x="3306432" y="801937"/>
              <a:ext cx="2494935" cy="98580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l-GR" sz="1600" b="1" dirty="0"/>
                <a:t>Συγγραφέας 1</a:t>
              </a:r>
              <a:r>
                <a:rPr lang="en-US" sz="1600" b="1" dirty="0"/>
                <a:t> I</a:t>
              </a:r>
              <a:r>
                <a:rPr lang="el-GR" sz="1600" b="1" dirty="0"/>
                <a:t>ω</a:t>
              </a:r>
              <a:r>
                <a:rPr lang="en-US" sz="1600" b="1" dirty="0" err="1"/>
                <a:t>ά</a:t>
              </a:r>
              <a:r>
                <a:rPr lang="el-GR" sz="1600" b="1" dirty="0"/>
                <a:t>ννης </a:t>
              </a:r>
              <a:r>
                <a:rPr lang="el-GR" sz="1600" b="1" dirty="0" smtClean="0"/>
                <a:t>Αντωνιάδης </a:t>
              </a:r>
              <a:endParaRPr lang="el-GR" sz="1600" b="1" dirty="0"/>
            </a:p>
            <a:p>
              <a:pPr algn="just"/>
              <a:r>
                <a:rPr lang="el-GR" sz="1600" dirty="0"/>
                <a:t>Διδάκτορας του  Πανεπιστημίου  της Κολωνίας, έχει 43 χρόνια διδακτικής και ερευνητικής εμπειρίας έχοντας διδάξει  στα Πανεπιστήμια της Θεσσαλονίκης της Κύπρου </a:t>
              </a:r>
              <a:r>
                <a:rPr lang="el-GR" sz="1600" dirty="0" smtClean="0"/>
                <a:t>και της </a:t>
              </a:r>
              <a:r>
                <a:rPr lang="el-GR" sz="1600" dirty="0"/>
                <a:t>Κρήτης. Συνολικά έχει διδάξει περισσότερα από 20 διαφορετικά προπτυχιακά και περισσότερα από 10 μεταπτυχιακά μαθήματα. Έχει επιβλέψει 7 πτυχιακές, 1</a:t>
              </a:r>
              <a:r>
                <a:rPr lang="en-US" sz="1600" dirty="0"/>
                <a:t>7</a:t>
              </a:r>
              <a:r>
                <a:rPr lang="el-GR" sz="1600" dirty="0"/>
                <a:t> μεταπτυχιακές εργασίες και 3 διδακτορικά. Συνολικά έχει συγγράψει 5 βιβλία και πλήθος διδακτικών σημειώσεων. Ερευνητικά ασχολείται με την Αλγεβρική Θεωρία Αριθμών και τις εφαρμογές της.  Είναι Ομότιμος Καθηγητής στο Πανεπιστήμιο της Κρήτης. </a:t>
              </a:r>
            </a:p>
            <a:p>
              <a:pPr algn="just"/>
              <a:r>
                <a:rPr lang="el-GR" sz="1600" b="1" dirty="0"/>
                <a:t>Συγγραφέας 2  Αριστείδης </a:t>
              </a:r>
              <a:r>
                <a:rPr lang="el-GR" sz="1600" b="1" dirty="0" smtClean="0"/>
                <a:t>Κοντογεώργης </a:t>
              </a:r>
              <a:endParaRPr lang="el-GR" sz="1600" b="1" dirty="0"/>
            </a:p>
            <a:p>
              <a:pPr algn="just"/>
              <a:r>
                <a:rPr lang="el-GR" sz="1600" b="1" dirty="0"/>
                <a:t>        </a:t>
              </a:r>
              <a:r>
                <a:rPr lang="el-GR" sz="1600" dirty="0"/>
                <a:t>Διδάκτορας του Πανεπιστημίου Κρήτης,</a:t>
              </a:r>
              <a:r>
                <a:rPr lang="en-US" sz="1600" dirty="0"/>
                <a:t> </a:t>
              </a:r>
              <a:r>
                <a:rPr lang="el-GR" sz="1600" dirty="0"/>
                <a:t>έχει διδάξει στα πανεπιστήμια Κρήτης, Αιγαίου και Αθηνών. </a:t>
              </a:r>
              <a:r>
                <a:rPr lang="en-US" sz="1600" dirty="0" err="1"/>
                <a:t>Έ</a:t>
              </a:r>
              <a:r>
                <a:rPr lang="el-GR" sz="1600" dirty="0" err="1"/>
                <a:t>χει</a:t>
              </a:r>
              <a:r>
                <a:rPr lang="el-GR" sz="1600" dirty="0"/>
                <a:t> επιβλέψει </a:t>
              </a:r>
              <a:r>
                <a:rPr lang="en-US" sz="1600" dirty="0"/>
                <a:t>19 </a:t>
              </a:r>
              <a:r>
                <a:rPr lang="el-GR" sz="1600" dirty="0"/>
                <a:t>μεταπτυχιακές εργασίες, 3 διδακτορικές διατριβές ενώ 4 διδακτορικές διατριβές είναι σε εξέλιξη.</a:t>
              </a:r>
              <a:r>
                <a:rPr lang="en-US" sz="1600" dirty="0"/>
                <a:t> </a:t>
              </a:r>
              <a:r>
                <a:rPr lang="en-US" sz="1600" dirty="0" err="1"/>
                <a:t>Έ</a:t>
              </a:r>
              <a:r>
                <a:rPr lang="el-GR" sz="1600" dirty="0"/>
                <a:t>χει γράψει 4 βιβλία</a:t>
              </a:r>
              <a:r>
                <a:rPr lang="el-GR" sz="1600" dirty="0" smtClean="0"/>
                <a:t>. </a:t>
              </a:r>
              <a:r>
                <a:rPr lang="el-GR" sz="1600" dirty="0"/>
                <a:t>Ερευνητικά ασχολείται με την Αριθμητική Αλγεβρική Γεωμετρία. Είναι καθηγητής στο τμήμα Μαθηματικών του ΕΚΠΑ.</a:t>
              </a:r>
            </a:p>
            <a:p>
              <a:pPr algn="just"/>
              <a:endParaRPr lang="el-GR" sz="2400" dirty="0">
                <a:solidFill>
                  <a:srgbClr val="707070"/>
                </a:solidFill>
              </a:endParaRPr>
            </a:p>
            <a:p>
              <a:pPr algn="just"/>
              <a:endParaRPr lang="el-GR" sz="2400" b="0" i="0" dirty="0">
                <a:solidFill>
                  <a:srgbClr val="707070"/>
                </a:solidFill>
                <a:effectLst/>
              </a:endParaRPr>
            </a:p>
            <a:p>
              <a:pPr algn="just"/>
              <a:endParaRPr lang="el-GR" sz="2400" dirty="0">
                <a:solidFill>
                  <a:srgbClr val="707070"/>
                </a:solidFill>
              </a:endParaRPr>
            </a:p>
            <a:p>
              <a:pPr algn="just"/>
              <a:endParaRPr lang="el-GR" sz="2400" dirty="0">
                <a:solidFill>
                  <a:srgbClr val="707070"/>
                </a:solidFill>
              </a:endParaRPr>
            </a:p>
            <a:p>
              <a:pPr algn="just"/>
              <a:endParaRPr lang="en-US" sz="2400" b="0" i="0" dirty="0">
                <a:solidFill>
                  <a:srgbClr val="707070"/>
                </a:solidFill>
                <a:effectLst/>
              </a:endParaRPr>
            </a:p>
            <a:p>
              <a:pPr algn="just"/>
              <a:endParaRPr lang="el-GR" sz="2400" b="1" u="sng" dirty="0"/>
            </a:p>
            <a:p>
              <a:pPr algn="just"/>
              <a:endParaRPr lang="en-GB" sz="2000" b="1" dirty="0"/>
            </a:p>
          </p:txBody>
        </p:sp>
      </p:grpSp>
      <p:sp>
        <p:nvSpPr>
          <p:cNvPr id="8" name="Θέση υποσέλιδου 4">
            <a:extLst>
              <a:ext uri="{FF2B5EF4-FFF2-40B4-BE49-F238E27FC236}">
                <a16:creationId xmlns="" xmlns:a16="http://schemas.microsoft.com/office/drawing/2014/main" id="{5FB6FA99-FEC2-934F-8E53-F542DA1A0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ΑΛΓΕΒΡΙΚΗ ΘΕΩΡΙΑ ΑΡΙΘΜΩΝ: Αντωνιάδης </a:t>
            </a:r>
            <a:r>
              <a:rPr lang="el-GR" dirty="0" err="1"/>
              <a:t>Κοντογεώργης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6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62603E3-6073-D679-4512-24F9593AE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520" y="269557"/>
            <a:ext cx="10515600" cy="1148715"/>
          </a:xfrm>
        </p:spPr>
        <p:txBody>
          <a:bodyPr/>
          <a:lstStyle/>
          <a:p>
            <a:r>
              <a:rPr lang="el-GR" dirty="0"/>
              <a:t>Διαφάνεια 4: Διδακτική αξία/χρήση του βιβλίου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4CF9FF37-1C47-7E52-02ED-40FA83C7A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1520" y="1666240"/>
            <a:ext cx="9352280" cy="4510723"/>
          </a:xfrm>
        </p:spPr>
        <p:txBody>
          <a:bodyPr/>
          <a:lstStyle/>
          <a:p>
            <a:r>
              <a:rPr lang="el-GR" b="1" dirty="0"/>
              <a:t>Συναφή μαθήματα</a:t>
            </a:r>
            <a:r>
              <a:rPr lang="en-US" b="1" dirty="0"/>
              <a:t>: </a:t>
            </a:r>
            <a:r>
              <a:rPr lang="el-GR" dirty="0"/>
              <a:t>Αλγεβρικές καμπύλες, </a:t>
            </a:r>
            <a:r>
              <a:rPr lang="el-GR" dirty="0" err="1"/>
              <a:t>Αντιμεταθετική</a:t>
            </a:r>
            <a:r>
              <a:rPr lang="el-GR" dirty="0"/>
              <a:t> Άλγεβρα, Θεωρία </a:t>
            </a:r>
            <a:r>
              <a:rPr lang="en-US" dirty="0"/>
              <a:t>Galois</a:t>
            </a:r>
            <a:r>
              <a:rPr lang="el-GR" dirty="0"/>
              <a:t>.</a:t>
            </a:r>
            <a:endParaRPr lang="en-US" dirty="0"/>
          </a:p>
          <a:p>
            <a:r>
              <a:rPr lang="el-GR" b="1" dirty="0" err="1"/>
              <a:t>Συναφ</a:t>
            </a:r>
            <a:r>
              <a:rPr lang="en-US" b="1" dirty="0" err="1"/>
              <a:t>ή</a:t>
            </a:r>
            <a:r>
              <a:rPr lang="el-GR" b="1" dirty="0"/>
              <a:t> Τμήματα: </a:t>
            </a:r>
            <a:r>
              <a:rPr lang="en-US" dirty="0"/>
              <a:t>T</a:t>
            </a:r>
            <a:r>
              <a:rPr lang="el-GR" dirty="0"/>
              <a:t>α τμήματα Μαθηματικών της χώρας και η ΣΕΜΦΕ.</a:t>
            </a:r>
          </a:p>
          <a:p>
            <a:r>
              <a:rPr lang="el-GR" b="1" dirty="0"/>
              <a:t>Συναφή βιβλία που ήδη χρησιμοποιούνται:</a:t>
            </a:r>
            <a:r>
              <a:rPr lang="en-US" b="1" dirty="0"/>
              <a:t> </a:t>
            </a:r>
            <a:r>
              <a:rPr lang="el-GR" dirty="0"/>
              <a:t>Βιβλίο Θ. Αριθμών Κ. </a:t>
            </a:r>
            <a:r>
              <a:rPr lang="el-GR" dirty="0" smtClean="0"/>
              <a:t>Λάκκη.</a:t>
            </a:r>
            <a:endParaRPr lang="el-GR" b="1" dirty="0"/>
          </a:p>
          <a:p>
            <a:r>
              <a:rPr lang="el-GR" b="1" dirty="0"/>
              <a:t>Αναμενόμενη χρήση του παρόντος συγγράμματος: </a:t>
            </a:r>
            <a:r>
              <a:rPr lang="el-GR" dirty="0"/>
              <a:t>Από τμήματα Μαθηματικών ΕΚΠΑ, Θεσσαλονίκης, Κρήτης, Ιωαννίνων, Αιγαίου. </a:t>
            </a:r>
            <a:endParaRPr lang="el-GR" b="1" dirty="0"/>
          </a:p>
        </p:txBody>
      </p:sp>
      <p:sp>
        <p:nvSpPr>
          <p:cNvPr id="4" name="Θέση υποσέλιδου 4">
            <a:extLst>
              <a:ext uri="{FF2B5EF4-FFF2-40B4-BE49-F238E27FC236}">
                <a16:creationId xmlns="" xmlns:a16="http://schemas.microsoft.com/office/drawing/2014/main" id="{21B77CD7-0172-1181-2CFD-0C7DDEB0C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ΑΛΓΕΒΡΙΚΗ ΘΕΩΡΙΑ ΑΡΙΘΜΩΝ: Αντωνιάδης </a:t>
            </a:r>
            <a:r>
              <a:rPr lang="el-GR" dirty="0" err="1"/>
              <a:t>Κοντογεώργης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42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C858870-2CBD-E874-61BC-7F190F5CA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6777" y="106679"/>
            <a:ext cx="10515600" cy="1148715"/>
          </a:xfrm>
        </p:spPr>
        <p:txBody>
          <a:bodyPr/>
          <a:lstStyle/>
          <a:p>
            <a:r>
              <a:rPr lang="el-GR" dirty="0"/>
              <a:t>Διαφάνειες 5-15: Αναλυτική παρουσίαση </a:t>
            </a:r>
            <a:br>
              <a:rPr lang="el-GR" dirty="0"/>
            </a:br>
            <a:r>
              <a:rPr lang="el-GR" dirty="0"/>
              <a:t>                                περιεχομένου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851F0F5B-4F7E-0FFF-681C-8618CE586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6777" y="1659371"/>
            <a:ext cx="9281160" cy="3130838"/>
          </a:xfrm>
        </p:spPr>
        <p:txBody>
          <a:bodyPr>
            <a:normAutofit fontScale="85000" lnSpcReduction="10000"/>
          </a:bodyPr>
          <a:lstStyle/>
          <a:p>
            <a:r>
              <a:rPr lang="el-GR" b="1" dirty="0"/>
              <a:t>Κοινό στο οποίο απευθύνεται: </a:t>
            </a:r>
            <a:r>
              <a:rPr lang="el-GR" dirty="0"/>
              <a:t>σε </a:t>
            </a:r>
            <a:r>
              <a:rPr lang="el-GR" dirty="0" err="1"/>
              <a:t>φοιτητ</a:t>
            </a:r>
            <a:r>
              <a:rPr lang="en-US" dirty="0" err="1"/>
              <a:t>έ</a:t>
            </a:r>
            <a:r>
              <a:rPr lang="el-GR" dirty="0"/>
              <a:t>ς των Τμημάτων Μαθηματικών και των αντίστοιχων τμημάτων Πολυτεχνικών Σχολών της χώρας και φυσικά σε οποιονδήποτε άλλο ενδιαφέρεται. Απαραίτητη γνώση είναι το περιεχόμενο ενός προπτυχιακού μαθήματος Θεωρίας </a:t>
            </a:r>
            <a:r>
              <a:rPr lang="en-US" dirty="0"/>
              <a:t>Galois. </a:t>
            </a:r>
            <a:r>
              <a:rPr lang="el-GR" dirty="0"/>
              <a:t>Η απαιτούμενη Θεωρία Δακτυλίων και </a:t>
            </a:r>
            <a:r>
              <a:rPr lang="en-US" dirty="0"/>
              <a:t>modules </a:t>
            </a:r>
            <a:r>
              <a:rPr lang="el-GR" dirty="0"/>
              <a:t>περιέχεται ως παράρτημα στο τέλος του βιβλίου. </a:t>
            </a:r>
          </a:p>
          <a:p>
            <a:r>
              <a:rPr lang="el-GR" b="1" dirty="0"/>
              <a:t>Μαθησιακοί στόχοι:</a:t>
            </a:r>
            <a:r>
              <a:rPr lang="el-GR" dirty="0"/>
              <a:t> Να μελετήσει ο φοιτητής τις βασικές έννοιες του κλάδου, να γνωρίσει </a:t>
            </a:r>
            <a:r>
              <a:rPr lang="el-GR" dirty="0" smtClean="0"/>
              <a:t>τη </a:t>
            </a:r>
            <a:r>
              <a:rPr lang="el-GR" dirty="0"/>
              <a:t>μεθοδολογία του και να αποκτήσει την ικανότητα της κατανόησης του περιεχομένου του σε βάθος. </a:t>
            </a:r>
            <a:endParaRPr lang="el-GR" b="1" dirty="0"/>
          </a:p>
          <a:p>
            <a:endParaRPr lang="el-GR" dirty="0"/>
          </a:p>
        </p:txBody>
      </p:sp>
      <p:sp>
        <p:nvSpPr>
          <p:cNvPr id="4" name="Θέση υποσέλιδου 4">
            <a:extLst>
              <a:ext uri="{FF2B5EF4-FFF2-40B4-BE49-F238E27FC236}">
                <a16:creationId xmlns="" xmlns:a16="http://schemas.microsoft.com/office/drawing/2014/main" id="{9DD0DBB6-94BF-0FCE-6609-06E74C059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dirty="0"/>
              <a:t>ΑΛΓΕΒΡΙΚΗ ΘΕΩΡΙΑ ΑΡΙΘΜΩΝ: Αντωνιάδης </a:t>
            </a:r>
            <a:r>
              <a:rPr lang="el-GR" dirty="0" err="1"/>
              <a:t>Κοντογεώργης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704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10E4F1F-BBFA-5FB2-DCBB-3297A5C9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Περιγραφή Κεφαλαίων, Μέρος Α.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="" xmlns:a16="http://schemas.microsoft.com/office/drawing/2014/main" id="{080AF86F-9276-F7C7-0E72-198EBF7DF3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spcBef>
                    <a:spcPts val="900"/>
                  </a:spcBef>
                  <a:spcAft>
                    <a:spcPts val="900"/>
                  </a:spcAft>
                </a:pP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ιστορικά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κίνητρ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δημιουργί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νά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τυξης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της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Θεωρί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Αριθμών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+mj-lt"/>
                  <a:buAutoNum type="arabicPeriod"/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διοφ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ντική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εξίσωση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Fermat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Aft>
                    <a:spcPts val="1000"/>
                  </a:spcAft>
                  <a:buNone/>
                </a:pP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Διοφ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ντική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εξίσωση</a:t>
                </a:r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∈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ℤ</m:t>
                      </m:r>
                      <m:d>
                        <m:dPr>
                          <m:begChr m:val="["/>
                          <m:endChr m:val="]"/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l-GR" sz="1800" i="1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1800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900"/>
                  </a:spcBef>
                  <a:spcAft>
                    <a:spcPts val="900"/>
                  </a:spcAft>
                  <a:buNone/>
                </a:pP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Πρό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β</a:t>
                </a:r>
                <a:r>
                  <a:rPr lang="en-US" sz="18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λημ</a:t>
                </a:r>
                <a:r>
                  <a:rPr lang="en-US" sz="18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α: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Εύρεση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των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κερ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ίων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ή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ρητών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λύσεων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900"/>
                  </a:spcBef>
                  <a:spcAft>
                    <a:spcPts val="900"/>
                  </a:spcAft>
                  <a:buNone/>
                </a:pPr>
                <a:r>
                  <a:rPr lang="el-GR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2.  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ντιστροφής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900"/>
                  </a:spcBef>
                  <a:spcAft>
                    <a:spcPts val="9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∈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ℙ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∖{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},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≠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d>
                        <m:d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d>
                        <m:dPr>
                          <m:ctrlPr>
                            <a:rPr lang="el-GR" sz="1800" i="1">
                              <a:effectLst/>
                              <a:latin typeface="Cambria Math" panose="02040503050406030204" pitchFamily="18" charset="0"/>
                              <a:ea typeface="Cambria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spcAft>
                    <a:spcPts val="1000"/>
                  </a:spcAft>
                  <a:buNone/>
                </a:pP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ντιστροφής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Gauss)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b="0" dirty="0"/>
              </a:p>
              <a:p>
                <a:endParaRPr lang="en-US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080AF86F-9276-F7C7-0E72-198EBF7DF3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3" t="-14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20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0D47ADA-6F2A-6692-B0D9-AFE27AF3A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Mέ</a:t>
            </a:r>
            <a:r>
              <a:rPr lang="el-GR" dirty="0" err="1"/>
              <a:t>ρος</a:t>
            </a:r>
            <a:r>
              <a:rPr lang="el-GR" dirty="0"/>
              <a:t> 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="" xmlns:a16="http://schemas.microsoft.com/office/drawing/2014/main" id="{16818A20-856A-57A0-DBEA-F3DA2EF4685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To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είν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αι Π.Μ.Α. </a:t>
                </a:r>
                <a:r>
                  <a:rPr lang="en-US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l-GR" sz="2000" dirty="0" smtClean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«</a:t>
                </a:r>
                <a:r>
                  <a:rPr lang="en-US" sz="2000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τέλειος</a:t>
                </a:r>
                <a:r>
                  <a:rPr lang="el-GR" sz="2000" dirty="0" smtClean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»</a:t>
                </a:r>
                <a:r>
                  <a:rPr lang="en-US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δα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κτύλιος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).</a:t>
                </a:r>
                <a:endParaRPr lang="el-GR" sz="2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 "/>
                </a:pPr>
                <a:r>
                  <a:rPr lang="en-US" sz="20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Συμ</a:t>
                </a:r>
                <a:r>
                  <a:rPr lang="en-US" sz="20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20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έρ</a:t>
                </a:r>
                <a:r>
                  <a:rPr lang="en-US" sz="20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20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σμ</a:t>
                </a:r>
                <a:r>
                  <a:rPr lang="en-US" sz="2000" b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α: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0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τότε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2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Έστω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  <m:limUpp>
                      <m:limUp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0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⇒</m:t>
                        </m:r>
                      </m:e>
                      <m:lim>
                        <m:r>
                          <a:rPr lang="en-US" sz="20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ℤ</m:t>
                        </m:r>
                        <m:r>
                          <a:rPr lang="el-GR" sz="2000" b="0" i="1" smtClean="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lim>
                    </m:limUp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20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−5</m:t>
                            </m:r>
                          </m:e>
                        </m:rad>
                      </m:e>
                    </m:d>
                    <m:d>
                      <m:d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−5</m:t>
                            </m:r>
                          </m:e>
                        </m:rad>
                      </m:e>
                    </m:d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−5</m:t>
                            </m:r>
                          </m:e>
                        </m:rad>
                      </m:e>
                    </m:d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−5</m:t>
                            </m:r>
                          </m:e>
                        </m:rad>
                      </m:e>
                    </m:d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Π.Μ.Α</a:t>
                </a:r>
                <a:r>
                  <a:rPr lang="en-US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l-GR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20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συνεπώς δεν υπάρχουν ακέραιοι </a:t>
                </a:r>
                <a:r>
                  <a:rPr lang="en-US" sz="2000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 smtClean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l-GR" sz="2000" dirty="0" smtClean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en-US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τ.ω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Όμως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=±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7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λύσεις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2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000" b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Kummer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𝜁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sSub>
                      <m:sSub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𝜁</m:t>
                        </m:r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den>
                        </m:f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ℙ</m:t>
                    </m:r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∏"/>
                        <m:limLoc m:val="undOvr"/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𝜈</m:t>
                        </m:r>
                        <m:r>
                          <a:rPr lang="en-US" sz="20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  <m:e>
                        <m:d>
                          <m:d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𝑋</m:t>
                            </m:r>
                            <m:r>
                              <a:rPr lang="en-US" sz="2000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l-GR" sz="2000" i="1">
                                    <a:effectLst/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  <a:cs typeface="Times New Roman" panose="02020603050405020304" pitchFamily="18" charset="0"/>
                                  </a:rPr>
                                  <m:t>𝜁</m:t>
                                </m:r>
                              </m:e>
                              <m:sub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  <a:cs typeface="Times New Roman" panose="02020603050405020304" pitchFamily="18" charset="0"/>
                                  </a:rPr>
                                  <m:t>𝑝</m:t>
                                </m:r>
                              </m:sub>
                              <m:sup>
                                <m:r>
                                  <a:rPr lang="en-US" sz="2000" i="1">
                                    <a:effectLst/>
                                    <a:latin typeface="Cambria Math" panose="02040503050406030204" pitchFamily="18" charset="0"/>
                                    <a:ea typeface="Cambria" panose="02040503050406030204" pitchFamily="18" charset="0"/>
                                    <a:cs typeface="Times New Roman" panose="02020603050405020304" pitchFamily="18" charset="0"/>
                                  </a:rPr>
                                  <m:t>𝜈</m:t>
                                </m:r>
                              </m:sup>
                            </m:sSubSup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𝑌</m:t>
                            </m:r>
                          </m:e>
                        </m:d>
                      </m:e>
                    </m:nary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Θεώρησε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ότι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d>
                      <m:dPr>
                        <m:begChr m:val="["/>
                        <m:endChr m:val="]"/>
                        <m:ctrlPr>
                          <a:rPr lang="el-GR" sz="20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𝜁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π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άντοτε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Π.Μ.Α. και </a:t>
                </a:r>
                <a:r>
                  <a:rPr lang="el-GR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«</a:t>
                </a:r>
                <a:r>
                  <a:rPr lang="en-US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απ</a:t>
                </a:r>
                <a:r>
                  <a:rPr lang="el-GR" sz="2000" dirty="0" smtClean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ό</a:t>
                </a:r>
                <a:r>
                  <a:rPr lang="en-US" sz="2000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δειξε</a:t>
                </a:r>
                <a:r>
                  <a:rPr lang="el-GR" sz="2000" dirty="0" smtClean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»</a:t>
                </a:r>
                <a:r>
                  <a:rPr lang="en-US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την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ΕΙΚΑΣΙΑ FERMAT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2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 "/>
                </a:pPr>
                <a:r>
                  <a:rPr lang="el-GR" sz="2000" dirty="0" smtClean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«</a:t>
                </a:r>
                <a:r>
                  <a:rPr lang="en-US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ΛΑΘΟΣ</a:t>
                </a:r>
                <a:r>
                  <a:rPr lang="el-GR" sz="2000" dirty="0" smtClean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»</a:t>
                </a:r>
                <a:r>
                  <a:rPr lang="en-US" sz="20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π.χ. </a:t>
                </a:r>
                <a:r>
                  <a:rPr lang="en-US" sz="20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γι</a:t>
                </a:r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20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23</m:t>
                    </m:r>
                  </m:oMath>
                </a14:m>
                <a:r>
                  <a:rPr lang="en-US" sz="20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20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6818A20-856A-57A0-DBEA-F3DA2EF468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22" t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705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54E6DC4-02D1-66A6-0ABB-7BB4817A2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Μέρος 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="" xmlns:a16="http://schemas.microsoft.com/office/drawing/2014/main" id="{359B3D08-160F-C135-5835-07935A8813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Ιδέα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Kummer</a:t>
                </a:r>
                <a:endParaRPr lang="el-GR" sz="1800" i="1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l-GR" sz="1800" i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l-GR" sz="1800" i="1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l-GR" sz="1800" i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l-GR" sz="1800" i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sz="1800" i="1" dirty="0"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 "/>
                </a:pPr>
                <a:r>
                  <a:rPr lang="el-GR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l-GR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   </m:t>
                    </m:r>
                    <m:r>
                      <m:rPr>
                        <m:sty m:val="p"/>
                      </m:rPr>
                      <a:rPr lang="el-GR" sz="1800" b="0" i="0" smtClean="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Α</m:t>
                    </m:r>
                    <m:r>
                      <a:rPr lang="en-US" sz="1800" smtClean="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⊲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∼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⇔∃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τ.ω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⟨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⟩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κλ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σμ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τικά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ιδεώδη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δομή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ομάδ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ς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τάξης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&lt;∞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 "/>
                </a:pP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Νόμος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Αν</a:t>
                </a:r>
                <a:r>
                  <a:rPr lang="el-GR" sz="1800" i="1" dirty="0"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ά</a:t>
                </a:r>
                <a:r>
                  <a:rPr lang="en-US" sz="1800" i="1" dirty="0" err="1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λυσης</a:t>
                </a:r>
                <a:r>
                  <a:rPr lang="en-US" sz="1800" dirty="0" smtClean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ℙ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sSub>
                          <m:sSub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sup>
                    </m:sSubSup>
                    <m:sSubSup>
                      <m:sSub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sSub>
                          <m:sSub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sup>
                    </m:sSub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⋯</m:t>
                    </m:r>
                    <m:sSubSup>
                      <m:sSub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  <m:sup>
                        <m:sSub>
                          <m:sSub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sub>
                        </m:sSub>
                      </m:sup>
                    </m:sSubSup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spcAft>
                    <a:spcPts val="1000"/>
                  </a:spcAft>
                </a:pP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Θεώρημ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μονάδων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Dirichlet </a:t>
                </a:r>
              </a:p>
              <a:p>
                <a:pPr marL="0" lvl="0" indent="0">
                  <a:spcAft>
                    <a:spcPts val="1000"/>
                  </a:spcAft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: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ℚ</m:t>
                        </m:r>
                      </m:e>
                    </m:d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ℚ</m:t>
                    </m:r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d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Irr</m:t>
                    </m:r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ℚ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deg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-π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γμ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τικές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ρίζες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μιγ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ρίζες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του</a:t>
                </a:r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sSub>
                      <m:sSub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el-GR" sz="1800" i="1">
                            <a:effectLst/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mbria" panose="020405030504060302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π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ερ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σμέν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πα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γόμενη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αβ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ελι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νή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i="1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ομάδ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α </a:t>
                </a:r>
                <a:r>
                  <a:rPr lang="el-GR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βαθμού </a:t>
                </a:r>
                <a:r>
                  <a:rPr lang="en-US" sz="1800" i="1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  <a:cs typeface="Times New Roman" panose="02020603050405020304" pitchFamily="18" charset="0"/>
                  </a:rPr>
                  <a:t>(rank)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sz="180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l-GR" sz="18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rPr>
                      <m:t>−1.</m:t>
                    </m:r>
                  </m:oMath>
                </a14:m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l-GR" sz="1800" dirty="0">
                  <a:effectLst/>
                  <a:latin typeface="Cambria" panose="02040503050406030204" pitchFamily="18" charset="0"/>
                  <a:ea typeface="Cambria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359B3D08-160F-C135-5835-07935A8813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90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Εικόνα 3">
            <a:extLst>
              <a:ext uri="{FF2B5EF4-FFF2-40B4-BE49-F238E27FC236}">
                <a16:creationId xmlns="" xmlns:a16="http://schemas.microsoft.com/office/drawing/2014/main" id="{7FB96828-FEB2-A7ED-44FC-1BFD53867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8313" y="1825624"/>
            <a:ext cx="6711374" cy="1831976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="" xmlns:a16="http://schemas.microsoft.com/office/drawing/2014/main" id="{555C2A96-2902-DEB8-C908-932A7580A4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190" y="3115295"/>
            <a:ext cx="156845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14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14416</TotalTime>
  <Words>897</Words>
  <Application>Microsoft Office PowerPoint</Application>
  <PresentationFormat>Widescreen</PresentationFormat>
  <Paragraphs>129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Cambria Math</vt:lpstr>
      <vt:lpstr>Times New Roman</vt:lpstr>
      <vt:lpstr>Θέμα του Office</vt:lpstr>
      <vt:lpstr>ΒΙΒΛΙΟΠΑΡΟΥΣΙΑΣΗ ΚΑΛΛΙΠΟΣ+ 13-15 Σεπτεμβρίου 2022</vt:lpstr>
      <vt:lpstr>Διαφάνεια 1: Παρουσίαση  μπροσούρας</vt:lpstr>
      <vt:lpstr>Διαφάνεια 2: Στοιχεία Βιβλίου</vt:lpstr>
      <vt:lpstr>Διαφάνεια 3: Συγγραφική Ομάδα</vt:lpstr>
      <vt:lpstr>Διαφάνεια 4: Διδακτική αξία/χρήση του βιβλίου</vt:lpstr>
      <vt:lpstr>Διαφάνειες 5-15: Αναλυτική παρουσίαση                                  περιεχομένου</vt:lpstr>
      <vt:lpstr>Περιγραφή Κεφαλαίων, Μέρος Α.</vt:lpstr>
      <vt:lpstr>Mέρος Α</vt:lpstr>
      <vt:lpstr>Μέρος Α</vt:lpstr>
      <vt:lpstr>Μέρος Α</vt:lpstr>
      <vt:lpstr>Μέρος Α΄</vt:lpstr>
      <vt:lpstr>Μέρος Β΄</vt:lpstr>
      <vt:lpstr>Μέρος Β΄</vt:lpstr>
      <vt:lpstr>Μέρος Β΄</vt:lpstr>
      <vt:lpstr>Μέρος Β΄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Νικόλαος Μήτρου</dc:creator>
  <cp:lastModifiedBy>Georgia Triantafyllidou</cp:lastModifiedBy>
  <cp:revision>74</cp:revision>
  <dcterms:created xsi:type="dcterms:W3CDTF">2022-07-09T03:12:41Z</dcterms:created>
  <dcterms:modified xsi:type="dcterms:W3CDTF">2022-09-25T09:16:56Z</dcterms:modified>
</cp:coreProperties>
</file>