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4" r:id="rId2"/>
    <p:sldId id="305" r:id="rId3"/>
    <p:sldId id="294" r:id="rId4"/>
    <p:sldId id="295" r:id="rId5"/>
    <p:sldId id="298" r:id="rId6"/>
    <p:sldId id="306" r:id="rId7"/>
    <p:sldId id="307" r:id="rId8"/>
    <p:sldId id="308" r:id="rId9"/>
    <p:sldId id="299" r:id="rId10"/>
    <p:sldId id="309" r:id="rId11"/>
    <p:sldId id="310" r:id="rId12"/>
    <p:sldId id="311" r:id="rId13"/>
    <p:sldId id="312" r:id="rId14"/>
    <p:sldId id="31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904" autoAdjust="0"/>
    <p:restoredTop sz="94660"/>
  </p:normalViewPr>
  <p:slideViewPr>
    <p:cSldViewPr snapToGrid="0">
      <p:cViewPr varScale="1">
        <p:scale>
          <a:sx n="114" d="100"/>
          <a:sy n="114" d="100"/>
        </p:scale>
        <p:origin x="8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6E2651A9-3790-D5C3-3F24-5CE4A80C66A8}"/>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endParaRPr lang="en-GB"/>
          </a:p>
        </p:txBody>
      </p:sp>
      <p:sp>
        <p:nvSpPr>
          <p:cNvPr id="3" name="Υπότιτλος 2">
            <a:extLst>
              <a:ext uri="{FF2B5EF4-FFF2-40B4-BE49-F238E27FC236}">
                <a16:creationId xmlns="" xmlns:a16="http://schemas.microsoft.com/office/drawing/2014/main" id="{6F7F11D3-A0C2-0536-A554-2EB31B0565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GB"/>
          </a:p>
        </p:txBody>
      </p:sp>
      <p:sp>
        <p:nvSpPr>
          <p:cNvPr id="4" name="Θέση ημερομηνίας 3">
            <a:extLst>
              <a:ext uri="{FF2B5EF4-FFF2-40B4-BE49-F238E27FC236}">
                <a16:creationId xmlns="" xmlns:a16="http://schemas.microsoft.com/office/drawing/2014/main" id="{377884D1-FE52-AB6B-C5F8-DBE806127842}"/>
              </a:ext>
            </a:extLst>
          </p:cNvPr>
          <p:cNvSpPr>
            <a:spLocks noGrp="1"/>
          </p:cNvSpPr>
          <p:nvPr>
            <p:ph type="dt" sz="half" idx="10"/>
          </p:nvPr>
        </p:nvSpPr>
        <p:spPr/>
        <p:txBody>
          <a:bodyPr/>
          <a:lstStyle/>
          <a:p>
            <a:fld id="{508C794D-AC9D-4AE2-8E0B-E10DEBE9CF3F}" type="datetimeFigureOut">
              <a:rPr lang="en-GB" smtClean="0"/>
              <a:t>25/09/2022</a:t>
            </a:fld>
            <a:endParaRPr lang="en-GB"/>
          </a:p>
        </p:txBody>
      </p:sp>
      <p:sp>
        <p:nvSpPr>
          <p:cNvPr id="6" name="Θέση αριθμού διαφάνειας 5">
            <a:extLst>
              <a:ext uri="{FF2B5EF4-FFF2-40B4-BE49-F238E27FC236}">
                <a16:creationId xmlns="" xmlns:a16="http://schemas.microsoft.com/office/drawing/2014/main" id="{F8183D65-A8C9-1F69-F858-76642E391D85}"/>
              </a:ext>
            </a:extLst>
          </p:cNvPr>
          <p:cNvSpPr>
            <a:spLocks noGrp="1"/>
          </p:cNvSpPr>
          <p:nvPr>
            <p:ph type="sldNum" sz="quarter" idx="12"/>
          </p:nvPr>
        </p:nvSpPr>
        <p:spPr/>
        <p:txBody>
          <a:bodyPr/>
          <a:lstStyle/>
          <a:p>
            <a:fld id="{680B7C10-1ADC-414A-AA93-3B76DEFF5458}" type="slidenum">
              <a:rPr lang="en-GB" smtClean="0"/>
              <a:t>‹#›</a:t>
            </a:fld>
            <a:endParaRPr lang="en-GB"/>
          </a:p>
        </p:txBody>
      </p:sp>
      <p:sp>
        <p:nvSpPr>
          <p:cNvPr id="7" name="Θέση υποσέλιδου 4">
            <a:extLst>
              <a:ext uri="{FF2B5EF4-FFF2-40B4-BE49-F238E27FC236}">
                <a16:creationId xmlns="" xmlns:a16="http://schemas.microsoft.com/office/drawing/2014/main" id="{4F7B4B17-2D5C-FEB6-7606-E9CDEA0F57DD}"/>
              </a:ext>
            </a:extLst>
          </p:cNvPr>
          <p:cNvSpPr txBox="1">
            <a:spLocks/>
          </p:cNvSpPr>
          <p:nvPr userDrawn="1"/>
        </p:nvSpPr>
        <p:spPr>
          <a:xfrm>
            <a:off x="4166286"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dirty="0"/>
          </a:p>
        </p:txBody>
      </p:sp>
    </p:spTree>
    <p:extLst>
      <p:ext uri="{BB962C8B-B14F-4D97-AF65-F5344CB8AC3E}">
        <p14:creationId xmlns:p14="http://schemas.microsoft.com/office/powerpoint/2010/main" val="1732215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EA538A2C-BBF2-A164-30B4-62877435B38C}"/>
              </a:ext>
            </a:extLst>
          </p:cNvPr>
          <p:cNvSpPr>
            <a:spLocks noGrp="1"/>
          </p:cNvSpPr>
          <p:nvPr>
            <p:ph type="title"/>
          </p:nvPr>
        </p:nvSpPr>
        <p:spPr/>
        <p:txBody>
          <a:bodyPr/>
          <a:lstStyle/>
          <a:p>
            <a:r>
              <a:rPr lang="el-GR"/>
              <a:t>Κάντε κλικ για να επεξεργαστείτε τον τίτλο υποδείγματος</a:t>
            </a:r>
            <a:endParaRPr lang="en-GB"/>
          </a:p>
        </p:txBody>
      </p:sp>
      <p:sp>
        <p:nvSpPr>
          <p:cNvPr id="3" name="Θέση κατακόρυφου κειμένου 2">
            <a:extLst>
              <a:ext uri="{FF2B5EF4-FFF2-40B4-BE49-F238E27FC236}">
                <a16:creationId xmlns="" xmlns:a16="http://schemas.microsoft.com/office/drawing/2014/main" id="{E64BAB56-6D77-B6D0-1230-30B429E51107}"/>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ημερομηνίας 3">
            <a:extLst>
              <a:ext uri="{FF2B5EF4-FFF2-40B4-BE49-F238E27FC236}">
                <a16:creationId xmlns="" xmlns:a16="http://schemas.microsoft.com/office/drawing/2014/main" id="{E616B6DC-39F4-0968-D1E8-354D12294AFB}"/>
              </a:ext>
            </a:extLst>
          </p:cNvPr>
          <p:cNvSpPr>
            <a:spLocks noGrp="1"/>
          </p:cNvSpPr>
          <p:nvPr>
            <p:ph type="dt" sz="half" idx="10"/>
          </p:nvPr>
        </p:nvSpPr>
        <p:spPr/>
        <p:txBody>
          <a:bodyPr/>
          <a:lstStyle/>
          <a:p>
            <a:fld id="{508C794D-AC9D-4AE2-8E0B-E10DEBE9CF3F}" type="datetimeFigureOut">
              <a:rPr lang="en-GB" smtClean="0"/>
              <a:t>25/09/2022</a:t>
            </a:fld>
            <a:endParaRPr lang="en-GB"/>
          </a:p>
        </p:txBody>
      </p:sp>
      <p:sp>
        <p:nvSpPr>
          <p:cNvPr id="5" name="Θέση υποσέλιδου 4">
            <a:extLst>
              <a:ext uri="{FF2B5EF4-FFF2-40B4-BE49-F238E27FC236}">
                <a16:creationId xmlns="" xmlns:a16="http://schemas.microsoft.com/office/drawing/2014/main" id="{340F9696-CA65-1C3B-6E0F-88E14C79EBC3}"/>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Θέση αριθμού διαφάνειας 5">
            <a:extLst>
              <a:ext uri="{FF2B5EF4-FFF2-40B4-BE49-F238E27FC236}">
                <a16:creationId xmlns="" xmlns:a16="http://schemas.microsoft.com/office/drawing/2014/main" id="{B523F67F-C7BA-0D10-BD62-8D0E04DBFAEC}"/>
              </a:ext>
            </a:extLst>
          </p:cNvPr>
          <p:cNvSpPr>
            <a:spLocks noGrp="1"/>
          </p:cNvSpPr>
          <p:nvPr>
            <p:ph type="sldNum" sz="quarter" idx="12"/>
          </p:nvPr>
        </p:nvSpPr>
        <p:spPr/>
        <p:txBody>
          <a:bodyPr/>
          <a:lstStyle/>
          <a:p>
            <a:fld id="{680B7C10-1ADC-414A-AA93-3B76DEFF5458}" type="slidenum">
              <a:rPr lang="en-GB" smtClean="0"/>
              <a:t>‹#›</a:t>
            </a:fld>
            <a:endParaRPr lang="en-GB"/>
          </a:p>
        </p:txBody>
      </p:sp>
    </p:spTree>
    <p:extLst>
      <p:ext uri="{BB962C8B-B14F-4D97-AF65-F5344CB8AC3E}">
        <p14:creationId xmlns:p14="http://schemas.microsoft.com/office/powerpoint/2010/main" val="1051107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 xmlns:a16="http://schemas.microsoft.com/office/drawing/2014/main" id="{298C2B13-BDA8-4C53-0952-7026E1BC268C}"/>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endParaRPr lang="en-GB"/>
          </a:p>
        </p:txBody>
      </p:sp>
      <p:sp>
        <p:nvSpPr>
          <p:cNvPr id="3" name="Θέση κατακόρυφου κειμένου 2">
            <a:extLst>
              <a:ext uri="{FF2B5EF4-FFF2-40B4-BE49-F238E27FC236}">
                <a16:creationId xmlns="" xmlns:a16="http://schemas.microsoft.com/office/drawing/2014/main" id="{019B43B8-F8C2-5DD7-7251-505410601F48}"/>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ημερομηνίας 3">
            <a:extLst>
              <a:ext uri="{FF2B5EF4-FFF2-40B4-BE49-F238E27FC236}">
                <a16:creationId xmlns="" xmlns:a16="http://schemas.microsoft.com/office/drawing/2014/main" id="{0928F8C6-10DE-7BDB-5AAB-DB0B05B4EE17}"/>
              </a:ext>
            </a:extLst>
          </p:cNvPr>
          <p:cNvSpPr>
            <a:spLocks noGrp="1"/>
          </p:cNvSpPr>
          <p:nvPr>
            <p:ph type="dt" sz="half" idx="10"/>
          </p:nvPr>
        </p:nvSpPr>
        <p:spPr/>
        <p:txBody>
          <a:bodyPr/>
          <a:lstStyle/>
          <a:p>
            <a:fld id="{508C794D-AC9D-4AE2-8E0B-E10DEBE9CF3F}" type="datetimeFigureOut">
              <a:rPr lang="en-GB" smtClean="0"/>
              <a:t>25/09/2022</a:t>
            </a:fld>
            <a:endParaRPr lang="en-GB"/>
          </a:p>
        </p:txBody>
      </p:sp>
      <p:sp>
        <p:nvSpPr>
          <p:cNvPr id="5" name="Θέση υποσέλιδου 4">
            <a:extLst>
              <a:ext uri="{FF2B5EF4-FFF2-40B4-BE49-F238E27FC236}">
                <a16:creationId xmlns="" xmlns:a16="http://schemas.microsoft.com/office/drawing/2014/main" id="{DF5243A4-1755-707C-2DD7-874E5A312084}"/>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Θέση αριθμού διαφάνειας 5">
            <a:extLst>
              <a:ext uri="{FF2B5EF4-FFF2-40B4-BE49-F238E27FC236}">
                <a16:creationId xmlns="" xmlns:a16="http://schemas.microsoft.com/office/drawing/2014/main" id="{8F51F672-1D3B-AE43-DC1B-2441241D7480}"/>
              </a:ext>
            </a:extLst>
          </p:cNvPr>
          <p:cNvSpPr>
            <a:spLocks noGrp="1"/>
          </p:cNvSpPr>
          <p:nvPr>
            <p:ph type="sldNum" sz="quarter" idx="12"/>
          </p:nvPr>
        </p:nvSpPr>
        <p:spPr/>
        <p:txBody>
          <a:bodyPr/>
          <a:lstStyle/>
          <a:p>
            <a:fld id="{680B7C10-1ADC-414A-AA93-3B76DEFF5458}" type="slidenum">
              <a:rPr lang="en-GB" smtClean="0"/>
              <a:t>‹#›</a:t>
            </a:fld>
            <a:endParaRPr lang="en-GB"/>
          </a:p>
        </p:txBody>
      </p:sp>
    </p:spTree>
    <p:extLst>
      <p:ext uri="{BB962C8B-B14F-4D97-AF65-F5344CB8AC3E}">
        <p14:creationId xmlns:p14="http://schemas.microsoft.com/office/powerpoint/2010/main" val="856230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13BFB67E-CB24-DD94-853B-243E0EA9221C}"/>
              </a:ext>
            </a:extLst>
          </p:cNvPr>
          <p:cNvSpPr>
            <a:spLocks noGrp="1"/>
          </p:cNvSpPr>
          <p:nvPr>
            <p:ph type="title"/>
          </p:nvPr>
        </p:nvSpPr>
        <p:spPr/>
        <p:txBody>
          <a:bodyPr/>
          <a:lstStyle/>
          <a:p>
            <a:r>
              <a:rPr lang="el-GR"/>
              <a:t>Κάντε κλικ για να επεξεργαστείτε τον τίτλο υποδείγματος</a:t>
            </a:r>
            <a:endParaRPr lang="en-GB"/>
          </a:p>
        </p:txBody>
      </p:sp>
      <p:sp>
        <p:nvSpPr>
          <p:cNvPr id="3" name="Θέση περιεχομένου 2">
            <a:extLst>
              <a:ext uri="{FF2B5EF4-FFF2-40B4-BE49-F238E27FC236}">
                <a16:creationId xmlns="" xmlns:a16="http://schemas.microsoft.com/office/drawing/2014/main" id="{9B22C0E0-8A50-1B9B-8E3F-F4B193F4AEAE}"/>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ημερομηνίας 3">
            <a:extLst>
              <a:ext uri="{FF2B5EF4-FFF2-40B4-BE49-F238E27FC236}">
                <a16:creationId xmlns="" xmlns:a16="http://schemas.microsoft.com/office/drawing/2014/main" id="{B9F0E127-027E-99BA-324D-3BB39102A9C1}"/>
              </a:ext>
            </a:extLst>
          </p:cNvPr>
          <p:cNvSpPr>
            <a:spLocks noGrp="1"/>
          </p:cNvSpPr>
          <p:nvPr>
            <p:ph type="dt" sz="half" idx="10"/>
          </p:nvPr>
        </p:nvSpPr>
        <p:spPr/>
        <p:txBody>
          <a:bodyPr/>
          <a:lstStyle/>
          <a:p>
            <a:fld id="{508C794D-AC9D-4AE2-8E0B-E10DEBE9CF3F}" type="datetimeFigureOut">
              <a:rPr lang="en-GB" smtClean="0"/>
              <a:t>25/09/2022</a:t>
            </a:fld>
            <a:endParaRPr lang="en-GB"/>
          </a:p>
        </p:txBody>
      </p:sp>
      <p:sp>
        <p:nvSpPr>
          <p:cNvPr id="6" name="Θέση αριθμού διαφάνειας 5">
            <a:extLst>
              <a:ext uri="{FF2B5EF4-FFF2-40B4-BE49-F238E27FC236}">
                <a16:creationId xmlns="" xmlns:a16="http://schemas.microsoft.com/office/drawing/2014/main" id="{B77C2918-B062-D104-05F5-5697E7FD0E32}"/>
              </a:ext>
            </a:extLst>
          </p:cNvPr>
          <p:cNvSpPr>
            <a:spLocks noGrp="1"/>
          </p:cNvSpPr>
          <p:nvPr>
            <p:ph type="sldNum" sz="quarter" idx="12"/>
          </p:nvPr>
        </p:nvSpPr>
        <p:spPr/>
        <p:txBody>
          <a:bodyPr/>
          <a:lstStyle/>
          <a:p>
            <a:fld id="{680B7C10-1ADC-414A-AA93-3B76DEFF5458}" type="slidenum">
              <a:rPr lang="en-GB" smtClean="0"/>
              <a:t>‹#›</a:t>
            </a:fld>
            <a:endParaRPr lang="en-GB"/>
          </a:p>
        </p:txBody>
      </p:sp>
      <p:sp>
        <p:nvSpPr>
          <p:cNvPr id="7" name="Θέση υποσέλιδου 4">
            <a:extLst>
              <a:ext uri="{FF2B5EF4-FFF2-40B4-BE49-F238E27FC236}">
                <a16:creationId xmlns="" xmlns:a16="http://schemas.microsoft.com/office/drawing/2014/main" id="{60078E2C-0951-420F-B10B-6A4F75AB04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Tree>
    <p:extLst>
      <p:ext uri="{BB962C8B-B14F-4D97-AF65-F5344CB8AC3E}">
        <p14:creationId xmlns:p14="http://schemas.microsoft.com/office/powerpoint/2010/main" val="4089961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DF4E13ED-7392-CEDC-F83F-C9FC7B72B00E}"/>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endParaRPr lang="en-GB"/>
          </a:p>
        </p:txBody>
      </p:sp>
      <p:sp>
        <p:nvSpPr>
          <p:cNvPr id="3" name="Θέση κειμένου 2">
            <a:extLst>
              <a:ext uri="{FF2B5EF4-FFF2-40B4-BE49-F238E27FC236}">
                <a16:creationId xmlns="" xmlns:a16="http://schemas.microsoft.com/office/drawing/2014/main" id="{8EC3B289-5442-9A18-AA2F-C566AB93D2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 xmlns:a16="http://schemas.microsoft.com/office/drawing/2014/main" id="{907C1948-11E9-25A2-72B7-B578663851C1}"/>
              </a:ext>
            </a:extLst>
          </p:cNvPr>
          <p:cNvSpPr>
            <a:spLocks noGrp="1"/>
          </p:cNvSpPr>
          <p:nvPr>
            <p:ph type="dt" sz="half" idx="10"/>
          </p:nvPr>
        </p:nvSpPr>
        <p:spPr/>
        <p:txBody>
          <a:bodyPr/>
          <a:lstStyle/>
          <a:p>
            <a:fld id="{508C794D-AC9D-4AE2-8E0B-E10DEBE9CF3F}" type="datetimeFigureOut">
              <a:rPr lang="en-GB" smtClean="0"/>
              <a:t>25/09/2022</a:t>
            </a:fld>
            <a:endParaRPr lang="en-GB"/>
          </a:p>
        </p:txBody>
      </p:sp>
      <p:sp>
        <p:nvSpPr>
          <p:cNvPr id="6" name="Θέση αριθμού διαφάνειας 5">
            <a:extLst>
              <a:ext uri="{FF2B5EF4-FFF2-40B4-BE49-F238E27FC236}">
                <a16:creationId xmlns="" xmlns:a16="http://schemas.microsoft.com/office/drawing/2014/main" id="{7837A5C9-C703-DD5D-E55B-37C47251FA46}"/>
              </a:ext>
            </a:extLst>
          </p:cNvPr>
          <p:cNvSpPr>
            <a:spLocks noGrp="1"/>
          </p:cNvSpPr>
          <p:nvPr>
            <p:ph type="sldNum" sz="quarter" idx="12"/>
          </p:nvPr>
        </p:nvSpPr>
        <p:spPr/>
        <p:txBody>
          <a:bodyPr/>
          <a:lstStyle/>
          <a:p>
            <a:fld id="{680B7C10-1ADC-414A-AA93-3B76DEFF5458}" type="slidenum">
              <a:rPr lang="en-GB" smtClean="0"/>
              <a:t>‹#›</a:t>
            </a:fld>
            <a:endParaRPr lang="en-GB"/>
          </a:p>
        </p:txBody>
      </p:sp>
      <p:sp>
        <p:nvSpPr>
          <p:cNvPr id="7" name="Θέση υποσέλιδου 4">
            <a:extLst>
              <a:ext uri="{FF2B5EF4-FFF2-40B4-BE49-F238E27FC236}">
                <a16:creationId xmlns="" xmlns:a16="http://schemas.microsoft.com/office/drawing/2014/main" id="{D3353049-D9DB-B263-2F86-4BAC1C8B8F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Tree>
    <p:extLst>
      <p:ext uri="{BB962C8B-B14F-4D97-AF65-F5344CB8AC3E}">
        <p14:creationId xmlns:p14="http://schemas.microsoft.com/office/powerpoint/2010/main" val="3729472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EC89EADC-B21E-5720-84C5-3244C81BD8E8}"/>
              </a:ext>
            </a:extLst>
          </p:cNvPr>
          <p:cNvSpPr>
            <a:spLocks noGrp="1"/>
          </p:cNvSpPr>
          <p:nvPr>
            <p:ph type="title"/>
          </p:nvPr>
        </p:nvSpPr>
        <p:spPr/>
        <p:txBody>
          <a:bodyPr/>
          <a:lstStyle/>
          <a:p>
            <a:r>
              <a:rPr lang="el-GR"/>
              <a:t>Κάντε κλικ για να επεξεργαστείτε τον τίτλο υποδείγματος</a:t>
            </a:r>
            <a:endParaRPr lang="en-GB"/>
          </a:p>
        </p:txBody>
      </p:sp>
      <p:sp>
        <p:nvSpPr>
          <p:cNvPr id="3" name="Θέση περιεχομένου 2">
            <a:extLst>
              <a:ext uri="{FF2B5EF4-FFF2-40B4-BE49-F238E27FC236}">
                <a16:creationId xmlns="" xmlns:a16="http://schemas.microsoft.com/office/drawing/2014/main" id="{361777C1-177E-F68B-0F4B-1CA8BB7443DB}"/>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περιεχομένου 3">
            <a:extLst>
              <a:ext uri="{FF2B5EF4-FFF2-40B4-BE49-F238E27FC236}">
                <a16:creationId xmlns="" xmlns:a16="http://schemas.microsoft.com/office/drawing/2014/main" id="{4930237A-DA8F-2E8A-8DDE-D65647C8335E}"/>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5" name="Θέση ημερομηνίας 4">
            <a:extLst>
              <a:ext uri="{FF2B5EF4-FFF2-40B4-BE49-F238E27FC236}">
                <a16:creationId xmlns="" xmlns:a16="http://schemas.microsoft.com/office/drawing/2014/main" id="{3E7054C9-E330-BDE1-F761-C69375290113}"/>
              </a:ext>
            </a:extLst>
          </p:cNvPr>
          <p:cNvSpPr>
            <a:spLocks noGrp="1"/>
          </p:cNvSpPr>
          <p:nvPr>
            <p:ph type="dt" sz="half" idx="10"/>
          </p:nvPr>
        </p:nvSpPr>
        <p:spPr/>
        <p:txBody>
          <a:bodyPr/>
          <a:lstStyle/>
          <a:p>
            <a:fld id="{508C794D-AC9D-4AE2-8E0B-E10DEBE9CF3F}" type="datetimeFigureOut">
              <a:rPr lang="en-GB" smtClean="0"/>
              <a:t>25/09/2022</a:t>
            </a:fld>
            <a:endParaRPr lang="en-GB"/>
          </a:p>
        </p:txBody>
      </p:sp>
      <p:sp>
        <p:nvSpPr>
          <p:cNvPr id="7" name="Θέση αριθμού διαφάνειας 6">
            <a:extLst>
              <a:ext uri="{FF2B5EF4-FFF2-40B4-BE49-F238E27FC236}">
                <a16:creationId xmlns="" xmlns:a16="http://schemas.microsoft.com/office/drawing/2014/main" id="{B446AB95-DCB0-A58C-D75F-0548AB9AEC5E}"/>
              </a:ext>
            </a:extLst>
          </p:cNvPr>
          <p:cNvSpPr>
            <a:spLocks noGrp="1"/>
          </p:cNvSpPr>
          <p:nvPr>
            <p:ph type="sldNum" sz="quarter" idx="12"/>
          </p:nvPr>
        </p:nvSpPr>
        <p:spPr/>
        <p:txBody>
          <a:bodyPr/>
          <a:lstStyle/>
          <a:p>
            <a:fld id="{680B7C10-1ADC-414A-AA93-3B76DEFF5458}" type="slidenum">
              <a:rPr lang="en-GB" smtClean="0"/>
              <a:t>‹#›</a:t>
            </a:fld>
            <a:endParaRPr lang="en-GB"/>
          </a:p>
        </p:txBody>
      </p:sp>
      <p:sp>
        <p:nvSpPr>
          <p:cNvPr id="8" name="Θέση υποσέλιδου 4">
            <a:extLst>
              <a:ext uri="{FF2B5EF4-FFF2-40B4-BE49-F238E27FC236}">
                <a16:creationId xmlns="" xmlns:a16="http://schemas.microsoft.com/office/drawing/2014/main" id="{141540A5-1CD8-6F0A-B90B-E4F21C7539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Tree>
    <p:extLst>
      <p:ext uri="{BB962C8B-B14F-4D97-AF65-F5344CB8AC3E}">
        <p14:creationId xmlns:p14="http://schemas.microsoft.com/office/powerpoint/2010/main" val="2958671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4D8C7EE7-33FB-D5A1-8108-52EFE1BB4464}"/>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endParaRPr lang="en-GB"/>
          </a:p>
        </p:txBody>
      </p:sp>
      <p:sp>
        <p:nvSpPr>
          <p:cNvPr id="3" name="Θέση κειμένου 2">
            <a:extLst>
              <a:ext uri="{FF2B5EF4-FFF2-40B4-BE49-F238E27FC236}">
                <a16:creationId xmlns="" xmlns:a16="http://schemas.microsoft.com/office/drawing/2014/main" id="{04A49C1C-EF5C-DFB4-5EA1-0C559EA231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 xmlns:a16="http://schemas.microsoft.com/office/drawing/2014/main" id="{FC5DDD21-B57E-B3F7-0731-A924583BCCA2}"/>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5" name="Θέση κειμένου 4">
            <a:extLst>
              <a:ext uri="{FF2B5EF4-FFF2-40B4-BE49-F238E27FC236}">
                <a16:creationId xmlns="" xmlns:a16="http://schemas.microsoft.com/office/drawing/2014/main" id="{D2C2F3C7-2413-48AA-49DA-7157488F4C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 xmlns:a16="http://schemas.microsoft.com/office/drawing/2014/main" id="{46984EBB-4B80-5651-6596-457C45619621}"/>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7" name="Θέση ημερομηνίας 6">
            <a:extLst>
              <a:ext uri="{FF2B5EF4-FFF2-40B4-BE49-F238E27FC236}">
                <a16:creationId xmlns="" xmlns:a16="http://schemas.microsoft.com/office/drawing/2014/main" id="{0B4F0AE7-DF11-374D-FDE8-CEF0C240AD2A}"/>
              </a:ext>
            </a:extLst>
          </p:cNvPr>
          <p:cNvSpPr>
            <a:spLocks noGrp="1"/>
          </p:cNvSpPr>
          <p:nvPr>
            <p:ph type="dt" sz="half" idx="10"/>
          </p:nvPr>
        </p:nvSpPr>
        <p:spPr/>
        <p:txBody>
          <a:bodyPr/>
          <a:lstStyle/>
          <a:p>
            <a:fld id="{508C794D-AC9D-4AE2-8E0B-E10DEBE9CF3F}" type="datetimeFigureOut">
              <a:rPr lang="en-GB" smtClean="0"/>
              <a:t>25/09/2022</a:t>
            </a:fld>
            <a:endParaRPr lang="en-GB"/>
          </a:p>
        </p:txBody>
      </p:sp>
      <p:sp>
        <p:nvSpPr>
          <p:cNvPr id="9" name="Θέση αριθμού διαφάνειας 8">
            <a:extLst>
              <a:ext uri="{FF2B5EF4-FFF2-40B4-BE49-F238E27FC236}">
                <a16:creationId xmlns="" xmlns:a16="http://schemas.microsoft.com/office/drawing/2014/main" id="{FECA6CD1-604B-3582-A305-FA043EFC2D58}"/>
              </a:ext>
            </a:extLst>
          </p:cNvPr>
          <p:cNvSpPr>
            <a:spLocks noGrp="1"/>
          </p:cNvSpPr>
          <p:nvPr>
            <p:ph type="sldNum" sz="quarter" idx="12"/>
          </p:nvPr>
        </p:nvSpPr>
        <p:spPr/>
        <p:txBody>
          <a:bodyPr/>
          <a:lstStyle/>
          <a:p>
            <a:fld id="{680B7C10-1ADC-414A-AA93-3B76DEFF5458}" type="slidenum">
              <a:rPr lang="en-GB" smtClean="0"/>
              <a:t>‹#›</a:t>
            </a:fld>
            <a:endParaRPr lang="en-GB"/>
          </a:p>
        </p:txBody>
      </p:sp>
      <p:sp>
        <p:nvSpPr>
          <p:cNvPr id="10" name="Θέση υποσέλιδου 4">
            <a:extLst>
              <a:ext uri="{FF2B5EF4-FFF2-40B4-BE49-F238E27FC236}">
                <a16:creationId xmlns="" xmlns:a16="http://schemas.microsoft.com/office/drawing/2014/main" id="{2F208702-4586-206C-53D2-9AAA9B3D3C73}"/>
              </a:ext>
            </a:extLst>
          </p:cNvPr>
          <p:cNvSpPr>
            <a:spLocks noGrp="1"/>
          </p:cNvSpPr>
          <p:nvPr>
            <p:ph type="ftr" sz="quarter" idx="1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Tree>
    <p:extLst>
      <p:ext uri="{BB962C8B-B14F-4D97-AF65-F5344CB8AC3E}">
        <p14:creationId xmlns:p14="http://schemas.microsoft.com/office/powerpoint/2010/main" val="1223245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D2902584-3902-8D25-6A3F-240794253B1C}"/>
              </a:ext>
            </a:extLst>
          </p:cNvPr>
          <p:cNvSpPr>
            <a:spLocks noGrp="1"/>
          </p:cNvSpPr>
          <p:nvPr>
            <p:ph type="title"/>
          </p:nvPr>
        </p:nvSpPr>
        <p:spPr/>
        <p:txBody>
          <a:bodyPr/>
          <a:lstStyle/>
          <a:p>
            <a:r>
              <a:rPr lang="el-GR"/>
              <a:t>Κάντε κλικ για να επεξεργαστείτε τον τίτλο υποδείγματος</a:t>
            </a:r>
            <a:endParaRPr lang="en-GB"/>
          </a:p>
        </p:txBody>
      </p:sp>
      <p:sp>
        <p:nvSpPr>
          <p:cNvPr id="3" name="Θέση ημερομηνίας 2">
            <a:extLst>
              <a:ext uri="{FF2B5EF4-FFF2-40B4-BE49-F238E27FC236}">
                <a16:creationId xmlns="" xmlns:a16="http://schemas.microsoft.com/office/drawing/2014/main" id="{DD7B47EC-E2BA-DB33-1086-361CD46D18C4}"/>
              </a:ext>
            </a:extLst>
          </p:cNvPr>
          <p:cNvSpPr>
            <a:spLocks noGrp="1"/>
          </p:cNvSpPr>
          <p:nvPr>
            <p:ph type="dt" sz="half" idx="10"/>
          </p:nvPr>
        </p:nvSpPr>
        <p:spPr/>
        <p:txBody>
          <a:bodyPr/>
          <a:lstStyle/>
          <a:p>
            <a:fld id="{508C794D-AC9D-4AE2-8E0B-E10DEBE9CF3F}" type="datetimeFigureOut">
              <a:rPr lang="en-GB" smtClean="0"/>
              <a:t>25/09/2022</a:t>
            </a:fld>
            <a:endParaRPr lang="en-GB"/>
          </a:p>
        </p:txBody>
      </p:sp>
      <p:sp>
        <p:nvSpPr>
          <p:cNvPr id="5" name="Θέση αριθμού διαφάνειας 4">
            <a:extLst>
              <a:ext uri="{FF2B5EF4-FFF2-40B4-BE49-F238E27FC236}">
                <a16:creationId xmlns="" xmlns:a16="http://schemas.microsoft.com/office/drawing/2014/main" id="{3C137757-DFFA-41F0-35DE-87C3E72F598D}"/>
              </a:ext>
            </a:extLst>
          </p:cNvPr>
          <p:cNvSpPr>
            <a:spLocks noGrp="1"/>
          </p:cNvSpPr>
          <p:nvPr>
            <p:ph type="sldNum" sz="quarter" idx="12"/>
          </p:nvPr>
        </p:nvSpPr>
        <p:spPr/>
        <p:txBody>
          <a:bodyPr/>
          <a:lstStyle/>
          <a:p>
            <a:fld id="{680B7C10-1ADC-414A-AA93-3B76DEFF5458}" type="slidenum">
              <a:rPr lang="en-GB" smtClean="0"/>
              <a:t>‹#›</a:t>
            </a:fld>
            <a:endParaRPr lang="en-GB"/>
          </a:p>
        </p:txBody>
      </p:sp>
      <p:sp>
        <p:nvSpPr>
          <p:cNvPr id="6" name="Θέση υποσέλιδου 4">
            <a:extLst>
              <a:ext uri="{FF2B5EF4-FFF2-40B4-BE49-F238E27FC236}">
                <a16:creationId xmlns="" xmlns:a16="http://schemas.microsoft.com/office/drawing/2014/main" id="{F4B56CC2-0897-7A3C-4C7C-D16F5589D4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Tree>
    <p:extLst>
      <p:ext uri="{BB962C8B-B14F-4D97-AF65-F5344CB8AC3E}">
        <p14:creationId xmlns:p14="http://schemas.microsoft.com/office/powerpoint/2010/main" val="3389588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 xmlns:a16="http://schemas.microsoft.com/office/drawing/2014/main" id="{EFDA142B-F9C0-52BE-EB6C-6ABFB22AE689}"/>
              </a:ext>
            </a:extLst>
          </p:cNvPr>
          <p:cNvSpPr>
            <a:spLocks noGrp="1"/>
          </p:cNvSpPr>
          <p:nvPr>
            <p:ph type="dt" sz="half" idx="10"/>
          </p:nvPr>
        </p:nvSpPr>
        <p:spPr/>
        <p:txBody>
          <a:bodyPr/>
          <a:lstStyle/>
          <a:p>
            <a:fld id="{508C794D-AC9D-4AE2-8E0B-E10DEBE9CF3F}" type="datetimeFigureOut">
              <a:rPr lang="en-GB" smtClean="0"/>
              <a:t>25/09/2022</a:t>
            </a:fld>
            <a:endParaRPr lang="en-GB"/>
          </a:p>
        </p:txBody>
      </p:sp>
      <p:sp>
        <p:nvSpPr>
          <p:cNvPr id="4" name="Θέση αριθμού διαφάνειας 3">
            <a:extLst>
              <a:ext uri="{FF2B5EF4-FFF2-40B4-BE49-F238E27FC236}">
                <a16:creationId xmlns="" xmlns:a16="http://schemas.microsoft.com/office/drawing/2014/main" id="{11BA9C9B-A5B5-D1C7-7893-B8B57D207CF0}"/>
              </a:ext>
            </a:extLst>
          </p:cNvPr>
          <p:cNvSpPr>
            <a:spLocks noGrp="1"/>
          </p:cNvSpPr>
          <p:nvPr>
            <p:ph type="sldNum" sz="quarter" idx="12"/>
          </p:nvPr>
        </p:nvSpPr>
        <p:spPr/>
        <p:txBody>
          <a:bodyPr/>
          <a:lstStyle/>
          <a:p>
            <a:fld id="{680B7C10-1ADC-414A-AA93-3B76DEFF5458}" type="slidenum">
              <a:rPr lang="en-GB" smtClean="0"/>
              <a:t>‹#›</a:t>
            </a:fld>
            <a:endParaRPr lang="en-GB"/>
          </a:p>
        </p:txBody>
      </p:sp>
      <p:sp>
        <p:nvSpPr>
          <p:cNvPr id="5" name="Θέση υποσέλιδου 4">
            <a:extLst>
              <a:ext uri="{FF2B5EF4-FFF2-40B4-BE49-F238E27FC236}">
                <a16:creationId xmlns="" xmlns:a16="http://schemas.microsoft.com/office/drawing/2014/main" id="{22C30372-3A17-6867-360A-9DC61777EB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Tree>
    <p:extLst>
      <p:ext uri="{BB962C8B-B14F-4D97-AF65-F5344CB8AC3E}">
        <p14:creationId xmlns:p14="http://schemas.microsoft.com/office/powerpoint/2010/main" val="2838834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1C692F30-EBB5-B5D9-20AD-7415CC330E9A}"/>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GB"/>
          </a:p>
        </p:txBody>
      </p:sp>
      <p:sp>
        <p:nvSpPr>
          <p:cNvPr id="3" name="Θέση περιεχομένου 2">
            <a:extLst>
              <a:ext uri="{FF2B5EF4-FFF2-40B4-BE49-F238E27FC236}">
                <a16:creationId xmlns="" xmlns:a16="http://schemas.microsoft.com/office/drawing/2014/main" id="{BD13D036-F5F8-49A1-7A1C-842AE1DD33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κειμένου 3">
            <a:extLst>
              <a:ext uri="{FF2B5EF4-FFF2-40B4-BE49-F238E27FC236}">
                <a16:creationId xmlns="" xmlns:a16="http://schemas.microsoft.com/office/drawing/2014/main" id="{6452E547-62F6-30C8-2990-CAB8046944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 xmlns:a16="http://schemas.microsoft.com/office/drawing/2014/main" id="{FAFDB4DD-0F4F-2A1B-A201-A5DE96E1C3A9}"/>
              </a:ext>
            </a:extLst>
          </p:cNvPr>
          <p:cNvSpPr>
            <a:spLocks noGrp="1"/>
          </p:cNvSpPr>
          <p:nvPr>
            <p:ph type="dt" sz="half" idx="10"/>
          </p:nvPr>
        </p:nvSpPr>
        <p:spPr/>
        <p:txBody>
          <a:bodyPr/>
          <a:lstStyle/>
          <a:p>
            <a:fld id="{508C794D-AC9D-4AE2-8E0B-E10DEBE9CF3F}" type="datetimeFigureOut">
              <a:rPr lang="en-GB" smtClean="0"/>
              <a:t>25/09/2022</a:t>
            </a:fld>
            <a:endParaRPr lang="en-GB"/>
          </a:p>
        </p:txBody>
      </p:sp>
      <p:sp>
        <p:nvSpPr>
          <p:cNvPr id="7" name="Θέση αριθμού διαφάνειας 6">
            <a:extLst>
              <a:ext uri="{FF2B5EF4-FFF2-40B4-BE49-F238E27FC236}">
                <a16:creationId xmlns="" xmlns:a16="http://schemas.microsoft.com/office/drawing/2014/main" id="{E5C37DE5-D4FF-264F-1C04-B00CF637F3F8}"/>
              </a:ext>
            </a:extLst>
          </p:cNvPr>
          <p:cNvSpPr>
            <a:spLocks noGrp="1"/>
          </p:cNvSpPr>
          <p:nvPr>
            <p:ph type="sldNum" sz="quarter" idx="12"/>
          </p:nvPr>
        </p:nvSpPr>
        <p:spPr/>
        <p:txBody>
          <a:bodyPr/>
          <a:lstStyle/>
          <a:p>
            <a:fld id="{680B7C10-1ADC-414A-AA93-3B76DEFF5458}" type="slidenum">
              <a:rPr lang="en-GB" smtClean="0"/>
              <a:t>‹#›</a:t>
            </a:fld>
            <a:endParaRPr lang="en-GB"/>
          </a:p>
        </p:txBody>
      </p:sp>
      <p:sp>
        <p:nvSpPr>
          <p:cNvPr id="8" name="Θέση υποσέλιδου 4">
            <a:extLst>
              <a:ext uri="{FF2B5EF4-FFF2-40B4-BE49-F238E27FC236}">
                <a16:creationId xmlns="" xmlns:a16="http://schemas.microsoft.com/office/drawing/2014/main" id="{3C2822D7-F200-F99D-F4D7-6674506C71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Tree>
    <p:extLst>
      <p:ext uri="{BB962C8B-B14F-4D97-AF65-F5344CB8AC3E}">
        <p14:creationId xmlns:p14="http://schemas.microsoft.com/office/powerpoint/2010/main" val="1452852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CF3BEAA7-B94D-A447-7918-4F42F3C664C0}"/>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GB"/>
          </a:p>
        </p:txBody>
      </p:sp>
      <p:sp>
        <p:nvSpPr>
          <p:cNvPr id="3" name="Θέση εικόνας 2">
            <a:extLst>
              <a:ext uri="{FF2B5EF4-FFF2-40B4-BE49-F238E27FC236}">
                <a16:creationId xmlns="" xmlns:a16="http://schemas.microsoft.com/office/drawing/2014/main" id="{4AB19C98-6335-575D-D27F-4C31ADDB6C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Θέση κειμένου 3">
            <a:extLst>
              <a:ext uri="{FF2B5EF4-FFF2-40B4-BE49-F238E27FC236}">
                <a16:creationId xmlns="" xmlns:a16="http://schemas.microsoft.com/office/drawing/2014/main" id="{85CADD0E-D023-9F9F-410B-24C0A3BB79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 xmlns:a16="http://schemas.microsoft.com/office/drawing/2014/main" id="{A6309513-2464-32A9-D180-65FCED52941D}"/>
              </a:ext>
            </a:extLst>
          </p:cNvPr>
          <p:cNvSpPr>
            <a:spLocks noGrp="1"/>
          </p:cNvSpPr>
          <p:nvPr>
            <p:ph type="dt" sz="half" idx="10"/>
          </p:nvPr>
        </p:nvSpPr>
        <p:spPr/>
        <p:txBody>
          <a:bodyPr/>
          <a:lstStyle/>
          <a:p>
            <a:fld id="{508C794D-AC9D-4AE2-8E0B-E10DEBE9CF3F}" type="datetimeFigureOut">
              <a:rPr lang="en-GB" smtClean="0"/>
              <a:t>25/09/2022</a:t>
            </a:fld>
            <a:endParaRPr lang="en-GB"/>
          </a:p>
        </p:txBody>
      </p:sp>
      <p:sp>
        <p:nvSpPr>
          <p:cNvPr id="6" name="Θέση υποσέλιδου 5">
            <a:extLst>
              <a:ext uri="{FF2B5EF4-FFF2-40B4-BE49-F238E27FC236}">
                <a16:creationId xmlns="" xmlns:a16="http://schemas.microsoft.com/office/drawing/2014/main" id="{A951E3A2-E61D-C998-B111-6C6F6C148AC1}"/>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Θέση αριθμού διαφάνειας 6">
            <a:extLst>
              <a:ext uri="{FF2B5EF4-FFF2-40B4-BE49-F238E27FC236}">
                <a16:creationId xmlns="" xmlns:a16="http://schemas.microsoft.com/office/drawing/2014/main" id="{04FD1A6B-72C4-728A-161B-B2532307E2AF}"/>
              </a:ext>
            </a:extLst>
          </p:cNvPr>
          <p:cNvSpPr>
            <a:spLocks noGrp="1"/>
          </p:cNvSpPr>
          <p:nvPr>
            <p:ph type="sldNum" sz="quarter" idx="12"/>
          </p:nvPr>
        </p:nvSpPr>
        <p:spPr/>
        <p:txBody>
          <a:bodyPr/>
          <a:lstStyle/>
          <a:p>
            <a:fld id="{680B7C10-1ADC-414A-AA93-3B76DEFF5458}" type="slidenum">
              <a:rPr lang="en-GB" smtClean="0"/>
              <a:t>‹#›</a:t>
            </a:fld>
            <a:endParaRPr lang="en-GB"/>
          </a:p>
        </p:txBody>
      </p:sp>
    </p:spTree>
    <p:extLst>
      <p:ext uri="{BB962C8B-B14F-4D97-AF65-F5344CB8AC3E}">
        <p14:creationId xmlns:p14="http://schemas.microsoft.com/office/powerpoint/2010/main" val="2700860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 xmlns:a16="http://schemas.microsoft.com/office/drawing/2014/main" id="{0C718AC5-1721-941B-2C6A-CF26A15258F8}"/>
              </a:ext>
            </a:extLst>
          </p:cNvPr>
          <p:cNvSpPr>
            <a:spLocks noGrp="1"/>
          </p:cNvSpPr>
          <p:nvPr>
            <p:ph type="title"/>
          </p:nvPr>
        </p:nvSpPr>
        <p:spPr>
          <a:xfrm>
            <a:off x="2072640" y="381317"/>
            <a:ext cx="10515600" cy="1148715"/>
          </a:xfrm>
          <a:prstGeom prst="rect">
            <a:avLst/>
          </a:prstGeom>
        </p:spPr>
        <p:txBody>
          <a:bodyPr vert="horz" lIns="91440" tIns="45720" rIns="91440" bIns="45720" rtlCol="0" anchor="ctr">
            <a:normAutofit/>
          </a:bodyPr>
          <a:lstStyle/>
          <a:p>
            <a:r>
              <a:rPr lang="el-GR" dirty="0"/>
              <a:t>Κάντε κλικ για να επεξεργαστείτε τον τίτλο υποδείγματος</a:t>
            </a:r>
            <a:endParaRPr lang="en-GB" dirty="0"/>
          </a:p>
        </p:txBody>
      </p:sp>
      <p:sp>
        <p:nvSpPr>
          <p:cNvPr id="3" name="Θέση κειμένου 2">
            <a:extLst>
              <a:ext uri="{FF2B5EF4-FFF2-40B4-BE49-F238E27FC236}">
                <a16:creationId xmlns="" xmlns:a16="http://schemas.microsoft.com/office/drawing/2014/main" id="{104197C8-29E3-84DB-5E48-5938D1C6600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dirty="0"/>
              <a:t>Στυλ κειμένου υποδείγματος</a:t>
            </a:r>
          </a:p>
          <a:p>
            <a:pPr lvl="1"/>
            <a:r>
              <a:rPr lang="el-GR" dirty="0"/>
              <a:t>Δεύτερο επίπεδο</a:t>
            </a:r>
          </a:p>
          <a:p>
            <a:pPr lvl="2"/>
            <a:r>
              <a:rPr lang="el-GR" dirty="0"/>
              <a:t>Τρίτο επίπεδο</a:t>
            </a:r>
          </a:p>
          <a:p>
            <a:pPr lvl="3"/>
            <a:r>
              <a:rPr lang="el-GR" dirty="0"/>
              <a:t>Τέταρτο επίπεδο</a:t>
            </a:r>
          </a:p>
          <a:p>
            <a:pPr lvl="4"/>
            <a:r>
              <a:rPr lang="el-GR" dirty="0"/>
              <a:t>Πέμπτο επίπεδο</a:t>
            </a:r>
            <a:endParaRPr lang="en-GB" dirty="0"/>
          </a:p>
        </p:txBody>
      </p:sp>
      <p:sp>
        <p:nvSpPr>
          <p:cNvPr id="4" name="Θέση ημερομηνίας 3">
            <a:extLst>
              <a:ext uri="{FF2B5EF4-FFF2-40B4-BE49-F238E27FC236}">
                <a16:creationId xmlns="" xmlns:a16="http://schemas.microsoft.com/office/drawing/2014/main" id="{4273BB99-EB11-1000-2459-02302BFF07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8C794D-AC9D-4AE2-8E0B-E10DEBE9CF3F}" type="datetimeFigureOut">
              <a:rPr lang="en-GB" smtClean="0"/>
              <a:t>25/09/2022</a:t>
            </a:fld>
            <a:endParaRPr lang="en-GB"/>
          </a:p>
        </p:txBody>
      </p:sp>
      <p:sp>
        <p:nvSpPr>
          <p:cNvPr id="6" name="Θέση αριθμού διαφάνειας 5">
            <a:extLst>
              <a:ext uri="{FF2B5EF4-FFF2-40B4-BE49-F238E27FC236}">
                <a16:creationId xmlns="" xmlns:a16="http://schemas.microsoft.com/office/drawing/2014/main" id="{FA02E601-D680-CADC-6E31-6DBF8A7E86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0B7C10-1ADC-414A-AA93-3B76DEFF5458}" type="slidenum">
              <a:rPr lang="en-GB" smtClean="0"/>
              <a:t>‹#›</a:t>
            </a:fld>
            <a:endParaRPr lang="en-GB"/>
          </a:p>
        </p:txBody>
      </p:sp>
      <p:sp>
        <p:nvSpPr>
          <p:cNvPr id="7" name="Ορθογώνιο 6">
            <a:extLst>
              <a:ext uri="{FF2B5EF4-FFF2-40B4-BE49-F238E27FC236}">
                <a16:creationId xmlns="" xmlns:a16="http://schemas.microsoft.com/office/drawing/2014/main" id="{E3B2F6C3-5B2C-8A81-3A61-F7DDA667CC3D}"/>
              </a:ext>
            </a:extLst>
          </p:cNvPr>
          <p:cNvSpPr/>
          <p:nvPr userDrawn="1"/>
        </p:nvSpPr>
        <p:spPr>
          <a:xfrm>
            <a:off x="2072640" y="1127760"/>
            <a:ext cx="8493760" cy="10668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Εικόνα 7">
            <a:extLst>
              <a:ext uri="{FF2B5EF4-FFF2-40B4-BE49-F238E27FC236}">
                <a16:creationId xmlns="" xmlns:a16="http://schemas.microsoft.com/office/drawing/2014/main" id="{1E2DD87F-9EA8-8B4C-0C21-72F4426F34BD}"/>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00247" y="132724"/>
            <a:ext cx="1089273" cy="1108027"/>
          </a:xfrm>
          <a:prstGeom prst="rect">
            <a:avLst/>
          </a:prstGeom>
        </p:spPr>
      </p:pic>
    </p:spTree>
    <p:extLst>
      <p:ext uri="{BB962C8B-B14F-4D97-AF65-F5344CB8AC3E}">
        <p14:creationId xmlns:p14="http://schemas.microsoft.com/office/powerpoint/2010/main" val="4473344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dx.doi.org/10.57713/kallipos-14" TargetMode="External"/><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dx.doi.org/10.57713/kallipos-1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20">
          <a:fgClr>
            <a:schemeClr val="accent1"/>
          </a:fgClr>
          <a:bgClr>
            <a:schemeClr val="bg1"/>
          </a:bgClr>
        </a:patt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 xmlns:a16="http://schemas.microsoft.com/office/drawing/2014/main" id="{7D9D36D6-2AC5-46A1-A849-4C82D5264A3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 xmlns:a16="http://schemas.microsoft.com/office/drawing/2014/main" id="{40E89557-805B-DEF6-E6CE-9E60866C3418}"/>
              </a:ext>
            </a:extLst>
          </p:cNvPr>
          <p:cNvSpPr>
            <a:spLocks noGrp="1"/>
          </p:cNvSpPr>
          <p:nvPr>
            <p:ph type="ctrTitle"/>
          </p:nvPr>
        </p:nvSpPr>
        <p:spPr>
          <a:xfrm>
            <a:off x="5354955" y="243840"/>
            <a:ext cx="5998840" cy="2993881"/>
          </a:xfrm>
          <a:blipFill>
            <a:blip r:embed="rId2"/>
            <a:tile tx="0" ty="0" sx="100000" sy="100000" flip="none" algn="tl"/>
          </a:blipFill>
        </p:spPr>
        <p:txBody>
          <a:bodyPr>
            <a:normAutofit fontScale="90000"/>
          </a:bodyPr>
          <a:lstStyle/>
          <a:p>
            <a:r>
              <a:rPr lang="el-GR" sz="3200" dirty="0">
                <a:latin typeface="Times New Roman" panose="02020603050405020304" pitchFamily="18" charset="0"/>
                <a:cs typeface="Times New Roman" panose="02020603050405020304" pitchFamily="18" charset="0"/>
              </a:rPr>
              <a:t/>
            </a:r>
            <a:br>
              <a:rPr lang="el-GR" sz="3200" dirty="0">
                <a:latin typeface="Times New Roman" panose="02020603050405020304" pitchFamily="18" charset="0"/>
                <a:cs typeface="Times New Roman" panose="02020603050405020304" pitchFamily="18" charset="0"/>
              </a:rPr>
            </a:br>
            <a:r>
              <a:rPr lang="el-GR" sz="3200" dirty="0">
                <a:latin typeface="Times New Roman" panose="02020603050405020304" pitchFamily="18" charset="0"/>
                <a:cs typeface="Times New Roman" panose="02020603050405020304" pitchFamily="18" charset="0"/>
              </a:rPr>
              <a:t>ΒΙΒΛΙΟΠΑΡΟΥΣΙΑΣΗ </a:t>
            </a:r>
            <a:br>
              <a:rPr lang="el-GR" sz="3200" dirty="0">
                <a:latin typeface="Times New Roman" panose="02020603050405020304" pitchFamily="18" charset="0"/>
                <a:cs typeface="Times New Roman" panose="02020603050405020304" pitchFamily="18" charset="0"/>
              </a:rPr>
            </a:br>
            <a:r>
              <a:rPr lang="el-GR" sz="3200" dirty="0">
                <a:latin typeface="Times New Roman" panose="02020603050405020304" pitchFamily="18" charset="0"/>
                <a:cs typeface="Times New Roman" panose="02020603050405020304" pitchFamily="18" charset="0"/>
              </a:rPr>
              <a:t/>
            </a:r>
            <a:br>
              <a:rPr lang="el-GR" sz="3200" dirty="0">
                <a:latin typeface="Times New Roman" panose="02020603050405020304" pitchFamily="18" charset="0"/>
                <a:cs typeface="Times New Roman" panose="02020603050405020304" pitchFamily="18" charset="0"/>
              </a:rPr>
            </a:br>
            <a:r>
              <a:rPr lang="el-GR" sz="3200" dirty="0">
                <a:latin typeface="Times New Roman" panose="02020603050405020304" pitchFamily="18" charset="0"/>
                <a:cs typeface="Times New Roman" panose="02020603050405020304" pitchFamily="18" charset="0"/>
              </a:rPr>
              <a:t>ΚΑΛΛΙΠΟΣ </a:t>
            </a:r>
            <a:br>
              <a:rPr lang="el-GR" sz="3200" dirty="0">
                <a:latin typeface="Times New Roman" panose="02020603050405020304" pitchFamily="18" charset="0"/>
                <a:cs typeface="Times New Roman" panose="02020603050405020304" pitchFamily="18" charset="0"/>
              </a:rPr>
            </a:br>
            <a:r>
              <a:rPr lang="el-GR" sz="3200" dirty="0">
                <a:latin typeface="Times New Roman" panose="02020603050405020304" pitchFamily="18" charset="0"/>
                <a:cs typeface="Times New Roman" panose="02020603050405020304" pitchFamily="18" charset="0"/>
              </a:rPr>
              <a:t/>
            </a:r>
            <a:br>
              <a:rPr lang="el-GR" sz="3200" dirty="0">
                <a:latin typeface="Times New Roman" panose="02020603050405020304" pitchFamily="18" charset="0"/>
                <a:cs typeface="Times New Roman" panose="02020603050405020304" pitchFamily="18" charset="0"/>
              </a:rPr>
            </a:br>
            <a:r>
              <a:rPr lang="el-GR" sz="3200" dirty="0">
                <a:latin typeface="Times New Roman" panose="02020603050405020304" pitchFamily="18" charset="0"/>
                <a:cs typeface="Times New Roman" panose="02020603050405020304" pitchFamily="18" charset="0"/>
              </a:rPr>
              <a:t>         13-15 ΣΕΠΤΕΜΒΡΙΟΥ </a:t>
            </a:r>
            <a:r>
              <a:rPr lang="el-GR" sz="3100" dirty="0">
                <a:latin typeface="Times New Roman" panose="02020603050405020304" pitchFamily="18" charset="0"/>
                <a:cs typeface="Times New Roman" panose="02020603050405020304" pitchFamily="18" charset="0"/>
              </a:rPr>
              <a:t>2022</a:t>
            </a:r>
            <a:br>
              <a:rPr lang="el-GR" sz="3100" dirty="0">
                <a:latin typeface="Times New Roman" panose="02020603050405020304" pitchFamily="18" charset="0"/>
                <a:cs typeface="Times New Roman" panose="02020603050405020304" pitchFamily="18" charset="0"/>
              </a:rPr>
            </a:br>
            <a:endParaRPr lang="en-GB" sz="3100" dirty="0">
              <a:latin typeface="Times New Roman" panose="02020603050405020304" pitchFamily="18" charset="0"/>
              <a:cs typeface="Times New Roman" panose="02020603050405020304" pitchFamily="18" charset="0"/>
            </a:endParaRPr>
          </a:p>
        </p:txBody>
      </p:sp>
      <p:sp>
        <p:nvSpPr>
          <p:cNvPr id="3" name="Υπότιτλος 2">
            <a:extLst>
              <a:ext uri="{FF2B5EF4-FFF2-40B4-BE49-F238E27FC236}">
                <a16:creationId xmlns="" xmlns:a16="http://schemas.microsoft.com/office/drawing/2014/main" id="{6CCCE500-580B-7449-3E83-8C86BB9E8B2A}"/>
              </a:ext>
            </a:extLst>
          </p:cNvPr>
          <p:cNvSpPr>
            <a:spLocks noGrp="1"/>
          </p:cNvSpPr>
          <p:nvPr>
            <p:ph type="subTitle" idx="1"/>
          </p:nvPr>
        </p:nvSpPr>
        <p:spPr>
          <a:xfrm>
            <a:off x="5354955" y="3526971"/>
            <a:ext cx="5998840" cy="2607129"/>
          </a:xfrm>
          <a:blipFill>
            <a:blip r:embed="rId2"/>
            <a:tile tx="0" ty="0" sx="100000" sy="100000" flip="none" algn="tl"/>
          </a:blipFill>
        </p:spPr>
        <p:txBody>
          <a:bodyPr>
            <a:normAutofit/>
          </a:bodyPr>
          <a:lstStyle/>
          <a:p>
            <a:pPr algn="l"/>
            <a:r>
              <a:rPr lang="el-GR" sz="2000" b="1" dirty="0">
                <a:latin typeface="Times New Roman" panose="02020603050405020304" pitchFamily="18" charset="0"/>
                <a:cs typeface="Times New Roman" panose="02020603050405020304" pitchFamily="18" charset="0"/>
              </a:rPr>
              <a:t>                       </a:t>
            </a:r>
          </a:p>
          <a:p>
            <a:r>
              <a:rPr lang="el-GR" b="1" dirty="0" smtClean="0">
                <a:latin typeface="Times New Roman" panose="02020603050405020304" pitchFamily="18" charset="0"/>
                <a:cs typeface="Times New Roman" panose="02020603050405020304" pitchFamily="18" charset="0"/>
              </a:rPr>
              <a:t>ΘΕΜΑΤΙΚ</a:t>
            </a:r>
            <a:r>
              <a:rPr lang="el-GR" b="1" dirty="0">
                <a:latin typeface="Times New Roman" panose="02020603050405020304" pitchFamily="18" charset="0"/>
                <a:cs typeface="Times New Roman" panose="02020603050405020304" pitchFamily="18" charset="0"/>
              </a:rPr>
              <a:t>Η</a:t>
            </a:r>
            <a:r>
              <a:rPr lang="el-GR" b="1" dirty="0" smtClean="0">
                <a:latin typeface="Times New Roman" panose="02020603050405020304" pitchFamily="18" charset="0"/>
                <a:cs typeface="Times New Roman" panose="02020603050405020304" pitchFamily="18" charset="0"/>
              </a:rPr>
              <a:t> </a:t>
            </a:r>
            <a:r>
              <a:rPr lang="el-GR" b="1" dirty="0">
                <a:latin typeface="Times New Roman" panose="02020603050405020304" pitchFamily="18" charset="0"/>
                <a:cs typeface="Times New Roman" panose="02020603050405020304" pitchFamily="18" charset="0"/>
              </a:rPr>
              <a:t>ΕΝΟΤΗΤΑ 2</a:t>
            </a:r>
          </a:p>
          <a:p>
            <a:r>
              <a:rPr lang="el-GR" sz="2000" b="1" dirty="0">
                <a:latin typeface="Times New Roman" panose="02020603050405020304" pitchFamily="18" charset="0"/>
                <a:cs typeface="Times New Roman" panose="02020603050405020304" pitchFamily="18" charset="0"/>
              </a:rPr>
              <a:t>          </a:t>
            </a:r>
            <a:r>
              <a:rPr lang="el-GR" b="1" dirty="0" smtClean="0">
                <a:latin typeface="Times New Roman" panose="02020603050405020304" pitchFamily="18" charset="0"/>
                <a:cs typeface="Times New Roman" panose="02020603050405020304" pitchFamily="18" charset="0"/>
              </a:rPr>
              <a:t>Φυσικές Επιστήμες </a:t>
            </a:r>
            <a:r>
              <a:rPr lang="el-GR" b="1" dirty="0">
                <a:latin typeface="Times New Roman" panose="02020603050405020304" pitchFamily="18" charset="0"/>
                <a:cs typeface="Times New Roman" panose="02020603050405020304" pitchFamily="18" charset="0"/>
              </a:rPr>
              <a:t>και Γεωπονικές Επιστήμες</a:t>
            </a:r>
          </a:p>
          <a:p>
            <a:pPr algn="just"/>
            <a:r>
              <a:rPr lang="el-GR" sz="2000" b="1" dirty="0">
                <a:latin typeface="Times New Roman" panose="02020603050405020304" pitchFamily="18" charset="0"/>
                <a:cs typeface="Times New Roman" panose="02020603050405020304" pitchFamily="18" charset="0"/>
              </a:rPr>
              <a:t>                        </a:t>
            </a:r>
            <a:r>
              <a:rPr lang="el-GR" b="1" dirty="0">
                <a:latin typeface="Times New Roman" panose="02020603050405020304" pitchFamily="18" charset="0"/>
                <a:cs typeface="Times New Roman" panose="02020603050405020304" pitchFamily="18" charset="0"/>
              </a:rPr>
              <a:t>      ΕΔΑΦΟΛΟΓΙΑ</a:t>
            </a:r>
          </a:p>
          <a:p>
            <a:pPr algn="just"/>
            <a:r>
              <a:rPr lang="el-GR" b="1" dirty="0">
                <a:latin typeface="Times New Roman" panose="02020603050405020304" pitchFamily="18" charset="0"/>
                <a:cs typeface="Times New Roman" panose="02020603050405020304" pitchFamily="18" charset="0"/>
              </a:rPr>
              <a:t>              </a:t>
            </a:r>
            <a:r>
              <a:rPr lang="el-GR" b="1" dirty="0" smtClean="0">
                <a:latin typeface="Times New Roman" panose="02020603050405020304" pitchFamily="18" charset="0"/>
                <a:cs typeface="Times New Roman" panose="02020603050405020304" pitchFamily="18" charset="0"/>
              </a:rPr>
              <a:t>ΚΩΝΣΤΑΝΤΙΝΟΣ ΣΙΝΑΝΗΣ</a:t>
            </a:r>
            <a:endParaRPr lang="el-GR" b="1" dirty="0">
              <a:latin typeface="Times New Roman" panose="02020603050405020304" pitchFamily="18" charset="0"/>
              <a:cs typeface="Times New Roman" panose="02020603050405020304" pitchFamily="18" charset="0"/>
            </a:endParaRPr>
          </a:p>
        </p:txBody>
      </p:sp>
      <p:pic>
        <p:nvPicPr>
          <p:cNvPr id="1026" name="Picture 2">
            <a:extLst>
              <a:ext uri="{FF2B5EF4-FFF2-40B4-BE49-F238E27FC236}">
                <a16:creationId xmlns="" xmlns:a16="http://schemas.microsoft.com/office/drawing/2014/main" id="{DAFD438D-DB2F-9E88-FD38-6F6D8819358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3166" r="2" b="2"/>
          <a:stretch/>
        </p:blipFill>
        <p:spPr bwMode="auto">
          <a:xfrm>
            <a:off x="20" y="10"/>
            <a:ext cx="4992985"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604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3">
                                            <p:bg/>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1026"/>
                                        </p:tgtEl>
                                        <p:attrNameLst>
                                          <p:attrName>style.visibility</p:attrName>
                                        </p:attrNameLst>
                                      </p:cBhvr>
                                      <p:to>
                                        <p:strVal val="visible"/>
                                      </p:to>
                                    </p:set>
                                    <p:animEffect transition="in" filter="circle(in)">
                                      <p:cBhvr>
                                        <p:cTn id="37"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907EF6B7-1338-4443-8C46-6A318D952DF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 xmlns:a16="http://schemas.microsoft.com/office/drawing/2014/main" id="{DAAE4CDD-124C-4DCF-9584-B6033B545DD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 xmlns:a16="http://schemas.microsoft.com/office/drawing/2014/main" id="{CA02FC3E-5E04-EBE5-D629-6B3B6AB8DDCF}"/>
              </a:ext>
            </a:extLst>
          </p:cNvPr>
          <p:cNvSpPr>
            <a:spLocks noGrp="1"/>
          </p:cNvSpPr>
          <p:nvPr>
            <p:ph type="title"/>
          </p:nvPr>
        </p:nvSpPr>
        <p:spPr>
          <a:xfrm>
            <a:off x="686834" y="1153572"/>
            <a:ext cx="3200400" cy="4461163"/>
          </a:xfrm>
        </p:spPr>
        <p:txBody>
          <a:bodyPr>
            <a:normAutofit/>
          </a:bodyPr>
          <a:lstStyle/>
          <a:p>
            <a:r>
              <a:rPr lang="el-GR" dirty="0">
                <a:solidFill>
                  <a:srgbClr val="FFFFFF"/>
                </a:solidFill>
                <a:latin typeface="Times New Roman" panose="02020603050405020304" pitchFamily="18" charset="0"/>
                <a:cs typeface="Times New Roman" panose="02020603050405020304" pitchFamily="18" charset="0"/>
              </a:rPr>
              <a:t>Αναλυτική</a:t>
            </a:r>
            <a:r>
              <a:rPr lang="el-GR" dirty="0">
                <a:solidFill>
                  <a:srgbClr val="0000FF"/>
                </a:solidFill>
                <a:latin typeface="Times New Roman" panose="02020603050405020304" pitchFamily="18" charset="0"/>
                <a:cs typeface="Times New Roman" panose="02020603050405020304" pitchFamily="18" charset="0"/>
              </a:rPr>
              <a:t> </a:t>
            </a:r>
            <a:r>
              <a:rPr lang="el-GR" dirty="0">
                <a:solidFill>
                  <a:srgbClr val="FFFFFF"/>
                </a:solidFill>
                <a:latin typeface="Times New Roman" panose="02020603050405020304" pitchFamily="18" charset="0"/>
                <a:cs typeface="Times New Roman" panose="02020603050405020304" pitchFamily="18" charset="0"/>
              </a:rPr>
              <a:t>παρουσίαση  περιεχομένου</a:t>
            </a:r>
            <a:endParaRPr lang="el-GR" dirty="0">
              <a:solidFill>
                <a:srgbClr val="FFFFFF"/>
              </a:solidFill>
            </a:endParaRPr>
          </a:p>
        </p:txBody>
      </p:sp>
      <p:sp>
        <p:nvSpPr>
          <p:cNvPr id="12" name="Arc 11">
            <a:extLst>
              <a:ext uri="{FF2B5EF4-FFF2-40B4-BE49-F238E27FC236}">
                <a16:creationId xmlns=""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Θέση περιεχομένου 2">
            <a:extLst>
              <a:ext uri="{FF2B5EF4-FFF2-40B4-BE49-F238E27FC236}">
                <a16:creationId xmlns="" xmlns:a16="http://schemas.microsoft.com/office/drawing/2014/main" id="{A0276261-BBAE-66F3-BFB9-775B91AA8575}"/>
              </a:ext>
            </a:extLst>
          </p:cNvPr>
          <p:cNvSpPr>
            <a:spLocks noGrp="1"/>
          </p:cNvSpPr>
          <p:nvPr>
            <p:ph idx="1"/>
          </p:nvPr>
        </p:nvSpPr>
        <p:spPr>
          <a:xfrm>
            <a:off x="4447308" y="591344"/>
            <a:ext cx="7346586" cy="6481260"/>
          </a:xfrm>
        </p:spPr>
        <p:txBody>
          <a:bodyPr anchor="ctr">
            <a:normAutofit lnSpcReduction="10000"/>
          </a:bodyPr>
          <a:lstStyle/>
          <a:p>
            <a:r>
              <a:rPr lang="el-GR" sz="2000" dirty="0">
                <a:solidFill>
                  <a:srgbClr val="0000FF"/>
                </a:solidFill>
                <a:latin typeface="Times New Roman" panose="02020603050405020304" pitchFamily="18" charset="0"/>
                <a:cs typeface="Times New Roman" panose="02020603050405020304" pitchFamily="18" charset="0"/>
              </a:rPr>
              <a:t>Δομή</a:t>
            </a:r>
          </a:p>
          <a:p>
            <a:pPr marL="0" indent="0">
              <a:buNone/>
            </a:pPr>
            <a:r>
              <a:rPr lang="el-GR" sz="2000" dirty="0">
                <a:latin typeface="Times New Roman" panose="02020603050405020304" pitchFamily="18" charset="0"/>
                <a:cs typeface="Times New Roman" panose="02020603050405020304" pitchFamily="18" charset="0"/>
              </a:rPr>
              <a:t>Το περιεχόμενο του βιβλίου απαρτίζεται από </a:t>
            </a:r>
            <a:r>
              <a:rPr lang="el-GR" sz="2000" dirty="0" smtClean="0">
                <a:latin typeface="Times New Roman" panose="02020603050405020304" pitchFamily="18" charset="0"/>
                <a:cs typeface="Times New Roman" panose="02020603050405020304" pitchFamily="18" charset="0"/>
              </a:rPr>
              <a:t>έντεκα κεφάλαια, καθένα από τα οποία αποτελεί </a:t>
            </a:r>
            <a:r>
              <a:rPr lang="el-GR" sz="2000" dirty="0">
                <a:latin typeface="Times New Roman" panose="02020603050405020304" pitchFamily="18" charset="0"/>
                <a:cs typeface="Times New Roman" panose="02020603050405020304" pitchFamily="18" charset="0"/>
              </a:rPr>
              <a:t>ένα αυτόνομο επιστημονικό πεδίο, όπως θα φανεί από </a:t>
            </a:r>
            <a:r>
              <a:rPr lang="el-GR" sz="2000" dirty="0" smtClean="0">
                <a:latin typeface="Times New Roman" panose="02020603050405020304" pitchFamily="18" charset="0"/>
                <a:cs typeface="Times New Roman" panose="02020603050405020304" pitchFamily="18" charset="0"/>
              </a:rPr>
              <a:t>τη </a:t>
            </a:r>
            <a:r>
              <a:rPr lang="el-GR" sz="2000" dirty="0">
                <a:latin typeface="Times New Roman" panose="02020603050405020304" pitchFamily="18" charset="0"/>
                <a:cs typeface="Times New Roman" panose="02020603050405020304" pitchFamily="18" charset="0"/>
              </a:rPr>
              <a:t>συνοπτική ανάλυση που </a:t>
            </a:r>
            <a:r>
              <a:rPr lang="el-GR" sz="2000" dirty="0" smtClean="0">
                <a:latin typeface="Times New Roman" panose="02020603050405020304" pitchFamily="18" charset="0"/>
                <a:cs typeface="Times New Roman" panose="02020603050405020304" pitchFamily="18" charset="0"/>
              </a:rPr>
              <a:t>ακολουθεί.</a:t>
            </a:r>
            <a:endParaRPr lang="el-GR" sz="2000" dirty="0">
              <a:latin typeface="Times New Roman" panose="02020603050405020304" pitchFamily="18" charset="0"/>
              <a:cs typeface="Times New Roman" panose="02020603050405020304" pitchFamily="18" charset="0"/>
            </a:endParaRPr>
          </a:p>
          <a:p>
            <a:r>
              <a:rPr lang="el-GR" sz="2000" dirty="0">
                <a:solidFill>
                  <a:srgbClr val="0000FF"/>
                </a:solidFill>
                <a:latin typeface="Times New Roman" panose="02020603050405020304" pitchFamily="18" charset="0"/>
                <a:cs typeface="Times New Roman" panose="02020603050405020304" pitchFamily="18" charset="0"/>
              </a:rPr>
              <a:t>Κεφάλαια</a:t>
            </a:r>
          </a:p>
          <a:p>
            <a:r>
              <a:rPr lang="el-GR" sz="2000" dirty="0">
                <a:solidFill>
                  <a:srgbClr val="0000FF"/>
                </a:solidFill>
                <a:latin typeface="Times New Roman" panose="02020603050405020304" pitchFamily="18" charset="0"/>
                <a:cs typeface="Times New Roman" panose="02020603050405020304" pitchFamily="18" charset="0"/>
              </a:rPr>
              <a:t>ΚΕΦΑΛΑΙΟ 1 Τα ανόργανα συστατικά του εδάφους</a:t>
            </a:r>
          </a:p>
          <a:p>
            <a:pPr marL="0" indent="0">
              <a:buNone/>
            </a:pPr>
            <a:r>
              <a:rPr lang="el-GR" sz="1800" dirty="0">
                <a:latin typeface="Times New Roman" panose="02020603050405020304" pitchFamily="18" charset="0"/>
                <a:cs typeface="Times New Roman" panose="02020603050405020304" pitchFamily="18" charset="0"/>
              </a:rPr>
              <a:t>Μητρικό υλικό για τη δημιουργία εδάφους αποτελούν τα ορυκτά και τα πετρώματα του στερεού φλοιού της γης. Είναι </a:t>
            </a:r>
            <a:r>
              <a:rPr lang="el-GR" sz="1800" dirty="0" smtClean="0">
                <a:latin typeface="Times New Roman" panose="02020603050405020304" pitchFamily="18" charset="0"/>
                <a:cs typeface="Times New Roman" panose="02020603050405020304" pitchFamily="18" charset="0"/>
              </a:rPr>
              <a:t>επόμενο, </a:t>
            </a:r>
            <a:r>
              <a:rPr lang="el-GR" sz="1800" dirty="0">
                <a:latin typeface="Times New Roman" panose="02020603050405020304" pitchFamily="18" charset="0"/>
                <a:cs typeface="Times New Roman" panose="02020603050405020304" pitchFamily="18" charset="0"/>
              </a:rPr>
              <a:t>λοιπόν, το έδαφος </a:t>
            </a:r>
            <a:r>
              <a:rPr lang="el-GR" sz="1800" dirty="0" smtClean="0">
                <a:latin typeface="Times New Roman" panose="02020603050405020304" pitchFamily="18" charset="0"/>
                <a:cs typeface="Times New Roman" panose="02020603050405020304" pitchFamily="18" charset="0"/>
              </a:rPr>
              <a:t>ως </a:t>
            </a:r>
            <a:r>
              <a:rPr lang="el-GR" sz="1800" dirty="0">
                <a:latin typeface="Times New Roman" panose="02020603050405020304" pitchFamily="18" charset="0"/>
                <a:cs typeface="Times New Roman" panose="02020603050405020304" pitchFamily="18" charset="0"/>
              </a:rPr>
              <a:t>προϊόν της </a:t>
            </a:r>
            <a:r>
              <a:rPr lang="el-GR" sz="1800" dirty="0" smtClean="0">
                <a:latin typeface="Times New Roman" panose="02020603050405020304" pitchFamily="18" charset="0"/>
                <a:cs typeface="Times New Roman" panose="02020603050405020304" pitchFamily="18" charset="0"/>
              </a:rPr>
              <a:t>αποσάθρωσής </a:t>
            </a:r>
            <a:r>
              <a:rPr lang="el-GR" sz="1800" dirty="0">
                <a:latin typeface="Times New Roman" panose="02020603050405020304" pitchFamily="18" charset="0"/>
                <a:cs typeface="Times New Roman" panose="02020603050405020304" pitchFamily="18" charset="0"/>
              </a:rPr>
              <a:t>τους, να κληρονομεί πολλά από τα χαρακτηριστικά τους γνωρίσματα, τη σύσταση και τις ιδιότητές τους. Για </a:t>
            </a:r>
            <a:r>
              <a:rPr lang="el-GR" sz="1800" dirty="0" smtClean="0">
                <a:latin typeface="Times New Roman" panose="02020603050405020304" pitchFamily="18" charset="0"/>
                <a:cs typeface="Times New Roman" panose="02020603050405020304" pitchFamily="18" charset="0"/>
              </a:rPr>
              <a:t>τον </a:t>
            </a:r>
            <a:r>
              <a:rPr lang="el-GR" sz="1800" dirty="0">
                <a:latin typeface="Times New Roman" panose="02020603050405020304" pitchFamily="18" charset="0"/>
                <a:cs typeface="Times New Roman" panose="02020603050405020304" pitchFamily="18" charset="0"/>
              </a:rPr>
              <a:t>λόγο αυτό, στο πρώτο κεφάλαιο  γίνεται η ανάλυση των σπουδαιότερων ορυκτών και πετρωμάτων που είναι υπεύθυνα για τη δημιουργία </a:t>
            </a:r>
            <a:r>
              <a:rPr lang="el-GR" sz="1800" dirty="0" smtClean="0">
                <a:latin typeface="Times New Roman" panose="02020603050405020304" pitchFamily="18" charset="0"/>
                <a:cs typeface="Times New Roman" panose="02020603050405020304" pitchFamily="18" charset="0"/>
              </a:rPr>
              <a:t>εδάφους.</a:t>
            </a:r>
            <a:endParaRPr lang="el-GR" sz="1800" dirty="0">
              <a:latin typeface="Times New Roman" panose="02020603050405020304" pitchFamily="18" charset="0"/>
              <a:cs typeface="Times New Roman" panose="02020603050405020304" pitchFamily="18" charset="0"/>
            </a:endParaRPr>
          </a:p>
          <a:p>
            <a:r>
              <a:rPr lang="el-GR" sz="2000" dirty="0">
                <a:solidFill>
                  <a:srgbClr val="0000FF"/>
                </a:solidFill>
                <a:latin typeface="Times New Roman" panose="02020603050405020304" pitchFamily="18" charset="0"/>
                <a:cs typeface="Times New Roman" panose="02020603050405020304" pitchFamily="18" charset="0"/>
              </a:rPr>
              <a:t>ΚΕΦΑΛΑΙΟ 2 Η αποσάθρωση των Ορυκτών και των Πετρωμάτων</a:t>
            </a:r>
          </a:p>
          <a:p>
            <a:pPr marL="0" indent="0">
              <a:buNone/>
            </a:pPr>
            <a:r>
              <a:rPr lang="el-GR" sz="1800" dirty="0">
                <a:latin typeface="Times New Roman" panose="02020603050405020304" pitchFamily="18" charset="0"/>
                <a:cs typeface="Times New Roman" panose="02020603050405020304" pitchFamily="18" charset="0"/>
              </a:rPr>
              <a:t>Στο Κεφάλαιο αυτό αναλύονται οι </a:t>
            </a:r>
            <a:r>
              <a:rPr lang="el-GR" sz="1800" dirty="0" smtClean="0">
                <a:latin typeface="Times New Roman" panose="02020603050405020304" pitchFamily="18" charset="0"/>
                <a:cs typeface="Times New Roman" panose="02020603050405020304" pitchFamily="18" charset="0"/>
              </a:rPr>
              <a:t>μηχανισμοί, </a:t>
            </a:r>
            <a:r>
              <a:rPr lang="el-GR" sz="1800" dirty="0">
                <a:latin typeface="Times New Roman" panose="02020603050405020304" pitchFamily="18" charset="0"/>
                <a:cs typeface="Times New Roman" panose="02020603050405020304" pitchFamily="18" charset="0"/>
              </a:rPr>
              <a:t>με τη βοήθεια των οποίων τα ορυκτά και τα πετρώματα μετασχηματίζονται σε έδαφος</a:t>
            </a:r>
            <a:r>
              <a:rPr lang="el-GR" sz="1800" dirty="0" smtClean="0">
                <a:latin typeface="Times New Roman" panose="02020603050405020304" pitchFamily="18" charset="0"/>
                <a:cs typeface="Times New Roman" panose="02020603050405020304" pitchFamily="18" charset="0"/>
              </a:rPr>
              <a:t>.</a:t>
            </a:r>
            <a:endParaRPr lang="el-GR" sz="1800" dirty="0">
              <a:latin typeface="Times New Roman" panose="02020603050405020304" pitchFamily="18" charset="0"/>
              <a:cs typeface="Times New Roman" panose="02020603050405020304" pitchFamily="18" charset="0"/>
            </a:endParaRPr>
          </a:p>
          <a:p>
            <a:r>
              <a:rPr lang="el-GR" sz="2000" dirty="0">
                <a:solidFill>
                  <a:srgbClr val="0000FF"/>
                </a:solidFill>
                <a:latin typeface="Times New Roman" panose="02020603050405020304" pitchFamily="18" charset="0"/>
                <a:cs typeface="Times New Roman" panose="02020603050405020304" pitchFamily="18" charset="0"/>
              </a:rPr>
              <a:t>ΚΕΦΑΛΑΙΟ 3 Η </a:t>
            </a:r>
            <a:r>
              <a:rPr lang="el-GR" sz="2000" dirty="0" smtClean="0">
                <a:solidFill>
                  <a:srgbClr val="0000FF"/>
                </a:solidFill>
                <a:latin typeface="Times New Roman" panose="02020603050405020304" pitchFamily="18" charset="0"/>
                <a:cs typeface="Times New Roman" panose="02020603050405020304" pitchFamily="18" charset="0"/>
              </a:rPr>
              <a:t>Γένεση </a:t>
            </a:r>
            <a:r>
              <a:rPr lang="el-GR" sz="2000" dirty="0">
                <a:solidFill>
                  <a:srgbClr val="0000FF"/>
                </a:solidFill>
                <a:latin typeface="Times New Roman" panose="02020603050405020304" pitchFamily="18" charset="0"/>
                <a:cs typeface="Times New Roman" panose="02020603050405020304" pitchFamily="18" charset="0"/>
              </a:rPr>
              <a:t>και η </a:t>
            </a:r>
            <a:r>
              <a:rPr lang="el-GR" sz="2000" dirty="0" smtClean="0">
                <a:solidFill>
                  <a:srgbClr val="0000FF"/>
                </a:solidFill>
                <a:latin typeface="Times New Roman" panose="02020603050405020304" pitchFamily="18" charset="0"/>
                <a:cs typeface="Times New Roman" panose="02020603050405020304" pitchFamily="18" charset="0"/>
              </a:rPr>
              <a:t>Εξέλιξη </a:t>
            </a:r>
            <a:r>
              <a:rPr lang="el-GR" sz="2000" dirty="0">
                <a:solidFill>
                  <a:srgbClr val="0000FF"/>
                </a:solidFill>
                <a:latin typeface="Times New Roman" panose="02020603050405020304" pitchFamily="18" charset="0"/>
                <a:cs typeface="Times New Roman" panose="02020603050405020304" pitchFamily="18" charset="0"/>
              </a:rPr>
              <a:t>των </a:t>
            </a:r>
            <a:r>
              <a:rPr lang="el-GR" sz="2000" dirty="0" smtClean="0">
                <a:solidFill>
                  <a:srgbClr val="0000FF"/>
                </a:solidFill>
                <a:latin typeface="Times New Roman" panose="02020603050405020304" pitchFamily="18" charset="0"/>
                <a:cs typeface="Times New Roman" panose="02020603050405020304" pitchFamily="18" charset="0"/>
              </a:rPr>
              <a:t>Εδαφών</a:t>
            </a:r>
            <a:endParaRPr lang="el-GR" sz="2000" dirty="0">
              <a:solidFill>
                <a:srgbClr val="0000FF"/>
              </a:solidFill>
              <a:latin typeface="Times New Roman" panose="02020603050405020304" pitchFamily="18" charset="0"/>
              <a:cs typeface="Times New Roman" panose="02020603050405020304" pitchFamily="18" charset="0"/>
            </a:endParaRPr>
          </a:p>
          <a:p>
            <a:pPr marL="0" indent="0">
              <a:buNone/>
            </a:pPr>
            <a:r>
              <a:rPr lang="el-GR" sz="1800" dirty="0">
                <a:latin typeface="Times New Roman" panose="02020603050405020304" pitchFamily="18" charset="0"/>
                <a:cs typeface="Times New Roman" panose="02020603050405020304" pitchFamily="18" charset="0"/>
              </a:rPr>
              <a:t>Η ταχύτητα και η έκταση των </a:t>
            </a:r>
            <a:r>
              <a:rPr lang="el-GR" sz="1800" dirty="0" smtClean="0">
                <a:latin typeface="Times New Roman" panose="02020603050405020304" pitchFamily="18" charset="0"/>
                <a:cs typeface="Times New Roman" panose="02020603050405020304" pitchFamily="18" charset="0"/>
              </a:rPr>
              <a:t>αλλαγών, </a:t>
            </a:r>
            <a:r>
              <a:rPr lang="el-GR" sz="1800" dirty="0">
                <a:latin typeface="Times New Roman" panose="02020603050405020304" pitchFamily="18" charset="0"/>
                <a:cs typeface="Times New Roman" panose="02020603050405020304" pitchFamily="18" charset="0"/>
              </a:rPr>
              <a:t>τις οποίες υφίσταται το μητρικό υλικό κατά </a:t>
            </a:r>
            <a:r>
              <a:rPr lang="el-GR" sz="1800" dirty="0" smtClean="0">
                <a:latin typeface="Times New Roman" panose="02020603050405020304" pitchFamily="18" charset="0"/>
                <a:cs typeface="Times New Roman" panose="02020603050405020304" pitchFamily="18" charset="0"/>
              </a:rPr>
              <a:t>τον </a:t>
            </a:r>
            <a:r>
              <a:rPr lang="el-GR" sz="1800" dirty="0">
                <a:latin typeface="Times New Roman" panose="02020603050405020304" pitchFamily="18" charset="0"/>
                <a:cs typeface="Times New Roman" panose="02020603050405020304" pitchFamily="18" charset="0"/>
              </a:rPr>
              <a:t>σχηματισμό του εδάφους, αλλά και η εξέλιξη του τελευταίου, καθορίζονται από τη συνδυασμένη δράση ορισμένων παραγόντων. Αυτοί ονομάζονται «παράγοντες </a:t>
            </a:r>
            <a:r>
              <a:rPr lang="el-GR" sz="1800" dirty="0" smtClean="0">
                <a:latin typeface="Times New Roman" panose="02020603050405020304" pitchFamily="18" charset="0"/>
                <a:cs typeface="Times New Roman" panose="02020603050405020304" pitchFamily="18" charset="0"/>
              </a:rPr>
              <a:t>εδαφογένεσης». </a:t>
            </a:r>
            <a:r>
              <a:rPr lang="el-GR" sz="1800" dirty="0">
                <a:latin typeface="Times New Roman" panose="02020603050405020304" pitchFamily="18" charset="0"/>
                <a:cs typeface="Times New Roman" panose="02020603050405020304" pitchFamily="18" charset="0"/>
              </a:rPr>
              <a:t>Στο κεφάλαιο αυτό γίνεται αναφορά σε αυτούς τους </a:t>
            </a:r>
            <a:r>
              <a:rPr lang="el-GR" sz="1800" dirty="0" smtClean="0">
                <a:latin typeface="Times New Roman" panose="02020603050405020304" pitchFamily="18" charset="0"/>
                <a:cs typeface="Times New Roman" panose="02020603050405020304" pitchFamily="18" charset="0"/>
              </a:rPr>
              <a:t>παράγοντες, </a:t>
            </a:r>
            <a:r>
              <a:rPr lang="el-GR" sz="1800" dirty="0">
                <a:latin typeface="Times New Roman" panose="02020603050405020304" pitchFamily="18" charset="0"/>
                <a:cs typeface="Times New Roman" panose="02020603050405020304" pitchFamily="18" charset="0"/>
              </a:rPr>
              <a:t>καθώς και στη δράση τους</a:t>
            </a:r>
            <a:r>
              <a:rPr lang="el-GR" sz="1500" dirty="0">
                <a:latin typeface="Times New Roman" panose="02020603050405020304" pitchFamily="18" charset="0"/>
                <a:cs typeface="Times New Roman" panose="02020603050405020304" pitchFamily="18" charset="0"/>
              </a:rPr>
              <a:t>.</a:t>
            </a:r>
          </a:p>
          <a:p>
            <a:pPr marL="0" indent="0">
              <a:buNone/>
            </a:pPr>
            <a:endParaRPr lang="el-GR" sz="1500" dirty="0">
              <a:latin typeface="Times New Roman" panose="02020603050405020304" pitchFamily="18" charset="0"/>
              <a:cs typeface="Times New Roman" panose="02020603050405020304" pitchFamily="18" charset="0"/>
            </a:endParaRPr>
          </a:p>
          <a:p>
            <a:endParaRPr lang="el-GR" sz="1500" dirty="0"/>
          </a:p>
        </p:txBody>
      </p:sp>
    </p:spTree>
    <p:extLst>
      <p:ext uri="{BB962C8B-B14F-4D97-AF65-F5344CB8AC3E}">
        <p14:creationId xmlns:p14="http://schemas.microsoft.com/office/powerpoint/2010/main" val="2424807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907EF6B7-1338-4443-8C46-6A318D952DF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 xmlns:a16="http://schemas.microsoft.com/office/drawing/2014/main" id="{DAAE4CDD-124C-4DCF-9584-B6033B545DD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 xmlns:a16="http://schemas.microsoft.com/office/drawing/2014/main" id="{52D25EBA-48D7-AE14-87C7-21C5C2CCCB7C}"/>
              </a:ext>
            </a:extLst>
          </p:cNvPr>
          <p:cNvSpPr>
            <a:spLocks noGrp="1"/>
          </p:cNvSpPr>
          <p:nvPr>
            <p:ph type="title"/>
          </p:nvPr>
        </p:nvSpPr>
        <p:spPr>
          <a:xfrm>
            <a:off x="686834" y="1153572"/>
            <a:ext cx="3200400" cy="4461163"/>
          </a:xfrm>
        </p:spPr>
        <p:txBody>
          <a:bodyPr>
            <a:normAutofit/>
          </a:bodyPr>
          <a:lstStyle/>
          <a:p>
            <a:r>
              <a:rPr lang="el-GR">
                <a:solidFill>
                  <a:srgbClr val="FFFFFF"/>
                </a:solidFill>
                <a:latin typeface="Times New Roman" panose="02020603050405020304" pitchFamily="18" charset="0"/>
                <a:cs typeface="Times New Roman" panose="02020603050405020304" pitchFamily="18" charset="0"/>
              </a:rPr>
              <a:t>Αναλυτική παρουσίαση  περιεχομένου</a:t>
            </a:r>
            <a:endParaRPr lang="el-GR">
              <a:solidFill>
                <a:srgbClr val="FFFFFF"/>
              </a:solidFill>
            </a:endParaRPr>
          </a:p>
        </p:txBody>
      </p:sp>
      <p:sp>
        <p:nvSpPr>
          <p:cNvPr id="12" name="Arc 11">
            <a:extLst>
              <a:ext uri="{FF2B5EF4-FFF2-40B4-BE49-F238E27FC236}">
                <a16:creationId xmlns=""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Θέση περιεχομένου 2">
            <a:extLst>
              <a:ext uri="{FF2B5EF4-FFF2-40B4-BE49-F238E27FC236}">
                <a16:creationId xmlns="" xmlns:a16="http://schemas.microsoft.com/office/drawing/2014/main" id="{DC4246E2-54B2-ABB5-E67E-F4287BE5A518}"/>
              </a:ext>
            </a:extLst>
          </p:cNvPr>
          <p:cNvSpPr>
            <a:spLocks noGrp="1"/>
          </p:cNvSpPr>
          <p:nvPr>
            <p:ph idx="1"/>
          </p:nvPr>
        </p:nvSpPr>
        <p:spPr>
          <a:xfrm>
            <a:off x="4167272" y="116632"/>
            <a:ext cx="7803904" cy="6746033"/>
          </a:xfrm>
        </p:spPr>
        <p:txBody>
          <a:bodyPr anchor="ctr">
            <a:normAutofit fontScale="85000" lnSpcReduction="20000"/>
          </a:bodyPr>
          <a:lstStyle/>
          <a:p>
            <a:endParaRPr lang="el-GR" sz="2400" dirty="0">
              <a:solidFill>
                <a:srgbClr val="0000FF"/>
              </a:solidFill>
              <a:latin typeface="Times New Roman" panose="02020603050405020304" pitchFamily="18" charset="0"/>
              <a:cs typeface="Times New Roman" panose="02020603050405020304" pitchFamily="18" charset="0"/>
            </a:endParaRPr>
          </a:p>
          <a:p>
            <a:r>
              <a:rPr lang="el-GR" sz="2400" dirty="0">
                <a:solidFill>
                  <a:srgbClr val="0000FF"/>
                </a:solidFill>
                <a:latin typeface="Times New Roman" panose="02020603050405020304" pitchFamily="18" charset="0"/>
                <a:cs typeface="Times New Roman" panose="02020603050405020304" pitchFamily="18" charset="0"/>
              </a:rPr>
              <a:t>ΚΕΦΑΛΑΙΟ 4 Τα Ορυκτά της Αργίλου</a:t>
            </a:r>
          </a:p>
          <a:p>
            <a:pPr marL="0" indent="0">
              <a:buNone/>
            </a:pPr>
            <a:r>
              <a:rPr lang="el-GR" sz="2100" dirty="0">
                <a:latin typeface="Times New Roman" panose="02020603050405020304" pitchFamily="18" charset="0"/>
                <a:cs typeface="Times New Roman" panose="02020603050405020304" pitchFamily="18" charset="0"/>
              </a:rPr>
              <a:t>Τα ορυκτά της </a:t>
            </a:r>
            <a:r>
              <a:rPr lang="el-GR" sz="2100" dirty="0" smtClean="0">
                <a:latin typeface="Times New Roman" panose="02020603050405020304" pitchFamily="18" charset="0"/>
                <a:cs typeface="Times New Roman" panose="02020603050405020304" pitchFamily="18" charset="0"/>
              </a:rPr>
              <a:t>αργίλου </a:t>
            </a:r>
            <a:r>
              <a:rPr lang="el-GR" sz="2100" dirty="0">
                <a:latin typeface="Times New Roman" panose="02020603050405020304" pitchFamily="18" charset="0"/>
                <a:cs typeface="Times New Roman" panose="02020603050405020304" pitchFamily="18" charset="0"/>
              </a:rPr>
              <a:t>είναι τα μικρότερου μεγέθους στερεά τεμαχίδια του εδάφους, μικρότερα των </a:t>
            </a:r>
            <a:r>
              <a:rPr lang="el-GR" sz="2100" dirty="0" smtClean="0">
                <a:latin typeface="Times New Roman" panose="02020603050405020304" pitchFamily="18" charset="0"/>
                <a:cs typeface="Times New Roman" panose="02020603050405020304" pitchFamily="18" charset="0"/>
              </a:rPr>
              <a:t>2μ., </a:t>
            </a:r>
            <a:r>
              <a:rPr lang="el-GR" sz="2100" dirty="0">
                <a:latin typeface="Times New Roman" panose="02020603050405020304" pitchFamily="18" charset="0"/>
                <a:cs typeface="Times New Roman" panose="02020603050405020304" pitchFamily="18" charset="0"/>
              </a:rPr>
              <a:t>που παρουσιάζουν διαφορές στην κρυσταλλική τους δομή και εκδηλώνουν διαφορετική ποσότητα αρνητικού ηλεκτρικού φορτίου. Εξαιτίας αυτών των διαφορών επηρεάζουν τις φυσικοχημικές ιδιότητες των εδαφών και τη γονιμότητά τους, </a:t>
            </a:r>
            <a:r>
              <a:rPr lang="el-GR" sz="2100" dirty="0" smtClean="0">
                <a:latin typeface="Times New Roman" panose="02020603050405020304" pitchFamily="18" charset="0"/>
                <a:cs typeface="Times New Roman" panose="02020603050405020304" pitchFamily="18" charset="0"/>
              </a:rPr>
              <a:t>γι’ αυτό </a:t>
            </a:r>
            <a:r>
              <a:rPr lang="el-GR" sz="2100" dirty="0">
                <a:latin typeface="Times New Roman" panose="02020603050405020304" pitchFamily="18" charset="0"/>
                <a:cs typeface="Times New Roman" panose="02020603050405020304" pitchFamily="18" charset="0"/>
              </a:rPr>
              <a:t>μαζί με την οργανική ουσία θεωρούνται τα ενεργότερα συστατικά του εδάφου</a:t>
            </a:r>
            <a:r>
              <a:rPr lang="el-GR" sz="1800" dirty="0">
                <a:latin typeface="Times New Roman" panose="02020603050405020304" pitchFamily="18" charset="0"/>
                <a:cs typeface="Times New Roman" panose="02020603050405020304" pitchFamily="18" charset="0"/>
              </a:rPr>
              <a:t>ς.</a:t>
            </a:r>
          </a:p>
          <a:p>
            <a:r>
              <a:rPr lang="el-GR" sz="2400" dirty="0">
                <a:solidFill>
                  <a:srgbClr val="0000FF"/>
                </a:solidFill>
                <a:latin typeface="Times New Roman" panose="02020603050405020304" pitchFamily="18" charset="0"/>
                <a:cs typeface="Times New Roman" panose="02020603050405020304" pitchFamily="18" charset="0"/>
              </a:rPr>
              <a:t>ΚΕΦΑΛΑΙΟ 5 Τα Οργανικά Συστατικά του Εδάφους</a:t>
            </a:r>
          </a:p>
          <a:p>
            <a:pPr marL="0" indent="0">
              <a:buNone/>
            </a:pPr>
            <a:r>
              <a:rPr lang="el-GR" sz="2100" dirty="0">
                <a:latin typeface="Times New Roman" panose="02020603050405020304" pitchFamily="18" charset="0"/>
                <a:cs typeface="Times New Roman" panose="02020603050405020304" pitchFamily="18" charset="0"/>
              </a:rPr>
              <a:t>Εκτός από τα ανόργανης προέλευσης στερεά συστατικά του εδάφους, σε όλα σχεδόν τα εδάφη συμμετέχουν σε διάφορα ποσοστά και στερεά συστατικά οργανικής προέλευσης. Η σημασία τους είναι μεγάλη, γιατί αποτελούν, αν εξαιρεθούν τα χημικά λιπάσματα, μοναδική πηγή αζώτου για το έδαφος και τη σημαντικότερη πηγή θείου και φωσφόρου. Επιπλέον, τα οργανικά συστατικά έχουν ουσιαστική συμμετοχή, σε συνεργασία και με την άργιλο του εδάφους, στη δημιουργία καλής δομής, συμβάλλουν στη συγκράτηση από το </a:t>
            </a:r>
            <a:r>
              <a:rPr lang="el-GR" sz="2100" dirty="0" smtClean="0">
                <a:latin typeface="Times New Roman" panose="02020603050405020304" pitchFamily="18" charset="0"/>
                <a:cs typeface="Times New Roman" panose="02020603050405020304" pitchFamily="18" charset="0"/>
              </a:rPr>
              <a:t>έδαφος </a:t>
            </a:r>
            <a:r>
              <a:rPr lang="el-GR" sz="2100" dirty="0">
                <a:latin typeface="Times New Roman" panose="02020603050405020304" pitchFamily="18" charset="0"/>
                <a:cs typeface="Times New Roman" panose="02020603050405020304" pitchFamily="18" charset="0"/>
              </a:rPr>
              <a:t>νερού και θρεπτικών </a:t>
            </a:r>
            <a:r>
              <a:rPr lang="el-GR" sz="2100" dirty="0" smtClean="0">
                <a:latin typeface="Times New Roman" panose="02020603050405020304" pitchFamily="18" charset="0"/>
                <a:cs typeface="Times New Roman" panose="02020603050405020304" pitchFamily="18" charset="0"/>
              </a:rPr>
              <a:t>στοιχείων </a:t>
            </a:r>
            <a:r>
              <a:rPr lang="el-GR" sz="2100" dirty="0">
                <a:latin typeface="Times New Roman" panose="02020603050405020304" pitchFamily="18" charset="0"/>
                <a:cs typeface="Times New Roman" panose="02020603050405020304" pitchFamily="18" charset="0"/>
              </a:rPr>
              <a:t>και γενικά επηρεάζουν θετικά τη γονιμότητά του. Τα οργανικής προέλευσης συστατικά του εδάφους είναι τα πιο σύνθετα συστατικά του, ο διαχωρισμός και η μελέτη των οποίων γίνεται </a:t>
            </a:r>
            <a:r>
              <a:rPr lang="el-GR" sz="2100" dirty="0" smtClean="0">
                <a:latin typeface="Times New Roman" panose="02020603050405020304" pitchFamily="18" charset="0"/>
                <a:cs typeface="Times New Roman" panose="02020603050405020304" pitchFamily="18" charset="0"/>
              </a:rPr>
              <a:t>δύσκολα.</a:t>
            </a:r>
            <a:endParaRPr lang="el-GR" sz="2100" dirty="0">
              <a:latin typeface="Times New Roman" panose="02020603050405020304" pitchFamily="18" charset="0"/>
              <a:cs typeface="Times New Roman" panose="02020603050405020304" pitchFamily="18" charset="0"/>
            </a:endParaRPr>
          </a:p>
          <a:p>
            <a:r>
              <a:rPr lang="el-GR" sz="2600" dirty="0">
                <a:solidFill>
                  <a:srgbClr val="0000FF"/>
                </a:solidFill>
                <a:latin typeface="Times New Roman" panose="02020603050405020304" pitchFamily="18" charset="0"/>
                <a:cs typeface="Times New Roman" panose="02020603050405020304" pitchFamily="18" charset="0"/>
              </a:rPr>
              <a:t>ΚΕΦΑΛΑΙΟ 6 Το Νερό του Εδάφους</a:t>
            </a:r>
          </a:p>
          <a:p>
            <a:pPr marL="0" indent="0">
              <a:buNone/>
            </a:pPr>
            <a:r>
              <a:rPr lang="el-GR" sz="2100" dirty="0">
                <a:latin typeface="Times New Roman" panose="02020603050405020304" pitchFamily="18" charset="0"/>
                <a:cs typeface="Times New Roman" panose="02020603050405020304" pitchFamily="18" charset="0"/>
              </a:rPr>
              <a:t>Η σημασία του νερού στη φύση είναι λίγο πολύ σε όλους γνωστή. Από την εδαφολογική </a:t>
            </a:r>
            <a:r>
              <a:rPr lang="el-GR" sz="2100" dirty="0" smtClean="0">
                <a:latin typeface="Times New Roman" panose="02020603050405020304" pitchFamily="18" charset="0"/>
                <a:cs typeface="Times New Roman" panose="02020603050405020304" pitchFamily="18" charset="0"/>
              </a:rPr>
              <a:t>σκοπιά, </a:t>
            </a:r>
            <a:r>
              <a:rPr lang="el-GR" sz="2100" dirty="0">
                <a:latin typeface="Times New Roman" panose="02020603050405020304" pitchFamily="18" charset="0"/>
                <a:cs typeface="Times New Roman" panose="02020603050405020304" pitchFamily="18" charset="0"/>
              </a:rPr>
              <a:t>το </a:t>
            </a:r>
            <a:r>
              <a:rPr lang="el-GR" sz="2100" dirty="0" smtClean="0">
                <a:latin typeface="Times New Roman" panose="02020603050405020304" pitchFamily="18" charset="0"/>
                <a:cs typeface="Times New Roman" panose="02020603050405020304" pitchFamily="18" charset="0"/>
              </a:rPr>
              <a:t>νερό  </a:t>
            </a:r>
            <a:r>
              <a:rPr lang="el-GR" sz="2100" dirty="0">
                <a:latin typeface="Times New Roman" panose="02020603050405020304" pitchFamily="18" charset="0"/>
                <a:cs typeface="Times New Roman" panose="02020603050405020304" pitchFamily="18" charset="0"/>
              </a:rPr>
              <a:t>είναι o σπουδαιότερος παράγοντας αποσάθρωσης των ορυκτών και των πετρωμάτων, και αποσύνθεσης της οργανικής ουσίας. </a:t>
            </a:r>
            <a:r>
              <a:rPr lang="el-GR" sz="2100" dirty="0" smtClean="0">
                <a:latin typeface="Times New Roman" panose="02020603050405020304" pitchFamily="18" charset="0"/>
                <a:cs typeface="Times New Roman" panose="02020603050405020304" pitchFamily="18" charset="0"/>
              </a:rPr>
              <a:t>Επίσης, </a:t>
            </a:r>
            <a:r>
              <a:rPr lang="el-GR" sz="2100" dirty="0">
                <a:latin typeface="Times New Roman" panose="02020603050405020304" pitchFamily="18" charset="0"/>
                <a:cs typeface="Times New Roman" panose="02020603050405020304" pitchFamily="18" charset="0"/>
              </a:rPr>
              <a:t>συμμετέχουν και υποστηρίζουν μια σειρά </a:t>
            </a:r>
            <a:r>
              <a:rPr lang="el-GR" sz="2100" dirty="0" smtClean="0">
                <a:latin typeface="Times New Roman" panose="02020603050405020304" pitchFamily="18" charset="0"/>
                <a:cs typeface="Times New Roman" panose="02020603050405020304" pitchFamily="18" charset="0"/>
              </a:rPr>
              <a:t>λειτουργιών </a:t>
            </a:r>
            <a:r>
              <a:rPr lang="el-GR" sz="2100" dirty="0">
                <a:latin typeface="Times New Roman" panose="02020603050405020304" pitchFamily="18" charset="0"/>
                <a:cs typeface="Times New Roman" panose="02020603050405020304" pitchFamily="18" charset="0"/>
              </a:rPr>
              <a:t>των </a:t>
            </a:r>
            <a:r>
              <a:rPr lang="el-GR" sz="2100" dirty="0" smtClean="0">
                <a:latin typeface="Times New Roman" panose="02020603050405020304" pitchFamily="18" charset="0"/>
                <a:cs typeface="Times New Roman" panose="02020603050405020304" pitchFamily="18" charset="0"/>
              </a:rPr>
              <a:t>φυτών. </a:t>
            </a:r>
            <a:r>
              <a:rPr lang="el-GR" sz="2100" dirty="0">
                <a:latin typeface="Times New Roman" panose="02020603050405020304" pitchFamily="18" charset="0"/>
                <a:cs typeface="Times New Roman" panose="02020603050405020304" pitchFamily="18" charset="0"/>
              </a:rPr>
              <a:t>Ε</a:t>
            </a:r>
            <a:r>
              <a:rPr lang="el-GR" sz="2100" dirty="0" smtClean="0">
                <a:latin typeface="Times New Roman" panose="02020603050405020304" pitchFamily="18" charset="0"/>
                <a:cs typeface="Times New Roman" panose="02020603050405020304" pitchFamily="18" charset="0"/>
              </a:rPr>
              <a:t>πομένως</a:t>
            </a:r>
            <a:r>
              <a:rPr lang="el-GR" sz="2100" dirty="0">
                <a:latin typeface="Times New Roman" panose="02020603050405020304" pitchFamily="18" charset="0"/>
                <a:cs typeface="Times New Roman" panose="02020603050405020304" pitchFamily="18" charset="0"/>
              </a:rPr>
              <a:t>, τα φυτά, για να αναπτύσσονται κανονικά, θα πρέπει να εξασφαλίζουν το απαιτούμενο για τις λειτουργίες  τους νερό από το έδαφος, το οποίο έδαφος θα </a:t>
            </a:r>
            <a:r>
              <a:rPr lang="el-GR" sz="2100" dirty="0" smtClean="0">
                <a:latin typeface="Times New Roman" panose="02020603050405020304" pitchFamily="18" charset="0"/>
                <a:cs typeface="Times New Roman" panose="02020603050405020304" pitchFamily="18" charset="0"/>
              </a:rPr>
              <a:t>πρέπει </a:t>
            </a:r>
            <a:r>
              <a:rPr lang="el-GR" sz="2100" dirty="0">
                <a:latin typeface="Times New Roman" panose="02020603050405020304" pitchFamily="18" charset="0"/>
                <a:cs typeface="Times New Roman" panose="02020603050405020304" pitchFamily="18" charset="0"/>
              </a:rPr>
              <a:t>με τη σειρά </a:t>
            </a:r>
            <a:r>
              <a:rPr lang="el-GR" sz="2100" dirty="0" smtClean="0">
                <a:latin typeface="Times New Roman" panose="02020603050405020304" pitchFamily="18" charset="0"/>
                <a:cs typeface="Times New Roman" panose="02020603050405020304" pitchFamily="18" charset="0"/>
              </a:rPr>
              <a:t>του </a:t>
            </a:r>
            <a:r>
              <a:rPr lang="el-GR" sz="2100" dirty="0">
                <a:latin typeface="Times New Roman" panose="02020603050405020304" pitchFamily="18" charset="0"/>
                <a:cs typeface="Times New Roman" panose="02020603050405020304" pitchFamily="18" charset="0"/>
              </a:rPr>
              <a:t>όχι μόνο να συγκρατεί το </a:t>
            </a:r>
            <a:r>
              <a:rPr lang="el-GR" sz="2100" dirty="0" smtClean="0">
                <a:latin typeface="Times New Roman" panose="02020603050405020304" pitchFamily="18" charset="0"/>
                <a:cs typeface="Times New Roman" panose="02020603050405020304" pitchFamily="18" charset="0"/>
              </a:rPr>
              <a:t>προσφερόμενο </a:t>
            </a:r>
            <a:r>
              <a:rPr lang="el-GR" sz="2100" dirty="0">
                <a:latin typeface="Times New Roman" panose="02020603050405020304" pitchFamily="18" charset="0"/>
                <a:cs typeface="Times New Roman" panose="02020603050405020304" pitchFamily="18" charset="0"/>
              </a:rPr>
              <a:t>με τις βροχοπτώσεις ή την άρδευση, νερό, αλλά και να του επιτρέπει να κινείται προς τις ρίζες των φυτών με τέτοιο ρυθμό, ώστε να ικανοποιεί τις ανάγκες τους </a:t>
            </a:r>
            <a:r>
              <a:rPr lang="el-GR" sz="2100" dirty="0"/>
              <a:t>. </a:t>
            </a:r>
            <a:endParaRPr lang="el-GR" sz="2100" dirty="0">
              <a:latin typeface="Times New Roman" panose="02020603050405020304" pitchFamily="18" charset="0"/>
              <a:cs typeface="Times New Roman" panose="02020603050405020304" pitchFamily="18" charset="0"/>
            </a:endParaRPr>
          </a:p>
          <a:p>
            <a:pPr marL="0" indent="0">
              <a:buNone/>
            </a:pPr>
            <a:endParaRPr lang="el-GR" sz="1300" dirty="0">
              <a:latin typeface="Times New Roman" panose="02020603050405020304" pitchFamily="18" charset="0"/>
              <a:cs typeface="Times New Roman" panose="02020603050405020304" pitchFamily="18" charset="0"/>
            </a:endParaRPr>
          </a:p>
          <a:p>
            <a:pPr marL="0" indent="0">
              <a:buNone/>
            </a:pPr>
            <a:endParaRPr lang="el-GR" sz="1300" dirty="0"/>
          </a:p>
        </p:txBody>
      </p:sp>
    </p:spTree>
    <p:extLst>
      <p:ext uri="{BB962C8B-B14F-4D97-AF65-F5344CB8AC3E}">
        <p14:creationId xmlns:p14="http://schemas.microsoft.com/office/powerpoint/2010/main" val="1996128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907EF6B7-1338-4443-8C46-6A318D952DF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 xmlns:a16="http://schemas.microsoft.com/office/drawing/2014/main" id="{DAAE4CDD-124C-4DCF-9584-B6033B545DD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 xmlns:a16="http://schemas.microsoft.com/office/drawing/2014/main" id="{9D28C82D-FBA0-4B46-BD9F-DCFEE72571BB}"/>
              </a:ext>
            </a:extLst>
          </p:cNvPr>
          <p:cNvSpPr>
            <a:spLocks noGrp="1"/>
          </p:cNvSpPr>
          <p:nvPr>
            <p:ph type="title"/>
          </p:nvPr>
        </p:nvSpPr>
        <p:spPr>
          <a:xfrm>
            <a:off x="686834" y="1153572"/>
            <a:ext cx="3200400" cy="4461163"/>
          </a:xfrm>
        </p:spPr>
        <p:txBody>
          <a:bodyPr>
            <a:normAutofit/>
          </a:bodyPr>
          <a:lstStyle/>
          <a:p>
            <a:r>
              <a:rPr lang="el-GR">
                <a:solidFill>
                  <a:srgbClr val="FFFFFF"/>
                </a:solidFill>
                <a:latin typeface="Times New Roman" panose="02020603050405020304" pitchFamily="18" charset="0"/>
                <a:cs typeface="Times New Roman" panose="02020603050405020304" pitchFamily="18" charset="0"/>
              </a:rPr>
              <a:t>Αναλυτική παρουσίαση  περιεχομένου</a:t>
            </a:r>
            <a:endParaRPr lang="el-GR">
              <a:solidFill>
                <a:srgbClr val="FFFFFF"/>
              </a:solidFill>
            </a:endParaRPr>
          </a:p>
        </p:txBody>
      </p:sp>
      <p:sp>
        <p:nvSpPr>
          <p:cNvPr id="12" name="Arc 11">
            <a:extLst>
              <a:ext uri="{FF2B5EF4-FFF2-40B4-BE49-F238E27FC236}">
                <a16:creationId xmlns=""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Θέση περιεχομένου 2">
            <a:extLst>
              <a:ext uri="{FF2B5EF4-FFF2-40B4-BE49-F238E27FC236}">
                <a16:creationId xmlns="" xmlns:a16="http://schemas.microsoft.com/office/drawing/2014/main" id="{C0989851-AD56-52F4-E3C8-B05E80438E74}"/>
              </a:ext>
            </a:extLst>
          </p:cNvPr>
          <p:cNvSpPr>
            <a:spLocks noGrp="1"/>
          </p:cNvSpPr>
          <p:nvPr>
            <p:ph idx="1"/>
          </p:nvPr>
        </p:nvSpPr>
        <p:spPr>
          <a:xfrm>
            <a:off x="4447308" y="591344"/>
            <a:ext cx="6906491" cy="5585619"/>
          </a:xfrm>
        </p:spPr>
        <p:txBody>
          <a:bodyPr anchor="ctr">
            <a:normAutofit lnSpcReduction="10000"/>
          </a:bodyPr>
          <a:lstStyle/>
          <a:p>
            <a:endParaRPr lang="el-GR" sz="1800" dirty="0">
              <a:latin typeface="Times New Roman" panose="02020603050405020304" pitchFamily="18" charset="0"/>
              <a:cs typeface="Times New Roman" panose="02020603050405020304" pitchFamily="18" charset="0"/>
            </a:endParaRPr>
          </a:p>
          <a:p>
            <a:r>
              <a:rPr lang="el-GR" sz="2000" dirty="0">
                <a:solidFill>
                  <a:srgbClr val="0000FF"/>
                </a:solidFill>
                <a:latin typeface="Times New Roman" panose="02020603050405020304" pitchFamily="18" charset="0"/>
                <a:cs typeface="Times New Roman" panose="02020603050405020304" pitchFamily="18" charset="0"/>
              </a:rPr>
              <a:t>ΚΕΦΑΛΑΙΟ 7 Ο Αέρας του Εδάφους</a:t>
            </a:r>
          </a:p>
          <a:p>
            <a:pPr marL="0" indent="0">
              <a:buNone/>
            </a:pPr>
            <a:r>
              <a:rPr lang="el-GR" sz="1800" dirty="0">
                <a:latin typeface="Times New Roman" panose="02020603050405020304" pitchFamily="18" charset="0"/>
                <a:cs typeface="Times New Roman" panose="02020603050405020304" pitchFamily="18" charset="0"/>
              </a:rPr>
              <a:t>Ο ρόλος του εδαφικού αέρα είναι εξίσου σημαντικός, όπως και του εδαφικού νερού. Είναι απαραίτητος για την αναπνοή των ριζών και των μικροοργανισμών, αλλά και για την </a:t>
            </a:r>
            <a:r>
              <a:rPr lang="el-GR" sz="1800" dirty="0" smtClean="0">
                <a:latin typeface="Times New Roman" panose="02020603050405020304" pitchFamily="18" charset="0"/>
                <a:cs typeface="Times New Roman" panose="02020603050405020304" pitchFamily="18" charset="0"/>
              </a:rPr>
              <a:t>εδαφογένεση, </a:t>
            </a:r>
            <a:r>
              <a:rPr lang="el-GR" sz="1800" dirty="0">
                <a:latin typeface="Times New Roman" panose="02020603050405020304" pitchFamily="18" charset="0"/>
                <a:cs typeface="Times New Roman" panose="02020603050405020304" pitchFamily="18" charset="0"/>
              </a:rPr>
              <a:t>με τη συμμετοχή του σε διάφορες διεργασίες οξειδοαναγωγής. Ο αέρας του εδάφους καταλαμβάνει τον ίδιο χώρο με το νερό, και μοιραία η σχέση τους είναι αντιστρόφως ανάλογη. Ένα έδαφος κορεσμένο με νερό στερείται αέρα, εκτός από </a:t>
            </a:r>
            <a:r>
              <a:rPr lang="el-GR" sz="1800" dirty="0" smtClean="0">
                <a:latin typeface="Times New Roman" panose="02020603050405020304" pitchFamily="18" charset="0"/>
                <a:cs typeface="Times New Roman" panose="02020603050405020304" pitchFamily="18" charset="0"/>
              </a:rPr>
              <a:t>μία μικρή ποσότητα </a:t>
            </a:r>
            <a:r>
              <a:rPr lang="el-GR" sz="1800" dirty="0">
                <a:latin typeface="Times New Roman" panose="02020603050405020304" pitchFamily="18" charset="0"/>
                <a:cs typeface="Times New Roman" panose="02020603050405020304" pitchFamily="18" charset="0"/>
              </a:rPr>
              <a:t>που είναι διαλυμένη στο εδαφικό διάλυμα. Αντίθετα, στο ξηρό έδαφος όλο το πορώδες καταλαμβάνεται από αέρα. </a:t>
            </a:r>
          </a:p>
          <a:p>
            <a:r>
              <a:rPr lang="el-GR" sz="2000" dirty="0">
                <a:solidFill>
                  <a:srgbClr val="0000FF"/>
                </a:solidFill>
                <a:latin typeface="Times New Roman" panose="02020603050405020304" pitchFamily="18" charset="0"/>
                <a:cs typeface="Times New Roman" panose="02020603050405020304" pitchFamily="18" charset="0"/>
              </a:rPr>
              <a:t>ΚΕΦΑΛΑΙΟ 8 Οι Φυσικές ιδιότητες του Εδάφους</a:t>
            </a:r>
          </a:p>
          <a:p>
            <a:pPr marL="0" indent="0">
              <a:buNone/>
            </a:pPr>
            <a:r>
              <a:rPr lang="el-GR" sz="1800" dirty="0">
                <a:latin typeface="Times New Roman" panose="02020603050405020304" pitchFamily="18" charset="0"/>
                <a:cs typeface="Times New Roman" panose="02020603050405020304" pitchFamily="18" charset="0"/>
              </a:rPr>
              <a:t>Φυσικές ιδιότητες του εδάφους είναι οι ιδιότητες εκείνες οι οποίες καθορίζουν τη συμπεριφορά, ή την </a:t>
            </a:r>
            <a:r>
              <a:rPr lang="el-GR" sz="1800" dirty="0" smtClean="0">
                <a:latin typeface="Times New Roman" panose="02020603050405020304" pitchFamily="18" charset="0"/>
                <a:cs typeface="Times New Roman" panose="02020603050405020304" pitchFamily="18" charset="0"/>
              </a:rPr>
              <a:t>αντίδραση </a:t>
            </a:r>
            <a:r>
              <a:rPr lang="el-GR" sz="1800" dirty="0">
                <a:latin typeface="Times New Roman" panose="02020603050405020304" pitchFamily="18" charset="0"/>
                <a:cs typeface="Times New Roman" panose="02020603050405020304" pitchFamily="18" charset="0"/>
              </a:rPr>
              <a:t>του εδάφους σε σχέση με το περιβάλλον, τα φυτά και τη μηχανική του κατεργασία. Τη σημαντικότερη συμμετοχή στη συμπεριφορά αυτή </a:t>
            </a:r>
            <a:r>
              <a:rPr lang="el-GR" sz="1800" dirty="0" smtClean="0">
                <a:latin typeface="Times New Roman" panose="02020603050405020304" pitchFamily="18" charset="0"/>
                <a:cs typeface="Times New Roman" panose="02020603050405020304" pitchFamily="18" charset="0"/>
              </a:rPr>
              <a:t>έχουν </a:t>
            </a:r>
            <a:r>
              <a:rPr lang="el-GR" sz="1800" dirty="0">
                <a:latin typeface="Times New Roman" panose="02020603050405020304" pitchFamily="18" charset="0"/>
                <a:cs typeface="Times New Roman" panose="02020603050405020304" pitchFamily="18" charset="0"/>
              </a:rPr>
              <a:t>κυρίως η κοκκομετρική σύσταση του εδάφους και η εξαρτώμενη από </a:t>
            </a:r>
            <a:r>
              <a:rPr lang="el-GR" sz="1800" dirty="0" smtClean="0">
                <a:latin typeface="Times New Roman" panose="02020603050405020304" pitchFamily="18" charset="0"/>
                <a:cs typeface="Times New Roman" panose="02020603050405020304" pitchFamily="18" charset="0"/>
              </a:rPr>
              <a:t>αυτή </a:t>
            </a:r>
            <a:r>
              <a:rPr lang="el-GR" sz="1800" dirty="0">
                <a:latin typeface="Times New Roman" panose="02020603050405020304" pitchFamily="18" charset="0"/>
                <a:cs typeface="Times New Roman" panose="02020603050405020304" pitchFamily="18" charset="0"/>
              </a:rPr>
              <a:t>δομή του. Άλλες φυσικές ιδιότητες της αργίλου είναι η διόγκωση ή συρρίκνωση, η θρόμβωση ή διασπορά, η συνεκτικότητα, το πορώδες </a:t>
            </a:r>
            <a:r>
              <a:rPr lang="el-GR" sz="1800" dirty="0" smtClean="0">
                <a:latin typeface="Times New Roman" panose="02020603050405020304" pitchFamily="18" charset="0"/>
                <a:cs typeface="Times New Roman" panose="02020603050405020304" pitchFamily="18" charset="0"/>
              </a:rPr>
              <a:t>κ.λπ. </a:t>
            </a:r>
            <a:endParaRPr lang="el-GR" sz="1800" dirty="0">
              <a:latin typeface="Times New Roman" panose="02020603050405020304" pitchFamily="18" charset="0"/>
              <a:cs typeface="Times New Roman" panose="02020603050405020304" pitchFamily="18" charset="0"/>
            </a:endParaRPr>
          </a:p>
          <a:p>
            <a:pPr marL="0" indent="0">
              <a:buNone/>
            </a:pPr>
            <a:endParaRPr lang="el-GR" sz="1800" dirty="0">
              <a:latin typeface="Times New Roman" panose="02020603050405020304" pitchFamily="18" charset="0"/>
              <a:cs typeface="Times New Roman" panose="02020603050405020304" pitchFamily="18" charset="0"/>
            </a:endParaRPr>
          </a:p>
          <a:p>
            <a:endParaRPr lang="el-GR" sz="1800" dirty="0"/>
          </a:p>
        </p:txBody>
      </p:sp>
    </p:spTree>
    <p:extLst>
      <p:ext uri="{BB962C8B-B14F-4D97-AF65-F5344CB8AC3E}">
        <p14:creationId xmlns:p14="http://schemas.microsoft.com/office/powerpoint/2010/main" val="875496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907EF6B7-1338-4443-8C46-6A318D952DF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 xmlns:a16="http://schemas.microsoft.com/office/drawing/2014/main" id="{DAAE4CDD-124C-4DCF-9584-B6033B545DD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 xmlns:a16="http://schemas.microsoft.com/office/drawing/2014/main" id="{977C8D6C-F624-F56E-D0DA-BD3537B57A4A}"/>
              </a:ext>
            </a:extLst>
          </p:cNvPr>
          <p:cNvSpPr>
            <a:spLocks noGrp="1"/>
          </p:cNvSpPr>
          <p:nvPr>
            <p:ph type="title"/>
          </p:nvPr>
        </p:nvSpPr>
        <p:spPr>
          <a:xfrm>
            <a:off x="686834" y="1153572"/>
            <a:ext cx="3200400" cy="4461163"/>
          </a:xfrm>
        </p:spPr>
        <p:txBody>
          <a:bodyPr>
            <a:normAutofit/>
          </a:bodyPr>
          <a:lstStyle/>
          <a:p>
            <a:r>
              <a:rPr lang="el-GR" dirty="0">
                <a:solidFill>
                  <a:srgbClr val="FFFFFF"/>
                </a:solidFill>
                <a:latin typeface="Times New Roman" panose="02020603050405020304" pitchFamily="18" charset="0"/>
                <a:cs typeface="Times New Roman" panose="02020603050405020304" pitchFamily="18" charset="0"/>
              </a:rPr>
              <a:t>Αναλυτική παρουσίαση  περιεχομένου</a:t>
            </a:r>
            <a:endParaRPr lang="el-GR" dirty="0">
              <a:solidFill>
                <a:srgbClr val="FFFFFF"/>
              </a:solidFill>
            </a:endParaRPr>
          </a:p>
        </p:txBody>
      </p:sp>
      <p:sp>
        <p:nvSpPr>
          <p:cNvPr id="12" name="Arc 11">
            <a:extLst>
              <a:ext uri="{FF2B5EF4-FFF2-40B4-BE49-F238E27FC236}">
                <a16:creationId xmlns=""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Θέση περιεχομένου 2">
            <a:extLst>
              <a:ext uri="{FF2B5EF4-FFF2-40B4-BE49-F238E27FC236}">
                <a16:creationId xmlns="" xmlns:a16="http://schemas.microsoft.com/office/drawing/2014/main" id="{CA1026CA-A099-2326-CB13-44899BAF8C35}"/>
              </a:ext>
            </a:extLst>
          </p:cNvPr>
          <p:cNvSpPr>
            <a:spLocks noGrp="1"/>
          </p:cNvSpPr>
          <p:nvPr>
            <p:ph idx="1"/>
          </p:nvPr>
        </p:nvSpPr>
        <p:spPr>
          <a:xfrm>
            <a:off x="4465968" y="972232"/>
            <a:ext cx="6906491" cy="6312684"/>
          </a:xfrm>
        </p:spPr>
        <p:txBody>
          <a:bodyPr anchor="ctr">
            <a:normAutofit/>
          </a:bodyPr>
          <a:lstStyle/>
          <a:p>
            <a:r>
              <a:rPr lang="el-GR" sz="2000" dirty="0">
                <a:solidFill>
                  <a:srgbClr val="0000FF"/>
                </a:solidFill>
                <a:latin typeface="Times New Roman" panose="02020603050405020304" pitchFamily="18" charset="0"/>
                <a:cs typeface="Times New Roman" panose="02020603050405020304" pitchFamily="18" charset="0"/>
              </a:rPr>
              <a:t>ΚΕΦΑΛΑΙΟ 9 Οι Χημικές Ιδιότητες του Εδάφους</a:t>
            </a:r>
          </a:p>
          <a:p>
            <a:pPr marL="0" indent="0">
              <a:buNone/>
            </a:pPr>
            <a:r>
              <a:rPr lang="el-GR" sz="1800" dirty="0">
                <a:latin typeface="Times New Roman" panose="02020603050405020304" pitchFamily="18" charset="0"/>
                <a:cs typeface="Times New Roman" panose="02020603050405020304" pitchFamily="18" charset="0"/>
              </a:rPr>
              <a:t>Οι πιο σπουδαίες χημικές ιδιότητες των εδαφών είναι η ικανότητα ανταλλαγής </a:t>
            </a:r>
            <a:r>
              <a:rPr lang="el-GR" sz="1800" dirty="0" err="1">
                <a:latin typeface="Times New Roman" panose="02020603050405020304" pitchFamily="18" charset="0"/>
                <a:cs typeface="Times New Roman" panose="02020603050405020304" pitchFamily="18" charset="0"/>
              </a:rPr>
              <a:t>κατιόντων</a:t>
            </a:r>
            <a:r>
              <a:rPr lang="el-GR" sz="1800" dirty="0">
                <a:latin typeface="Times New Roman" panose="02020603050405020304" pitchFamily="18" charset="0"/>
                <a:cs typeface="Times New Roman" panose="02020603050405020304" pitchFamily="18" charset="0"/>
              </a:rPr>
              <a:t>, η οξύτητα ή η </a:t>
            </a:r>
            <a:r>
              <a:rPr lang="el-GR" sz="1800" dirty="0" err="1">
                <a:latin typeface="Times New Roman" panose="02020603050405020304" pitchFamily="18" charset="0"/>
                <a:cs typeface="Times New Roman" panose="02020603050405020304" pitchFamily="18" charset="0"/>
              </a:rPr>
              <a:t>αλκαλικότητα</a:t>
            </a:r>
            <a:r>
              <a:rPr lang="el-GR" sz="1800" dirty="0">
                <a:latin typeface="Times New Roman" panose="02020603050405020304" pitchFamily="18" charset="0"/>
                <a:cs typeface="Times New Roman" panose="02020603050405020304" pitchFamily="18" charset="0"/>
              </a:rPr>
              <a:t> και η ρυθμιστική ικανότητα. Η ακριβής γνώση των ιδιοτήτων αυτών, </a:t>
            </a:r>
            <a:r>
              <a:rPr lang="el-GR" sz="1800" dirty="0" smtClean="0">
                <a:latin typeface="Times New Roman" panose="02020603050405020304" pitchFamily="18" charset="0"/>
                <a:cs typeface="Times New Roman" panose="02020603050405020304" pitchFamily="18" charset="0"/>
              </a:rPr>
              <a:t>καθώς </a:t>
            </a:r>
            <a:r>
              <a:rPr lang="el-GR" sz="1800" dirty="0">
                <a:latin typeface="Times New Roman" panose="02020603050405020304" pitchFamily="18" charset="0"/>
                <a:cs typeface="Times New Roman" panose="02020603050405020304" pitchFamily="18" charset="0"/>
              </a:rPr>
              <a:t>και των φυσιολογικών αναγκών των φυτών, αποτελεί απαραίτητη προϋπόθεση για τη σωστή συμβουλή για λίπανση, προσθήκη εδαφοβελτιωτικών, π.χ. υλικών </a:t>
            </a:r>
            <a:r>
              <a:rPr lang="el-GR" sz="1800" dirty="0" err="1">
                <a:latin typeface="Times New Roman" panose="02020603050405020304" pitchFamily="18" charset="0"/>
                <a:cs typeface="Times New Roman" panose="02020603050405020304" pitchFamily="18" charset="0"/>
              </a:rPr>
              <a:t>ασβέστωσης</a:t>
            </a:r>
            <a:r>
              <a:rPr lang="el-GR" sz="1800" dirty="0">
                <a:latin typeface="Times New Roman" panose="02020603050405020304" pitchFamily="18" charset="0"/>
                <a:cs typeface="Times New Roman" panose="02020603050405020304" pitchFamily="18" charset="0"/>
              </a:rPr>
              <a:t>, και εγκατάσταση του κατάλληλου φυτού στο κατάλληλο έδαφος</a:t>
            </a:r>
            <a:r>
              <a:rPr lang="el-GR" sz="1600" dirty="0">
                <a:latin typeface="Times New Roman" panose="02020603050405020304" pitchFamily="18" charset="0"/>
                <a:cs typeface="Times New Roman" panose="02020603050405020304" pitchFamily="18" charset="0"/>
              </a:rPr>
              <a:t>. </a:t>
            </a:r>
          </a:p>
          <a:p>
            <a:r>
              <a:rPr lang="el-GR" sz="2000" dirty="0">
                <a:solidFill>
                  <a:srgbClr val="0000FF"/>
                </a:solidFill>
                <a:latin typeface="Times New Roman" panose="02020603050405020304" pitchFamily="18" charset="0"/>
                <a:cs typeface="Times New Roman" panose="02020603050405020304" pitchFamily="18" charset="0"/>
              </a:rPr>
              <a:t>ΚΕΦΑΛΑΙΟ 10 Η Ταξινόμηση των Εδαφών</a:t>
            </a:r>
          </a:p>
          <a:p>
            <a:pPr marL="0" indent="0">
              <a:buNone/>
            </a:pPr>
            <a:r>
              <a:rPr lang="el-GR" sz="1500" dirty="0"/>
              <a:t> </a:t>
            </a:r>
            <a:r>
              <a:rPr lang="el-GR" sz="1800" dirty="0">
                <a:latin typeface="Times New Roman" panose="02020603050405020304" pitchFamily="18" charset="0"/>
                <a:cs typeface="Times New Roman" panose="02020603050405020304" pitchFamily="18" charset="0"/>
              </a:rPr>
              <a:t>Όπως όλα τα φυσικά σώματα, έτσι και το έδαφος από πολύ νωρίς αποτέλεσε αντικείμενο συστηματικής κατάταξης. Η ταξινόμηση των εδαφών εμφανίστηκε ως ανεξάρτητος επιστημονικός κλάδος της </a:t>
            </a:r>
            <a:r>
              <a:rPr lang="el-GR" sz="1800" dirty="0" smtClean="0">
                <a:latin typeface="Times New Roman" panose="02020603050405020304" pitchFamily="18" charset="0"/>
                <a:cs typeface="Times New Roman" panose="02020603050405020304" pitchFamily="18" charset="0"/>
              </a:rPr>
              <a:t>εδαφολογίας </a:t>
            </a:r>
            <a:r>
              <a:rPr lang="el-GR" sz="1800" dirty="0">
                <a:latin typeface="Times New Roman" panose="02020603050405020304" pitchFamily="18" charset="0"/>
                <a:cs typeface="Times New Roman" panose="02020603050405020304" pitchFamily="18" charset="0"/>
              </a:rPr>
              <a:t>από τις αρχές του αιώνα. Η πρώτη συστηματοποιημένη κατάταξη των εδαφών έγινε από τον </a:t>
            </a:r>
            <a:r>
              <a:rPr lang="el-GR" sz="1800" dirty="0" err="1">
                <a:latin typeface="Times New Roman" panose="02020603050405020304" pitchFamily="18" charset="0"/>
                <a:cs typeface="Times New Roman" panose="02020603050405020304" pitchFamily="18" charset="0"/>
              </a:rPr>
              <a:t>Dokuchaev</a:t>
            </a:r>
            <a:r>
              <a:rPr lang="el-GR" sz="1800" dirty="0">
                <a:latin typeface="Times New Roman" panose="02020603050405020304" pitchFamily="18" charset="0"/>
                <a:cs typeface="Times New Roman" panose="02020603050405020304" pitchFamily="18" charset="0"/>
              </a:rPr>
              <a:t> (1886).</a:t>
            </a:r>
          </a:p>
          <a:p>
            <a:r>
              <a:rPr lang="el-GR" sz="2000" dirty="0">
                <a:solidFill>
                  <a:srgbClr val="0000FF"/>
                </a:solidFill>
                <a:latin typeface="Times New Roman" panose="02020603050405020304" pitchFamily="18" charset="0"/>
                <a:cs typeface="Times New Roman" panose="02020603050405020304" pitchFamily="18" charset="0"/>
              </a:rPr>
              <a:t>ΚΕΦΑΛΑΙΟ 11 Η χαρτογράφηση των εδαφών</a:t>
            </a:r>
          </a:p>
          <a:p>
            <a:pPr marL="0" indent="0">
              <a:buNone/>
            </a:pPr>
            <a:r>
              <a:rPr lang="el-GR" sz="1800" dirty="0">
                <a:latin typeface="Times New Roman" panose="02020603050405020304" pitchFamily="18" charset="0"/>
                <a:cs typeface="Times New Roman" panose="02020603050405020304" pitchFamily="18" charset="0"/>
              </a:rPr>
              <a:t>Η χαρτογράφηση των εδαφών είναι ένα σύνολο μεθόδων και τεχνικών </a:t>
            </a:r>
            <a:r>
              <a:rPr lang="el-GR" sz="1800" dirty="0" smtClean="0">
                <a:latin typeface="Times New Roman" panose="02020603050405020304" pitchFamily="18" charset="0"/>
                <a:cs typeface="Times New Roman" panose="02020603050405020304" pitchFamily="18" charset="0"/>
              </a:rPr>
              <a:t>διαδικασιών, </a:t>
            </a:r>
            <a:r>
              <a:rPr lang="el-GR" sz="1800" dirty="0">
                <a:latin typeface="Times New Roman" panose="02020603050405020304" pitchFamily="18" charset="0"/>
                <a:cs typeface="Times New Roman" panose="02020603050405020304" pitchFamily="18" charset="0"/>
              </a:rPr>
              <a:t>με την εφαρμογή των οποίων γίνεται παρουσίαση της έκτασης και της θέσης των χαρτογραφικών μονάδων εδάφους σε χάρτη. Η χαρτογράφηση των εδαφών οδηγεί στην παραγωγή του εδαφολογικού χάρτη.</a:t>
            </a:r>
          </a:p>
          <a:p>
            <a:endParaRPr lang="el-GR" sz="1800" dirty="0">
              <a:latin typeface="Times New Roman" panose="02020603050405020304" pitchFamily="18" charset="0"/>
              <a:cs typeface="Times New Roman" panose="02020603050405020304" pitchFamily="18" charset="0"/>
            </a:endParaRPr>
          </a:p>
          <a:p>
            <a:endParaRPr lang="el-GR" sz="1500" dirty="0">
              <a:latin typeface="Times New Roman" panose="02020603050405020304" pitchFamily="18" charset="0"/>
              <a:cs typeface="Times New Roman" panose="02020603050405020304" pitchFamily="18" charset="0"/>
            </a:endParaRPr>
          </a:p>
          <a:p>
            <a:endParaRPr lang="el-GR" sz="1500" dirty="0">
              <a:latin typeface="Times New Roman" panose="02020603050405020304" pitchFamily="18" charset="0"/>
              <a:cs typeface="Times New Roman" panose="02020603050405020304" pitchFamily="18" charset="0"/>
            </a:endParaRPr>
          </a:p>
          <a:p>
            <a:endParaRPr lang="el-GR" sz="1500" dirty="0"/>
          </a:p>
        </p:txBody>
      </p:sp>
    </p:spTree>
    <p:extLst>
      <p:ext uri="{BB962C8B-B14F-4D97-AF65-F5344CB8AC3E}">
        <p14:creationId xmlns:p14="http://schemas.microsoft.com/office/powerpoint/2010/main" val="15347878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8294908-8B00-4F58-BBBA-20F71A40AA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 xmlns:a16="http://schemas.microsoft.com/office/drawing/2014/main" id="{4364C879-1404-4203-8E9D-CC5DE0A621A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 xmlns:a16="http://schemas.microsoft.com/office/drawing/2014/main" id="{84617302-4B0D-4351-A6BB-6F0930D943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 xmlns:a16="http://schemas.microsoft.com/office/drawing/2014/main" id="{DA2C7802-C2E0-4218-8F89-8DD7CCD2CD1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 xmlns:a16="http://schemas.microsoft.com/office/drawing/2014/main" id="{A6D7111A-21E5-4EE9-8A78-10E5530F011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 xmlns:a16="http://schemas.microsoft.com/office/drawing/2014/main" id="{A3969E80-A77B-49FC-9122-D89AFD5EE11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 xmlns:a16="http://schemas.microsoft.com/office/drawing/2014/main" id="{1849CA57-76BD-4CF2-80BA-D7A46A01B7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 xmlns:a16="http://schemas.microsoft.com/office/drawing/2014/main" id="{35E9085E-E730-4768-83D4-6CB7E98971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 xmlns:a16="http://schemas.microsoft.com/office/drawing/2014/main" id="{973272FE-A474-4CAE-8CA2-BCC8B476C3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Υπότιτλος 2">
            <a:extLst>
              <a:ext uri="{FF2B5EF4-FFF2-40B4-BE49-F238E27FC236}">
                <a16:creationId xmlns="" xmlns:a16="http://schemas.microsoft.com/office/drawing/2014/main" id="{5E7AAE5D-A908-D447-DDC8-0B229B391F3C}"/>
              </a:ext>
            </a:extLst>
          </p:cNvPr>
          <p:cNvSpPr>
            <a:spLocks noGrp="1"/>
          </p:cNvSpPr>
          <p:nvPr>
            <p:ph type="subTitle" idx="1"/>
          </p:nvPr>
        </p:nvSpPr>
        <p:spPr>
          <a:xfrm>
            <a:off x="4401389" y="2128833"/>
            <a:ext cx="3401906" cy="2200571"/>
          </a:xfrm>
          <a:noFill/>
        </p:spPr>
        <p:txBody>
          <a:bodyPr>
            <a:normAutofit/>
          </a:bodyPr>
          <a:lstStyle/>
          <a:p>
            <a:endParaRPr lang="el-GR" sz="4000" dirty="0">
              <a:solidFill>
                <a:srgbClr val="080808"/>
              </a:solidFill>
              <a:latin typeface="Times New Roman" panose="02020603050405020304" pitchFamily="18" charset="0"/>
              <a:cs typeface="Times New Roman" panose="02020603050405020304" pitchFamily="18" charset="0"/>
            </a:endParaRPr>
          </a:p>
          <a:p>
            <a:r>
              <a:rPr lang="el-GR" sz="4000" dirty="0">
                <a:solidFill>
                  <a:srgbClr val="0000FF"/>
                </a:solidFill>
                <a:latin typeface="Times New Roman" panose="02020603050405020304" pitchFamily="18" charset="0"/>
                <a:cs typeface="Times New Roman" panose="02020603050405020304" pitchFamily="18" charset="0"/>
              </a:rPr>
              <a:t>Σας </a:t>
            </a:r>
            <a:r>
              <a:rPr lang="el-GR" sz="4000" dirty="0" smtClean="0">
                <a:solidFill>
                  <a:srgbClr val="0000FF"/>
                </a:solidFill>
                <a:latin typeface="Times New Roman" panose="02020603050405020304" pitchFamily="18" charset="0"/>
                <a:cs typeface="Times New Roman" panose="02020603050405020304" pitchFamily="18" charset="0"/>
              </a:rPr>
              <a:t>ευχαριστώ.</a:t>
            </a:r>
            <a:endParaRPr lang="el-GR" sz="4000" dirty="0">
              <a:solidFill>
                <a:srgbClr val="0000FF"/>
              </a:solidFill>
            </a:endParaRPr>
          </a:p>
        </p:txBody>
      </p:sp>
      <p:sp>
        <p:nvSpPr>
          <p:cNvPr id="26" name="Freeform: Shape 25">
            <a:extLst>
              <a:ext uri="{FF2B5EF4-FFF2-40B4-BE49-F238E27FC236}">
                <a16:creationId xmlns="" xmlns:a16="http://schemas.microsoft.com/office/drawing/2014/main" id="{E07981EA-05A6-437C-88D7-B377B92B03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 xmlns:a16="http://schemas.microsoft.com/office/drawing/2014/main" id="{15E3C750-986E-4769-B1AE-49289FBEE7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925346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0CC7454E-3E61-065C-A35B-B11D68F3A1E0}"/>
              </a:ext>
            </a:extLst>
          </p:cNvPr>
          <p:cNvSpPr>
            <a:spLocks noGrp="1"/>
          </p:cNvSpPr>
          <p:nvPr>
            <p:ph type="title"/>
          </p:nvPr>
        </p:nvSpPr>
        <p:spPr>
          <a:xfrm>
            <a:off x="804673" y="1445494"/>
            <a:ext cx="3616856" cy="4376572"/>
          </a:xfrm>
        </p:spPr>
        <p:txBody>
          <a:bodyPr anchor="ctr">
            <a:normAutofit/>
          </a:bodyPr>
          <a:lstStyle/>
          <a:p>
            <a:r>
              <a:rPr lang="el-GR" sz="3700" dirty="0">
                <a:latin typeface="Times New Roman" panose="02020603050405020304" pitchFamily="18" charset="0"/>
                <a:cs typeface="Times New Roman" panose="02020603050405020304" pitchFamily="18" charset="0"/>
              </a:rPr>
              <a:t>ΣΥΓΓΡΑΦΙΚΗ ΟΜΑΔΑ                                    </a:t>
            </a:r>
            <a:br>
              <a:rPr lang="el-GR" sz="3700" dirty="0">
                <a:latin typeface="Times New Roman" panose="02020603050405020304" pitchFamily="18" charset="0"/>
                <a:cs typeface="Times New Roman" panose="02020603050405020304" pitchFamily="18" charset="0"/>
              </a:rPr>
            </a:br>
            <a:r>
              <a:rPr lang="el-GR" sz="3700" dirty="0">
                <a:latin typeface="Times New Roman" panose="02020603050405020304" pitchFamily="18" charset="0"/>
                <a:cs typeface="Times New Roman" panose="02020603050405020304" pitchFamily="18" charset="0"/>
              </a:rPr>
              <a:t/>
            </a:r>
            <a:br>
              <a:rPr lang="el-GR" sz="3700" dirty="0">
                <a:latin typeface="Times New Roman" panose="02020603050405020304" pitchFamily="18" charset="0"/>
                <a:cs typeface="Times New Roman" panose="02020603050405020304" pitchFamily="18" charset="0"/>
              </a:rPr>
            </a:br>
            <a:r>
              <a:rPr lang="el-GR" sz="3700" dirty="0">
                <a:latin typeface="Times New Roman" panose="02020603050405020304" pitchFamily="18" charset="0"/>
                <a:cs typeface="Times New Roman" panose="02020603050405020304" pitchFamily="18" charset="0"/>
              </a:rPr>
              <a:t>Στοιχεία συγγραφέα – Διδακτική και ερευνητική εμπειρία</a:t>
            </a:r>
          </a:p>
        </p:txBody>
      </p:sp>
      <p:sp>
        <p:nvSpPr>
          <p:cNvPr id="8" name="Freeform: Shape 7">
            <a:extLst>
              <a:ext uri="{FF2B5EF4-FFF2-40B4-BE49-F238E27FC236}">
                <a16:creationId xmlns="" xmlns:a16="http://schemas.microsoft.com/office/drawing/2014/main" id="{DFF2AC85-FAA0-4844-813F-83C04D7382E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 xmlns:a16="http://schemas.microsoft.com/office/drawing/2014/main" id="{89CC0F1E-BAA2-47B1-8F83-7ECB9FD9E00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 xmlns:a16="http://schemas.microsoft.com/office/drawing/2014/main" id="{BB230546-163E-810F-BBF2-A62A9DE99083}"/>
              </a:ext>
            </a:extLst>
          </p:cNvPr>
          <p:cNvSpPr>
            <a:spLocks noGrp="1"/>
          </p:cNvSpPr>
          <p:nvPr>
            <p:ph idx="1"/>
          </p:nvPr>
        </p:nvSpPr>
        <p:spPr>
          <a:xfrm>
            <a:off x="6096000" y="606491"/>
            <a:ext cx="5501834" cy="5868954"/>
          </a:xfrm>
        </p:spPr>
        <p:txBody>
          <a:bodyPr anchor="ctr">
            <a:noAutofit/>
          </a:bodyPr>
          <a:lstStyle/>
          <a:p>
            <a:pPr lvl="1"/>
            <a:r>
              <a:rPr lang="el-GR" dirty="0">
                <a:solidFill>
                  <a:srgbClr val="0000FF"/>
                </a:solidFill>
                <a:latin typeface="Times New Roman" panose="02020603050405020304" pitchFamily="18" charset="0"/>
                <a:cs typeface="Times New Roman" panose="02020603050405020304" pitchFamily="18" charset="0"/>
              </a:rPr>
              <a:t>Σινάνης </a:t>
            </a:r>
            <a:r>
              <a:rPr lang="el-GR" dirty="0" smtClean="0">
                <a:solidFill>
                  <a:srgbClr val="0000FF"/>
                </a:solidFill>
                <a:latin typeface="Times New Roman" panose="02020603050405020304" pitchFamily="18" charset="0"/>
                <a:cs typeface="Times New Roman" panose="02020603050405020304" pitchFamily="18" charset="0"/>
              </a:rPr>
              <a:t>Κωνσταντίνος, </a:t>
            </a:r>
            <a:r>
              <a:rPr lang="el-GR" dirty="0">
                <a:solidFill>
                  <a:schemeClr val="bg1"/>
                </a:solidFill>
                <a:latin typeface="Times New Roman" panose="02020603050405020304" pitchFamily="18" charset="0"/>
                <a:cs typeface="Times New Roman" panose="02020603050405020304" pitchFamily="18" charset="0"/>
              </a:rPr>
              <a:t>Ο</a:t>
            </a:r>
            <a:r>
              <a:rPr lang="el-GR" dirty="0" smtClean="0">
                <a:solidFill>
                  <a:schemeClr val="bg1"/>
                </a:solidFill>
                <a:latin typeface="Times New Roman" panose="02020603050405020304" pitchFamily="18" charset="0"/>
                <a:cs typeface="Times New Roman" panose="02020603050405020304" pitchFamily="18" charset="0"/>
              </a:rPr>
              <a:t>μότιμος </a:t>
            </a:r>
            <a:r>
              <a:rPr lang="el-GR" dirty="0">
                <a:solidFill>
                  <a:schemeClr val="bg1"/>
                </a:solidFill>
                <a:latin typeface="Times New Roman" panose="02020603050405020304" pitchFamily="18" charset="0"/>
                <a:cs typeface="Times New Roman" panose="02020603050405020304" pitchFamily="18" charset="0"/>
              </a:rPr>
              <a:t>Κ</a:t>
            </a:r>
            <a:r>
              <a:rPr lang="el-GR" dirty="0" smtClean="0">
                <a:solidFill>
                  <a:schemeClr val="bg1"/>
                </a:solidFill>
                <a:latin typeface="Times New Roman" panose="02020603050405020304" pitchFamily="18" charset="0"/>
                <a:cs typeface="Times New Roman" panose="02020603050405020304" pitchFamily="18" charset="0"/>
              </a:rPr>
              <a:t>αθηγητής ΕΛΜΕΠΑ.</a:t>
            </a:r>
            <a:endParaRPr lang="el-GR" dirty="0">
              <a:solidFill>
                <a:schemeClr val="bg1"/>
              </a:solidFill>
              <a:latin typeface="Times New Roman" panose="02020603050405020304" pitchFamily="18" charset="0"/>
              <a:cs typeface="Times New Roman" panose="02020603050405020304" pitchFamily="18" charset="0"/>
            </a:endParaRPr>
          </a:p>
          <a:p>
            <a:pPr lvl="1"/>
            <a:r>
              <a:rPr lang="el-GR" dirty="0">
                <a:solidFill>
                  <a:schemeClr val="bg1"/>
                </a:solidFill>
                <a:latin typeface="Times New Roman" panose="02020603050405020304" pitchFamily="18" charset="0"/>
                <a:cs typeface="Times New Roman" panose="02020603050405020304" pitchFamily="18" charset="0"/>
              </a:rPr>
              <a:t>Στην ακαδημαϊκή του καριέρα δίδαξε επί 39 χρόνια </a:t>
            </a:r>
            <a:r>
              <a:rPr lang="el-GR" dirty="0" smtClean="0">
                <a:solidFill>
                  <a:schemeClr val="bg1"/>
                </a:solidFill>
                <a:latin typeface="Times New Roman" panose="02020603050405020304" pitchFamily="18" charset="0"/>
                <a:cs typeface="Times New Roman" panose="02020603050405020304" pitchFamily="18" charset="0"/>
              </a:rPr>
              <a:t>ανελλιπώς </a:t>
            </a:r>
            <a:r>
              <a:rPr lang="el-GR" dirty="0">
                <a:solidFill>
                  <a:schemeClr val="bg1"/>
                </a:solidFill>
                <a:latin typeface="Times New Roman" panose="02020603050405020304" pitchFamily="18" charset="0"/>
                <a:cs typeface="Times New Roman" panose="02020603050405020304" pitchFamily="18" charset="0"/>
              </a:rPr>
              <a:t>το θεωρητικό και το εργαστηριακό μέρος </a:t>
            </a:r>
            <a:r>
              <a:rPr lang="el-GR" dirty="0" smtClean="0">
                <a:solidFill>
                  <a:schemeClr val="bg1"/>
                </a:solidFill>
                <a:latin typeface="Times New Roman" panose="02020603050405020304" pitchFamily="18" charset="0"/>
                <a:cs typeface="Times New Roman" panose="02020603050405020304" pitchFamily="18" charset="0"/>
              </a:rPr>
              <a:t>δύο μαθημάτων, </a:t>
            </a:r>
            <a:r>
              <a:rPr lang="el-GR" dirty="0">
                <a:solidFill>
                  <a:schemeClr val="bg1"/>
                </a:solidFill>
                <a:latin typeface="Times New Roman" panose="02020603050405020304" pitchFamily="18" charset="0"/>
                <a:cs typeface="Times New Roman" panose="02020603050405020304" pitchFamily="18" charset="0"/>
              </a:rPr>
              <a:t>τ</a:t>
            </a:r>
            <a:r>
              <a:rPr lang="el-GR" dirty="0" smtClean="0">
                <a:solidFill>
                  <a:schemeClr val="bg1"/>
                </a:solidFill>
                <a:latin typeface="Times New Roman" panose="02020603050405020304" pitchFamily="18" charset="0"/>
                <a:cs typeface="Times New Roman" panose="02020603050405020304" pitchFamily="18" charset="0"/>
              </a:rPr>
              <a:t>ης </a:t>
            </a:r>
            <a:r>
              <a:rPr lang="el-GR" dirty="0">
                <a:solidFill>
                  <a:schemeClr val="bg1"/>
                </a:solidFill>
                <a:latin typeface="Times New Roman" panose="02020603050405020304" pitchFamily="18" charset="0"/>
                <a:cs typeface="Times New Roman" panose="02020603050405020304" pitchFamily="18" charset="0"/>
              </a:rPr>
              <a:t>Εδαφολογίας, μαθήματος </a:t>
            </a:r>
            <a:r>
              <a:rPr lang="el-GR" dirty="0" smtClean="0">
                <a:solidFill>
                  <a:schemeClr val="bg1"/>
                </a:solidFill>
                <a:latin typeface="Times New Roman" panose="02020603050405020304" pitchFamily="18" charset="0"/>
                <a:cs typeface="Times New Roman" panose="02020603050405020304" pitchFamily="18" charset="0"/>
              </a:rPr>
              <a:t>υποδομής, </a:t>
            </a:r>
            <a:r>
              <a:rPr lang="el-GR" dirty="0">
                <a:solidFill>
                  <a:schemeClr val="bg1"/>
                </a:solidFill>
                <a:latin typeface="Times New Roman" panose="02020603050405020304" pitchFamily="18" charset="0"/>
                <a:cs typeface="Times New Roman" panose="02020603050405020304" pitchFamily="18" charset="0"/>
              </a:rPr>
              <a:t>και  της Διαχείρισης των εδαφών, μαθήματος ειδικότητας.</a:t>
            </a:r>
          </a:p>
          <a:p>
            <a:pPr lvl="1"/>
            <a:r>
              <a:rPr lang="el-GR" dirty="0">
                <a:solidFill>
                  <a:schemeClr val="bg1"/>
                </a:solidFill>
                <a:latin typeface="Times New Roman" panose="02020603050405020304" pitchFamily="18" charset="0"/>
                <a:cs typeface="Times New Roman" panose="02020603050405020304" pitchFamily="18" charset="0"/>
              </a:rPr>
              <a:t>Παράλληλα ασχολήθηκε με την έρευνα τη σχετική με το αντικείμενο αυτών των μαθημάτων και παρουσίασε τα αποτελέσματα του ερευνητικού του έργου, σε εθνικά και  διεθνή  περιοδικά και </a:t>
            </a:r>
            <a:r>
              <a:rPr lang="el-GR" dirty="0" smtClean="0">
                <a:solidFill>
                  <a:schemeClr val="bg1"/>
                </a:solidFill>
                <a:latin typeface="Times New Roman" panose="02020603050405020304" pitchFamily="18" charset="0"/>
                <a:cs typeface="Times New Roman" panose="02020603050405020304" pitchFamily="18" charset="0"/>
              </a:rPr>
              <a:t>συνέδρια.</a:t>
            </a:r>
            <a:endParaRPr lang="el-GR"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748944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in)">
                                      <p:cBhvr>
                                        <p:cTn id="15" dur="2000"/>
                                        <p:tgtEl>
                                          <p:spTgt spid="3">
                                            <p:txEl>
                                              <p:pRg st="1" end="1"/>
                                            </p:txEl>
                                          </p:spTgt>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circle(in)">
                                      <p:cBhvr>
                                        <p:cTn id="18"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D7150373-4E64-9607-0103-3E16DDC09AA5}"/>
              </a:ext>
            </a:extLst>
          </p:cNvPr>
          <p:cNvSpPr>
            <a:spLocks noGrp="1"/>
          </p:cNvSpPr>
          <p:nvPr>
            <p:ph type="title"/>
          </p:nvPr>
        </p:nvSpPr>
        <p:spPr>
          <a:xfrm>
            <a:off x="1970810" y="406688"/>
            <a:ext cx="10515600" cy="975995"/>
          </a:xfrm>
        </p:spPr>
        <p:txBody>
          <a:bodyPr>
            <a:normAutofit/>
          </a:bodyPr>
          <a:lstStyle/>
          <a:p>
            <a:r>
              <a:rPr lang="el-GR" sz="3600" dirty="0"/>
              <a:t>Διαφάνεια 1: Παρουσίαση  μπροσούρας</a:t>
            </a:r>
            <a:endParaRPr lang="en-GB" sz="3600" dirty="0"/>
          </a:p>
        </p:txBody>
      </p:sp>
      <p:sp>
        <p:nvSpPr>
          <p:cNvPr id="11" name="Θέση υποσέλιδου 4">
            <a:extLst>
              <a:ext uri="{FF2B5EF4-FFF2-40B4-BE49-F238E27FC236}">
                <a16:creationId xmlns="" xmlns:a16="http://schemas.microsoft.com/office/drawing/2014/main" id="{C56270D5-B08C-4513-D19C-DA865845A4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dirty="0"/>
              <a:t>ΑΝΑΛΥΤΙΚΗ ΔΥΝΑΜΙΚΗ    </a:t>
            </a:r>
            <a:r>
              <a:rPr lang="el-GR" dirty="0" err="1"/>
              <a:t>Δρης</a:t>
            </a:r>
            <a:r>
              <a:rPr lang="el-GR" dirty="0"/>
              <a:t>, </a:t>
            </a:r>
            <a:r>
              <a:rPr lang="el-GR" dirty="0" err="1"/>
              <a:t>Αλεξόπουλοος</a:t>
            </a:r>
            <a:endParaRPr lang="en-GB" dirty="0"/>
          </a:p>
        </p:txBody>
      </p:sp>
      <p:pic>
        <p:nvPicPr>
          <p:cNvPr id="12" name="Picture 11"/>
          <p:cNvPicPr>
            <a:picLocks noChangeAspect="1"/>
          </p:cNvPicPr>
          <p:nvPr/>
        </p:nvPicPr>
        <p:blipFill>
          <a:blip r:embed="rId2"/>
          <a:stretch>
            <a:fillRect/>
          </a:stretch>
        </p:blipFill>
        <p:spPr>
          <a:xfrm>
            <a:off x="1679716" y="1382683"/>
            <a:ext cx="3051124" cy="4287396"/>
          </a:xfrm>
          <a:prstGeom prst="rect">
            <a:avLst/>
          </a:prstGeom>
        </p:spPr>
      </p:pic>
      <p:sp>
        <p:nvSpPr>
          <p:cNvPr id="14" name="Rectangle 13"/>
          <p:cNvSpPr/>
          <p:nvPr/>
        </p:nvSpPr>
        <p:spPr>
          <a:xfrm>
            <a:off x="5181600" y="1466335"/>
            <a:ext cx="3962400" cy="1708160"/>
          </a:xfrm>
          <a:prstGeom prst="rect">
            <a:avLst/>
          </a:prstGeom>
        </p:spPr>
        <p:txBody>
          <a:bodyPr wrap="square">
            <a:spAutoFit/>
          </a:bodyPr>
          <a:lstStyle/>
          <a:p>
            <a:r>
              <a:rPr lang="el-GR" sz="1500" b="1" dirty="0">
                <a:latin typeface="Ubuntu-Bold"/>
              </a:rPr>
              <a:t>ΜΕΤΑΔΕΔΟΜΕΝΑ</a:t>
            </a:r>
          </a:p>
          <a:p>
            <a:r>
              <a:rPr lang="el-GR" sz="900" b="1" dirty="0">
                <a:latin typeface="Ubuntu-Bold"/>
              </a:rPr>
              <a:t>Τίτλος: </a:t>
            </a:r>
            <a:r>
              <a:rPr lang="el-GR" sz="900" dirty="0">
                <a:latin typeface="Ubuntu-Light"/>
              </a:rPr>
              <a:t>Εδαφολογία</a:t>
            </a:r>
          </a:p>
          <a:p>
            <a:r>
              <a:rPr lang="el-GR" sz="900" b="1" dirty="0">
                <a:latin typeface="Ubuntu-Bold"/>
              </a:rPr>
              <a:t>Υπότιτλος: </a:t>
            </a:r>
            <a:r>
              <a:rPr lang="el-GR" sz="900" dirty="0">
                <a:latin typeface="Ubuntu-Light"/>
              </a:rPr>
              <a:t>-</a:t>
            </a:r>
          </a:p>
          <a:p>
            <a:r>
              <a:rPr lang="el-GR" sz="900" b="1" dirty="0">
                <a:latin typeface="Ubuntu-Bold"/>
              </a:rPr>
              <a:t>Γλώσσα: </a:t>
            </a:r>
            <a:r>
              <a:rPr lang="el-GR" sz="900" dirty="0">
                <a:latin typeface="Ubuntu-Light"/>
              </a:rPr>
              <a:t>Ελληνικά</a:t>
            </a:r>
          </a:p>
          <a:p>
            <a:r>
              <a:rPr lang="el-GR" sz="900" b="1" dirty="0">
                <a:latin typeface="Ubuntu-Bold"/>
              </a:rPr>
              <a:t>Συγγραφείς: </a:t>
            </a:r>
            <a:r>
              <a:rPr lang="el-GR" sz="900" dirty="0">
                <a:latin typeface="Ubuntu-Light"/>
              </a:rPr>
              <a:t>Σινάνης, Κ., Ομότιμος Καθηγητής, ΕΛΜΕΠΑ</a:t>
            </a:r>
          </a:p>
          <a:p>
            <a:r>
              <a:rPr lang="en-US" sz="900" b="1" dirty="0">
                <a:latin typeface="Ubuntu-Bold"/>
              </a:rPr>
              <a:t>ISBN: </a:t>
            </a:r>
            <a:r>
              <a:rPr lang="en-US" sz="900" dirty="0">
                <a:latin typeface="Ubuntu-Light"/>
              </a:rPr>
              <a:t>978-618-85370-8-8</a:t>
            </a:r>
          </a:p>
          <a:p>
            <a:r>
              <a:rPr lang="el-GR" sz="900" b="1" dirty="0">
                <a:latin typeface="Ubuntu-Bold"/>
              </a:rPr>
              <a:t>Θεματικές Κατηγορίες: </a:t>
            </a:r>
            <a:r>
              <a:rPr lang="el-GR" sz="900" dirty="0">
                <a:latin typeface="Ubuntu-Light"/>
              </a:rPr>
              <a:t>ΦΥΣΙΚΕΣ ΚΑΙ ΓΕΩΠΟΝΙΚΕΣ</a:t>
            </a:r>
          </a:p>
          <a:p>
            <a:r>
              <a:rPr lang="el-GR" sz="900" dirty="0">
                <a:latin typeface="Ubuntu-Light"/>
              </a:rPr>
              <a:t>ΕΠΙΣΤΗΜΕΣ</a:t>
            </a:r>
          </a:p>
          <a:p>
            <a:r>
              <a:rPr lang="el-GR" sz="900" b="1" dirty="0">
                <a:latin typeface="Ubuntu-Bold"/>
              </a:rPr>
              <a:t>Λέξεις-κλειδιά: </a:t>
            </a:r>
            <a:r>
              <a:rPr lang="el-GR" sz="900" dirty="0">
                <a:latin typeface="Ubuntu-Light"/>
              </a:rPr>
              <a:t>Ορυκτά της αργίλου / Ιονική ανταλλαγή</a:t>
            </a:r>
          </a:p>
          <a:p>
            <a:r>
              <a:rPr lang="el-GR" sz="900" dirty="0">
                <a:latin typeface="Ubuntu-Light"/>
              </a:rPr>
              <a:t>κατιόντων / Φυσικές ιδιότητες του εδάφους / Χημικές</a:t>
            </a:r>
          </a:p>
          <a:p>
            <a:r>
              <a:rPr lang="el-GR" sz="900" dirty="0">
                <a:latin typeface="Ubuntu-Light"/>
              </a:rPr>
              <a:t>ιδιότητες του εδάφους / Ταξινόμηση των εδαφών</a:t>
            </a:r>
            <a:endParaRPr lang="en-US" dirty="0"/>
          </a:p>
        </p:txBody>
      </p:sp>
      <p:sp>
        <p:nvSpPr>
          <p:cNvPr id="15" name="Rectangle 14"/>
          <p:cNvSpPr/>
          <p:nvPr/>
        </p:nvSpPr>
        <p:spPr>
          <a:xfrm>
            <a:off x="5181600" y="3080951"/>
            <a:ext cx="5890054" cy="646331"/>
          </a:xfrm>
          <a:prstGeom prst="rect">
            <a:avLst/>
          </a:prstGeom>
        </p:spPr>
        <p:txBody>
          <a:bodyPr wrap="square">
            <a:spAutoFit/>
          </a:bodyPr>
          <a:lstStyle/>
          <a:p>
            <a:r>
              <a:rPr lang="el-GR" sz="900" b="1" dirty="0">
                <a:latin typeface="Ubuntu-Bold"/>
              </a:rPr>
              <a:t>Βιβλιογραφική Αναφορά: </a:t>
            </a:r>
            <a:r>
              <a:rPr lang="el-GR" sz="900" dirty="0">
                <a:latin typeface="Ubuntu-Light"/>
              </a:rPr>
              <a:t>Σινάνης, Κ. (2021). </a:t>
            </a:r>
            <a:r>
              <a:rPr lang="el-GR" sz="900" i="1" dirty="0">
                <a:latin typeface="Ubuntu-Light"/>
              </a:rPr>
              <a:t>Εδαφολογία</a:t>
            </a:r>
            <a:r>
              <a:rPr lang="el-GR" sz="900" dirty="0">
                <a:latin typeface="Ubuntu-Light"/>
              </a:rPr>
              <a:t> [Προπτυχιακό εγχειρίδιο]. Κάλλιπος, Ανοικτές Ακαδημαϊκές </a:t>
            </a:r>
            <a:r>
              <a:rPr lang="el-GR" sz="900" dirty="0" smtClean="0">
                <a:latin typeface="Ubuntu-Light"/>
              </a:rPr>
              <a:t>Εκδόσεις. </a:t>
            </a:r>
            <a:r>
              <a:rPr lang="en-US" sz="900" dirty="0" smtClean="0">
                <a:latin typeface="Ubuntu-Light"/>
                <a:hlinkClick r:id="rId3"/>
              </a:rPr>
              <a:t>http</a:t>
            </a:r>
            <a:r>
              <a:rPr lang="en-US" sz="900" dirty="0">
                <a:latin typeface="Ubuntu-Light"/>
                <a:hlinkClick r:id="rId3"/>
              </a:rPr>
              <a:t>://</a:t>
            </a:r>
            <a:r>
              <a:rPr lang="en-US" sz="900" dirty="0" smtClean="0">
                <a:latin typeface="Ubuntu-Light"/>
                <a:hlinkClick r:id="rId3"/>
              </a:rPr>
              <a:t>dx.doi.org/10.57713/kallipos-14</a:t>
            </a:r>
            <a:endParaRPr lang="el-GR" sz="900" dirty="0" smtClean="0">
              <a:latin typeface="Ubuntu-Light"/>
            </a:endParaRPr>
          </a:p>
          <a:p>
            <a:endParaRPr lang="en-US" dirty="0"/>
          </a:p>
        </p:txBody>
      </p:sp>
      <p:sp>
        <p:nvSpPr>
          <p:cNvPr id="18" name="Rectangle 17"/>
          <p:cNvSpPr/>
          <p:nvPr/>
        </p:nvSpPr>
        <p:spPr>
          <a:xfrm>
            <a:off x="5181600" y="3727282"/>
            <a:ext cx="6178377" cy="2585323"/>
          </a:xfrm>
          <a:prstGeom prst="rect">
            <a:avLst/>
          </a:prstGeom>
        </p:spPr>
        <p:txBody>
          <a:bodyPr wrap="square">
            <a:spAutoFit/>
          </a:bodyPr>
          <a:lstStyle/>
          <a:p>
            <a:r>
              <a:rPr lang="el-GR" sz="900" b="1" dirty="0" smtClean="0">
                <a:latin typeface="Ubuntu-Light"/>
              </a:rPr>
              <a:t>Περίληψη</a:t>
            </a:r>
          </a:p>
          <a:p>
            <a:pPr algn="just"/>
            <a:r>
              <a:rPr lang="el-GR" sz="900" dirty="0" smtClean="0">
                <a:latin typeface="Ubuntu-Light"/>
              </a:rPr>
              <a:t>Σ</a:t>
            </a:r>
            <a:r>
              <a:rPr lang="el-GR" sz="900" dirty="0">
                <a:latin typeface="Ubuntu-Light"/>
              </a:rPr>
              <a:t>’ αυτό το βιβλίο εξετάζονται και αναλύονται όλες </a:t>
            </a:r>
            <a:r>
              <a:rPr lang="el-GR" sz="900" dirty="0" smtClean="0">
                <a:latin typeface="Ubuntu-Light"/>
              </a:rPr>
              <a:t>οι παράμετροι </a:t>
            </a:r>
            <a:r>
              <a:rPr lang="el-GR" sz="900" dirty="0">
                <a:latin typeface="Ubuntu-Light"/>
              </a:rPr>
              <a:t>οι οποίες σχετίζονται με τα </a:t>
            </a:r>
            <a:r>
              <a:rPr lang="el-GR" sz="900" dirty="0" smtClean="0">
                <a:latin typeface="Ubuntu-Light"/>
              </a:rPr>
              <a:t>χαρακτηριστικά γνωρίσματα</a:t>
            </a:r>
            <a:r>
              <a:rPr lang="el-GR" sz="900" dirty="0">
                <a:latin typeface="Ubuntu-Light"/>
              </a:rPr>
              <a:t>, τις ιδιότητες του εδάφους και τον </a:t>
            </a:r>
            <a:r>
              <a:rPr lang="el-GR" sz="900" dirty="0" smtClean="0">
                <a:latin typeface="Ubuntu-Light"/>
              </a:rPr>
              <a:t>τρόπο δημιουργίας </a:t>
            </a:r>
            <a:r>
              <a:rPr lang="el-GR" sz="900" dirty="0">
                <a:latin typeface="Ubuntu-Light"/>
              </a:rPr>
              <a:t>του, ήτοι: α) τα ορυκτά και τα πετρώματα </a:t>
            </a:r>
            <a:r>
              <a:rPr lang="el-GR" sz="900" dirty="0" smtClean="0">
                <a:latin typeface="Ubuntu-Light"/>
              </a:rPr>
              <a:t>που συνιστούν </a:t>
            </a:r>
            <a:r>
              <a:rPr lang="el-GR" sz="900" dirty="0">
                <a:latin typeface="Ubuntu-Light"/>
              </a:rPr>
              <a:t>το μητρικό υλικό και η αποσάθρωσή τους </a:t>
            </a:r>
            <a:r>
              <a:rPr lang="el-GR" sz="900" dirty="0" smtClean="0">
                <a:latin typeface="Ubuntu-Light"/>
              </a:rPr>
              <a:t>που συντελεί </a:t>
            </a:r>
            <a:r>
              <a:rPr lang="el-GR" sz="900" dirty="0">
                <a:latin typeface="Ubuntu-Light"/>
              </a:rPr>
              <a:t>στη δημιουργία εδάφους, τον σχηματισμό ορυκτών</a:t>
            </a:r>
          </a:p>
          <a:p>
            <a:pPr algn="just"/>
            <a:r>
              <a:rPr lang="el-GR" sz="900" dirty="0">
                <a:latin typeface="Ubuntu-Light"/>
              </a:rPr>
              <a:t>αργίλου και στην απελευθέρωση στοιχείων χρήσιμων για </a:t>
            </a:r>
            <a:r>
              <a:rPr lang="el-GR" sz="900" dirty="0" smtClean="0">
                <a:latin typeface="Ubuntu-Light"/>
              </a:rPr>
              <a:t>τα φυτά</a:t>
            </a:r>
            <a:r>
              <a:rPr lang="el-GR" sz="900" dirty="0">
                <a:latin typeface="Ubuntu-Light"/>
              </a:rPr>
              <a:t>, β</a:t>
            </a:r>
            <a:r>
              <a:rPr lang="el-GR" sz="900" dirty="0" smtClean="0">
                <a:latin typeface="Ubuntu-Light"/>
              </a:rPr>
              <a:t>) τα </a:t>
            </a:r>
            <a:r>
              <a:rPr lang="el-GR" sz="900" dirty="0">
                <a:latin typeface="Ubuntu-Light"/>
              </a:rPr>
              <a:t>ορυκτά της αργίλου, η κρυσταλλική τους δομή,</a:t>
            </a:r>
          </a:p>
          <a:p>
            <a:pPr algn="just"/>
            <a:r>
              <a:rPr lang="el-GR" sz="900" dirty="0">
                <a:latin typeface="Ubuntu-Light"/>
              </a:rPr>
              <a:t>καθώς και η επίδραση της παρουσίας τους στις ιδιότητες </a:t>
            </a:r>
            <a:r>
              <a:rPr lang="el-GR" sz="900" dirty="0" smtClean="0">
                <a:latin typeface="Ubuntu-Light"/>
              </a:rPr>
              <a:t>του εδάφους</a:t>
            </a:r>
            <a:r>
              <a:rPr lang="el-GR" sz="900" dirty="0">
                <a:latin typeface="Ubuntu-Light"/>
              </a:rPr>
              <a:t>, γ) το νερό και οι δυνάμεις συγκράτησής του στο</a:t>
            </a:r>
          </a:p>
          <a:p>
            <a:pPr algn="just"/>
            <a:r>
              <a:rPr lang="el-GR" sz="900" dirty="0">
                <a:latin typeface="Ubuntu-Light"/>
              </a:rPr>
              <a:t>έδαφος, η κίνησή και η πρόσληψή του από τα φυτά, δ) </a:t>
            </a:r>
            <a:r>
              <a:rPr lang="el-GR" sz="900" dirty="0" smtClean="0">
                <a:latin typeface="Ubuntu-Light"/>
              </a:rPr>
              <a:t>τα οργανικά </a:t>
            </a:r>
            <a:r>
              <a:rPr lang="el-GR" sz="900" dirty="0">
                <a:latin typeface="Ubuntu-Light"/>
              </a:rPr>
              <a:t>συστατικά του εδάφους, η προέλευση και οι</a:t>
            </a:r>
          </a:p>
          <a:p>
            <a:pPr algn="just"/>
            <a:r>
              <a:rPr lang="el-GR" sz="900" dirty="0">
                <a:latin typeface="Ubuntu-Light"/>
              </a:rPr>
              <a:t>μετασχηματισμοί τους, όπως και η επίδρασή τους </a:t>
            </a:r>
            <a:r>
              <a:rPr lang="el-GR" sz="900" dirty="0" smtClean="0">
                <a:latin typeface="Ubuntu-Light"/>
              </a:rPr>
              <a:t>στις φυσικοχημικές </a:t>
            </a:r>
            <a:r>
              <a:rPr lang="el-GR" sz="900" dirty="0">
                <a:latin typeface="Ubuntu-Light"/>
              </a:rPr>
              <a:t>ιδιότητες του εδάφους, ε) οι φυσικές ιδιότητες</a:t>
            </a:r>
          </a:p>
          <a:p>
            <a:pPr algn="just"/>
            <a:r>
              <a:rPr lang="el-GR" sz="900" dirty="0">
                <a:latin typeface="Ubuntu-Light"/>
              </a:rPr>
              <a:t>του εδάφους, όπως η κοκκομετρική του σύσταση, η δομή, </a:t>
            </a:r>
            <a:r>
              <a:rPr lang="el-GR" sz="900" dirty="0" smtClean="0">
                <a:latin typeface="Ubuntu-Light"/>
              </a:rPr>
              <a:t>η φαινομενική </a:t>
            </a:r>
            <a:r>
              <a:rPr lang="el-GR" sz="900" dirty="0">
                <a:latin typeface="Ubuntu-Light"/>
              </a:rPr>
              <a:t>πυκνότητα, το πορώδες, η θερμοκρασία και </a:t>
            </a:r>
            <a:r>
              <a:rPr lang="el-GR" sz="900" dirty="0" smtClean="0">
                <a:latin typeface="Ubuntu-Light"/>
              </a:rPr>
              <a:t>το χρώμα του</a:t>
            </a:r>
            <a:r>
              <a:rPr lang="el-GR" sz="900" dirty="0">
                <a:latin typeface="Ubuntu-Light"/>
              </a:rPr>
              <a:t>, στ) οι φυσικοχημικές ιδιότητες του εδάφους, όπως </a:t>
            </a:r>
            <a:r>
              <a:rPr lang="el-GR" sz="900" dirty="0" smtClean="0">
                <a:latin typeface="Ubuntu-Light"/>
              </a:rPr>
              <a:t>η ανταλλαγή </a:t>
            </a:r>
            <a:r>
              <a:rPr lang="el-GR" sz="900" dirty="0">
                <a:latin typeface="Ubuntu-Light"/>
              </a:rPr>
              <a:t>κατιόντων και ανιόντων, η θρόμβωση </a:t>
            </a:r>
            <a:r>
              <a:rPr lang="el-GR" sz="900" dirty="0" smtClean="0">
                <a:latin typeface="Ubuntu-Light"/>
              </a:rPr>
              <a:t>και διασπορά</a:t>
            </a:r>
            <a:r>
              <a:rPr lang="el-GR" sz="900" dirty="0">
                <a:latin typeface="Ubuntu-Light"/>
              </a:rPr>
              <a:t>, η διόγκωση και συρρίκνωση των ορυκτών </a:t>
            </a:r>
            <a:r>
              <a:rPr lang="el-GR" sz="900" dirty="0" smtClean="0">
                <a:latin typeface="Ubuntu-Light"/>
              </a:rPr>
              <a:t>της αργίλου</a:t>
            </a:r>
            <a:r>
              <a:rPr lang="el-GR" sz="900" dirty="0">
                <a:latin typeface="Ubuntu-Light"/>
              </a:rPr>
              <a:t>, η αντίδραση του εδάφους, ο βαθμός κορεσμού </a:t>
            </a:r>
            <a:r>
              <a:rPr lang="el-GR" sz="900" dirty="0" smtClean="0">
                <a:latin typeface="Ubuntu-Light"/>
              </a:rPr>
              <a:t>από βάσεις</a:t>
            </a:r>
            <a:r>
              <a:rPr lang="el-GR" sz="900" dirty="0">
                <a:latin typeface="Ubuntu-Light"/>
              </a:rPr>
              <a:t>, η ρυθμιστική του ικανότητα και οι </a:t>
            </a:r>
            <a:r>
              <a:rPr lang="el-GR" sz="900" dirty="0" smtClean="0">
                <a:latin typeface="Ubuntu-Light"/>
              </a:rPr>
              <a:t>οξειδοαναγωγικές του </a:t>
            </a:r>
            <a:r>
              <a:rPr lang="el-GR" sz="900" dirty="0">
                <a:latin typeface="Ubuntu-Light"/>
              </a:rPr>
              <a:t>ιδιότητες, ζ) οι εδαφογενετικοί παράγοντες και η</a:t>
            </a:r>
          </a:p>
          <a:p>
            <a:pPr algn="just"/>
            <a:r>
              <a:rPr lang="el-GR" sz="900" dirty="0">
                <a:latin typeface="Ubuntu-Light"/>
              </a:rPr>
              <a:t>διαδικασία ταξινόμησης των εδαφών σύμφωνα με τα </a:t>
            </a:r>
            <a:r>
              <a:rPr lang="el-GR" sz="900" dirty="0" smtClean="0">
                <a:latin typeface="Ubuntu-Light"/>
              </a:rPr>
              <a:t>σχετικά ταξινομικά </a:t>
            </a:r>
            <a:r>
              <a:rPr lang="el-GR" sz="900" dirty="0">
                <a:latin typeface="Ubuntu-Light"/>
              </a:rPr>
              <a:t>συστήματα, όπως το Soil Taxonomy και </a:t>
            </a:r>
            <a:r>
              <a:rPr lang="el-GR" sz="900" dirty="0" smtClean="0">
                <a:latin typeface="Ubuntu-Light"/>
              </a:rPr>
              <a:t>το σύστημα </a:t>
            </a:r>
            <a:r>
              <a:rPr lang="el-GR" sz="900" dirty="0">
                <a:latin typeface="Ubuntu-Light"/>
              </a:rPr>
              <a:t>FAO-Unesco (με λεπτομερή αναφορά στις τάξεις </a:t>
            </a:r>
            <a:r>
              <a:rPr lang="el-GR" sz="900" dirty="0" smtClean="0">
                <a:latin typeface="Ubuntu-Light"/>
              </a:rPr>
              <a:t>του νέου </a:t>
            </a:r>
            <a:r>
              <a:rPr lang="el-GR" sz="900" dirty="0">
                <a:latin typeface="Ubuntu-Light"/>
              </a:rPr>
              <a:t>αμερικανικού ταξινομικού συστήματος και στις</a:t>
            </a:r>
          </a:p>
          <a:p>
            <a:pPr algn="just"/>
            <a:r>
              <a:rPr lang="el-GR" sz="900" dirty="0">
                <a:latin typeface="Ubuntu-Light"/>
              </a:rPr>
              <a:t>ταξινομικές μονάδες του συστήματος FAO-Unesco), η) </a:t>
            </a:r>
            <a:r>
              <a:rPr lang="el-GR" sz="900" dirty="0" smtClean="0">
                <a:latin typeface="Ubuntu-Light"/>
              </a:rPr>
              <a:t>η διαδικασία </a:t>
            </a:r>
            <a:r>
              <a:rPr lang="el-GR" sz="900" dirty="0">
                <a:latin typeface="Ubuntu-Light"/>
              </a:rPr>
              <a:t>χαρτογράφησης των εδαφών και </a:t>
            </a:r>
            <a:r>
              <a:rPr lang="el-GR" sz="900" dirty="0" smtClean="0">
                <a:latin typeface="Ubuntu-Light"/>
              </a:rPr>
              <a:t>τα σημαντικότερα </a:t>
            </a:r>
            <a:r>
              <a:rPr lang="el-GR" sz="900" dirty="0">
                <a:latin typeface="Ubuntu-Light"/>
              </a:rPr>
              <a:t>συστήματα χαρτογράφησής τους, </a:t>
            </a:r>
            <a:r>
              <a:rPr lang="el-GR" sz="900" dirty="0" smtClean="0">
                <a:latin typeface="Ubuntu-Light"/>
              </a:rPr>
              <a:t>με αναφορά </a:t>
            </a:r>
            <a:r>
              <a:rPr lang="el-GR" sz="900" dirty="0">
                <a:latin typeface="Ubuntu-Light"/>
              </a:rPr>
              <a:t>στα συστήματα γεωγραφικών πληροφοριών, όπως</a:t>
            </a:r>
          </a:p>
          <a:p>
            <a:pPr algn="just"/>
            <a:r>
              <a:rPr lang="el-GR" sz="900" dirty="0">
                <a:latin typeface="Ubuntu-Light"/>
              </a:rPr>
              <a:t>και στην ερμηνεία των εδαφολογικών χαρτών. Στο τέλος </a:t>
            </a:r>
            <a:r>
              <a:rPr lang="el-GR" sz="900" dirty="0" smtClean="0">
                <a:latin typeface="Ubuntu-Light"/>
              </a:rPr>
              <a:t>του βιβλίου </a:t>
            </a:r>
            <a:r>
              <a:rPr lang="el-GR" sz="900" dirty="0">
                <a:latin typeface="Ubuntu-Light"/>
              </a:rPr>
              <a:t>παρατίθενται ερωτήσεις και προβλήματα που</a:t>
            </a:r>
          </a:p>
          <a:p>
            <a:pPr algn="just"/>
            <a:r>
              <a:rPr lang="el-GR" sz="900" dirty="0">
                <a:latin typeface="Ubuntu-Light"/>
              </a:rPr>
              <a:t>βοηθούν στην εμπέδωση του περιεχομένου του.</a:t>
            </a:r>
            <a:endParaRPr lang="en-US" dirty="0"/>
          </a:p>
        </p:txBody>
      </p:sp>
    </p:spTree>
    <p:extLst>
      <p:ext uri="{BB962C8B-B14F-4D97-AF65-F5344CB8AC3E}">
        <p14:creationId xmlns:p14="http://schemas.microsoft.com/office/powerpoint/2010/main" val="4163022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18A4036D-C9D0-F4F0-9A1B-1FDFA0137EA3}"/>
              </a:ext>
            </a:extLst>
          </p:cNvPr>
          <p:cNvSpPr>
            <a:spLocks noGrp="1"/>
          </p:cNvSpPr>
          <p:nvPr>
            <p:ph type="title"/>
          </p:nvPr>
        </p:nvSpPr>
        <p:spPr>
          <a:xfrm>
            <a:off x="2031076" y="304589"/>
            <a:ext cx="10515600" cy="1148715"/>
          </a:xfrm>
        </p:spPr>
        <p:txBody>
          <a:bodyPr/>
          <a:lstStyle/>
          <a:p>
            <a:r>
              <a:rPr lang="el-GR" dirty="0"/>
              <a:t>Διαφάνεια 2: Στοιχεία Βιβλίου</a:t>
            </a:r>
            <a:endParaRPr lang="en-GB" dirty="0"/>
          </a:p>
        </p:txBody>
      </p:sp>
      <p:grpSp>
        <p:nvGrpSpPr>
          <p:cNvPr id="8" name="Group 14">
            <a:extLst>
              <a:ext uri="{FF2B5EF4-FFF2-40B4-BE49-F238E27FC236}">
                <a16:creationId xmlns="" xmlns:a16="http://schemas.microsoft.com/office/drawing/2014/main" id="{506C79BA-98AF-E273-68B3-65E8554BD22B}"/>
              </a:ext>
            </a:extLst>
          </p:cNvPr>
          <p:cNvGrpSpPr/>
          <p:nvPr/>
        </p:nvGrpSpPr>
        <p:grpSpPr>
          <a:xfrm>
            <a:off x="1550398" y="1852169"/>
            <a:ext cx="8634845" cy="4278525"/>
            <a:chOff x="3208193" y="2552147"/>
            <a:chExt cx="1899894" cy="5193702"/>
          </a:xfrm>
        </p:grpSpPr>
        <p:sp>
          <p:nvSpPr>
            <p:cNvPr id="9" name="Rectangle 15">
              <a:extLst>
                <a:ext uri="{FF2B5EF4-FFF2-40B4-BE49-F238E27FC236}">
                  <a16:creationId xmlns="" xmlns:a16="http://schemas.microsoft.com/office/drawing/2014/main" id="{2D645A5F-FF7F-FF34-0004-CF98B2AD8B0F}"/>
                </a:ext>
              </a:extLst>
            </p:cNvPr>
            <p:cNvSpPr/>
            <p:nvPr/>
          </p:nvSpPr>
          <p:spPr>
            <a:xfrm>
              <a:off x="3208193" y="2552147"/>
              <a:ext cx="1899894" cy="519370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400"/>
            </a:p>
          </p:txBody>
        </p:sp>
        <p:sp>
          <p:nvSpPr>
            <p:cNvPr id="10" name="TextBox 9">
              <a:extLst>
                <a:ext uri="{FF2B5EF4-FFF2-40B4-BE49-F238E27FC236}">
                  <a16:creationId xmlns="" xmlns:a16="http://schemas.microsoft.com/office/drawing/2014/main" id="{48155E8E-E3D9-49A4-47E4-76559C1187B2}"/>
                </a:ext>
              </a:extLst>
            </p:cNvPr>
            <p:cNvSpPr txBox="1"/>
            <p:nvPr/>
          </p:nvSpPr>
          <p:spPr>
            <a:xfrm>
              <a:off x="3250626" y="2552147"/>
              <a:ext cx="1857460" cy="410971"/>
            </a:xfrm>
            <a:prstGeom prst="rect">
              <a:avLst/>
            </a:prstGeom>
            <a:noFill/>
          </p:spPr>
          <p:txBody>
            <a:bodyPr wrap="square">
              <a:spAutoFit/>
            </a:bodyPr>
            <a:lstStyle/>
            <a:p>
              <a:pPr marL="360363" indent="-360363" algn="just"/>
              <a:endParaRPr lang="en-GB" sz="1600" dirty="0"/>
            </a:p>
          </p:txBody>
        </p:sp>
      </p:grpSp>
      <p:sp>
        <p:nvSpPr>
          <p:cNvPr id="7" name="Θέση υποσέλιδου 4">
            <a:extLst>
              <a:ext uri="{FF2B5EF4-FFF2-40B4-BE49-F238E27FC236}">
                <a16:creationId xmlns="" xmlns:a16="http://schemas.microsoft.com/office/drawing/2014/main" id="{ABD205EE-A09E-7F7B-3FBF-C55CB64F3D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z="2400" dirty="0"/>
              <a:t>ISBN 978-618-85370-8-8</a:t>
            </a:r>
            <a:endParaRPr lang="en-GB" sz="2400" dirty="0"/>
          </a:p>
        </p:txBody>
      </p:sp>
      <p:sp>
        <p:nvSpPr>
          <p:cNvPr id="3" name="Rectangle 2"/>
          <p:cNvSpPr/>
          <p:nvPr/>
        </p:nvSpPr>
        <p:spPr>
          <a:xfrm>
            <a:off x="1550398" y="1935892"/>
            <a:ext cx="7593602" cy="2816156"/>
          </a:xfrm>
          <a:prstGeom prst="rect">
            <a:avLst/>
          </a:prstGeom>
        </p:spPr>
        <p:txBody>
          <a:bodyPr wrap="square">
            <a:spAutoFit/>
          </a:bodyPr>
          <a:lstStyle/>
          <a:p>
            <a:pPr lvl="0"/>
            <a:r>
              <a:rPr lang="el-GR" sz="1500" b="1" dirty="0">
                <a:solidFill>
                  <a:prstClr val="black"/>
                </a:solidFill>
                <a:latin typeface="Ubuntu-Bold"/>
              </a:rPr>
              <a:t>ΜΕΤΑΔΕΔΟΜΕΝΑ</a:t>
            </a:r>
          </a:p>
          <a:p>
            <a:pPr lvl="0"/>
            <a:r>
              <a:rPr lang="el-GR" sz="900" b="1" dirty="0">
                <a:solidFill>
                  <a:prstClr val="black"/>
                </a:solidFill>
                <a:latin typeface="Ubuntu-Bold"/>
              </a:rPr>
              <a:t>Τίτλος: </a:t>
            </a:r>
            <a:r>
              <a:rPr lang="el-GR" sz="900" dirty="0">
                <a:solidFill>
                  <a:prstClr val="black"/>
                </a:solidFill>
                <a:latin typeface="Ubuntu-Light"/>
              </a:rPr>
              <a:t>Εδαφολογία</a:t>
            </a:r>
          </a:p>
          <a:p>
            <a:pPr lvl="0"/>
            <a:r>
              <a:rPr lang="el-GR" sz="900" b="1" dirty="0">
                <a:solidFill>
                  <a:prstClr val="black"/>
                </a:solidFill>
                <a:latin typeface="Ubuntu-Bold"/>
              </a:rPr>
              <a:t>Υπότιτλος: </a:t>
            </a:r>
            <a:r>
              <a:rPr lang="el-GR" sz="900" dirty="0">
                <a:solidFill>
                  <a:prstClr val="black"/>
                </a:solidFill>
                <a:latin typeface="Ubuntu-Light"/>
              </a:rPr>
              <a:t>-</a:t>
            </a:r>
          </a:p>
          <a:p>
            <a:pPr lvl="0"/>
            <a:r>
              <a:rPr lang="el-GR" sz="900" b="1" dirty="0">
                <a:solidFill>
                  <a:prstClr val="black"/>
                </a:solidFill>
                <a:latin typeface="Ubuntu-Bold"/>
              </a:rPr>
              <a:t>Γλώσσα: </a:t>
            </a:r>
            <a:r>
              <a:rPr lang="el-GR" sz="900" dirty="0">
                <a:solidFill>
                  <a:prstClr val="black"/>
                </a:solidFill>
                <a:latin typeface="Ubuntu-Light"/>
              </a:rPr>
              <a:t>Ελληνικά</a:t>
            </a:r>
          </a:p>
          <a:p>
            <a:pPr lvl="0"/>
            <a:r>
              <a:rPr lang="el-GR" sz="900" b="1" dirty="0">
                <a:solidFill>
                  <a:prstClr val="black"/>
                </a:solidFill>
                <a:latin typeface="Ubuntu-Bold"/>
              </a:rPr>
              <a:t>Συγγραφείς: </a:t>
            </a:r>
            <a:r>
              <a:rPr lang="el-GR" sz="900" dirty="0">
                <a:solidFill>
                  <a:prstClr val="black"/>
                </a:solidFill>
                <a:latin typeface="Ubuntu-Light"/>
              </a:rPr>
              <a:t>Σινάνης, Κ., Ομότιμος Καθηγητής, ΕΛΜΕΠΑ</a:t>
            </a:r>
          </a:p>
          <a:p>
            <a:pPr lvl="0"/>
            <a:r>
              <a:rPr lang="en-US" sz="900" b="1" dirty="0">
                <a:solidFill>
                  <a:prstClr val="black"/>
                </a:solidFill>
                <a:latin typeface="Ubuntu-Bold"/>
              </a:rPr>
              <a:t>ISBN: </a:t>
            </a:r>
            <a:r>
              <a:rPr lang="en-US" sz="900" dirty="0">
                <a:solidFill>
                  <a:prstClr val="black"/>
                </a:solidFill>
                <a:latin typeface="Ubuntu-Light"/>
              </a:rPr>
              <a:t>978-618-85370-8-8</a:t>
            </a:r>
          </a:p>
          <a:p>
            <a:pPr lvl="0"/>
            <a:r>
              <a:rPr lang="el-GR" sz="900" b="1" dirty="0">
                <a:solidFill>
                  <a:prstClr val="black"/>
                </a:solidFill>
                <a:latin typeface="Ubuntu-Bold"/>
              </a:rPr>
              <a:t>Θεματικές Κατηγορίες: </a:t>
            </a:r>
            <a:r>
              <a:rPr lang="el-GR" sz="900" dirty="0">
                <a:solidFill>
                  <a:prstClr val="black"/>
                </a:solidFill>
                <a:latin typeface="Ubuntu-Light"/>
              </a:rPr>
              <a:t>ΦΥΣΙΚΕΣ ΚΑΙ ΓΕΩΠΟΝΙΚΕΣ</a:t>
            </a:r>
          </a:p>
          <a:p>
            <a:pPr lvl="0"/>
            <a:r>
              <a:rPr lang="el-GR" sz="900" dirty="0">
                <a:solidFill>
                  <a:prstClr val="black"/>
                </a:solidFill>
                <a:latin typeface="Ubuntu-Light"/>
              </a:rPr>
              <a:t>ΕΠΙΣΤΗΜΕΣ</a:t>
            </a:r>
          </a:p>
          <a:p>
            <a:pPr lvl="0"/>
            <a:r>
              <a:rPr lang="el-GR" sz="900" b="1" dirty="0">
                <a:solidFill>
                  <a:prstClr val="black"/>
                </a:solidFill>
                <a:latin typeface="Ubuntu-Bold"/>
              </a:rPr>
              <a:t>Λέξεις-κλειδιά: </a:t>
            </a:r>
            <a:r>
              <a:rPr lang="el-GR" sz="900" dirty="0">
                <a:solidFill>
                  <a:prstClr val="black"/>
                </a:solidFill>
                <a:latin typeface="Ubuntu-Light"/>
              </a:rPr>
              <a:t>Ορυκτά της αργίλου / Ιονική ανταλλαγή</a:t>
            </a:r>
          </a:p>
          <a:p>
            <a:pPr lvl="0"/>
            <a:r>
              <a:rPr lang="el-GR" sz="900" dirty="0">
                <a:solidFill>
                  <a:prstClr val="black"/>
                </a:solidFill>
                <a:latin typeface="Ubuntu-Light"/>
              </a:rPr>
              <a:t>κατιόντων / Φυσικές ιδιότητες του εδάφους / Χημικές</a:t>
            </a:r>
          </a:p>
          <a:p>
            <a:pPr lvl="0"/>
            <a:r>
              <a:rPr lang="el-GR" sz="900" dirty="0">
                <a:solidFill>
                  <a:prstClr val="black"/>
                </a:solidFill>
                <a:latin typeface="Ubuntu-Light"/>
              </a:rPr>
              <a:t>ιδιότητες του εδάφους / Ταξινόμηση των </a:t>
            </a:r>
            <a:r>
              <a:rPr lang="el-GR" sz="900" dirty="0" smtClean="0">
                <a:solidFill>
                  <a:prstClr val="black"/>
                </a:solidFill>
                <a:latin typeface="Ubuntu-Light"/>
              </a:rPr>
              <a:t>εδαφών</a:t>
            </a:r>
          </a:p>
          <a:p>
            <a:pPr lvl="0"/>
            <a:endParaRPr lang="el-GR" sz="900" dirty="0">
              <a:solidFill>
                <a:prstClr val="black"/>
              </a:solidFill>
              <a:latin typeface="Ubuntu-Light"/>
            </a:endParaRPr>
          </a:p>
          <a:p>
            <a:pPr lvl="0"/>
            <a:endParaRPr lang="el-GR" sz="900" dirty="0" smtClean="0">
              <a:solidFill>
                <a:prstClr val="black"/>
              </a:solidFill>
              <a:latin typeface="Ubuntu-Light"/>
            </a:endParaRPr>
          </a:p>
          <a:p>
            <a:pPr algn="just"/>
            <a:r>
              <a:rPr lang="el-GR" sz="900" b="1" dirty="0">
                <a:latin typeface="Ubuntu-Bold"/>
              </a:rPr>
              <a:t>Βιβλιογραφική Αναφορά: </a:t>
            </a:r>
            <a:r>
              <a:rPr lang="el-GR" sz="900" dirty="0">
                <a:latin typeface="Ubuntu-Light"/>
              </a:rPr>
              <a:t>Σινάνης, Κ. (2021). </a:t>
            </a:r>
            <a:r>
              <a:rPr lang="el-GR" sz="900" i="1" dirty="0">
                <a:latin typeface="Ubuntu-Light"/>
              </a:rPr>
              <a:t>Εδαφολογία</a:t>
            </a:r>
            <a:r>
              <a:rPr lang="el-GR" sz="900" dirty="0">
                <a:latin typeface="Ubuntu-Light"/>
              </a:rPr>
              <a:t> [Προπτυχιακό εγχειρίδιο]. Κάλλιπος, Ανοικτές Ακαδημαϊκές Εκδόσεις. </a:t>
            </a:r>
            <a:r>
              <a:rPr lang="en-US" sz="900" dirty="0">
                <a:latin typeface="Ubuntu-Light"/>
                <a:hlinkClick r:id="rId2"/>
              </a:rPr>
              <a:t>http://dx.doi.org/10.57713/kallipos-14</a:t>
            </a:r>
            <a:endParaRPr lang="el-GR" sz="900" dirty="0">
              <a:latin typeface="Ubuntu-Light"/>
            </a:endParaRPr>
          </a:p>
          <a:p>
            <a:pPr lvl="0"/>
            <a:endParaRPr lang="el-GR" sz="900" dirty="0" smtClean="0">
              <a:solidFill>
                <a:prstClr val="black"/>
              </a:solidFill>
              <a:latin typeface="Ubuntu-Light"/>
            </a:endParaRPr>
          </a:p>
          <a:p>
            <a:pPr lvl="0"/>
            <a:endParaRPr lang="el-GR" sz="900" dirty="0">
              <a:solidFill>
                <a:prstClr val="black"/>
              </a:solidFill>
              <a:latin typeface="Ubuntu-Light"/>
            </a:endParaRPr>
          </a:p>
          <a:p>
            <a:pPr lvl="0"/>
            <a:endParaRPr lang="en-US" dirty="0"/>
          </a:p>
        </p:txBody>
      </p:sp>
    </p:spTree>
    <p:extLst>
      <p:ext uri="{BB962C8B-B14F-4D97-AF65-F5344CB8AC3E}">
        <p14:creationId xmlns:p14="http://schemas.microsoft.com/office/powerpoint/2010/main" val="3368809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A62603E3-6073-D679-4512-24F9593AE6C5}"/>
              </a:ext>
            </a:extLst>
          </p:cNvPr>
          <p:cNvSpPr>
            <a:spLocks noGrp="1"/>
          </p:cNvSpPr>
          <p:nvPr>
            <p:ph type="title"/>
          </p:nvPr>
        </p:nvSpPr>
        <p:spPr>
          <a:xfrm>
            <a:off x="2001520" y="269557"/>
            <a:ext cx="10515600" cy="1148715"/>
          </a:xfrm>
        </p:spPr>
        <p:txBody>
          <a:bodyPr/>
          <a:lstStyle/>
          <a:p>
            <a:r>
              <a:rPr lang="el-GR" dirty="0"/>
              <a:t>        </a:t>
            </a:r>
            <a:r>
              <a:rPr lang="el-GR" sz="4000" dirty="0">
                <a:latin typeface="Times New Roman" panose="02020603050405020304" pitchFamily="18" charset="0"/>
                <a:cs typeface="Times New Roman" panose="02020603050405020304" pitchFamily="18" charset="0"/>
              </a:rPr>
              <a:t>Διδακτική αξία/χρήση του βιβλίου</a:t>
            </a:r>
            <a:endParaRPr lang="en-GB" sz="4000"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 xmlns:a16="http://schemas.microsoft.com/office/drawing/2014/main" id="{4CF9FF37-1C47-7E52-02ED-40FA83C7A747}"/>
              </a:ext>
            </a:extLst>
          </p:cNvPr>
          <p:cNvSpPr>
            <a:spLocks noGrp="1"/>
          </p:cNvSpPr>
          <p:nvPr>
            <p:ph idx="1"/>
          </p:nvPr>
        </p:nvSpPr>
        <p:spPr>
          <a:xfrm>
            <a:off x="309715" y="1681316"/>
            <a:ext cx="11474245" cy="4495647"/>
          </a:xfrm>
        </p:spPr>
        <p:txBody>
          <a:bodyPr>
            <a:normAutofit/>
          </a:bodyPr>
          <a:lstStyle/>
          <a:p>
            <a:r>
              <a:rPr lang="el-GR" dirty="0">
                <a:solidFill>
                  <a:srgbClr val="002060"/>
                </a:solidFill>
                <a:latin typeface="Times New Roman" panose="02020603050405020304" pitchFamily="18" charset="0"/>
                <a:cs typeface="Times New Roman" panose="02020603050405020304" pitchFamily="18" charset="0"/>
              </a:rPr>
              <a:t>Συναφή μαθήματα/Τμήματα</a:t>
            </a:r>
          </a:p>
          <a:p>
            <a:pPr indent="0">
              <a:lnSpc>
                <a:spcPct val="150000"/>
              </a:lnSpc>
              <a:spcBef>
                <a:spcPts val="600"/>
              </a:spcBef>
              <a:spcAft>
                <a:spcPts val="600"/>
              </a:spcAft>
              <a:buNone/>
            </a:pPr>
            <a:r>
              <a:rPr lang="el-GR" sz="1900" dirty="0">
                <a:latin typeface="Times New Roman" panose="02020603050405020304" pitchFamily="18" charset="0"/>
                <a:cs typeface="Times New Roman" panose="02020603050405020304" pitchFamily="18" charset="0"/>
              </a:rPr>
              <a:t>Κωδικός        Τίτλος           Εξάμηνο  </a:t>
            </a:r>
            <a:r>
              <a:rPr lang="el-GR" sz="1900" dirty="0" smtClean="0">
                <a:latin typeface="Times New Roman" panose="02020603050405020304" pitchFamily="18" charset="0"/>
                <a:cs typeface="Times New Roman" panose="02020603050405020304" pitchFamily="18" charset="0"/>
              </a:rPr>
              <a:t>Προπτ./ </a:t>
            </a:r>
            <a:r>
              <a:rPr lang="el-GR" sz="1900" dirty="0">
                <a:latin typeface="Times New Roman" panose="02020603050405020304" pitchFamily="18" charset="0"/>
                <a:cs typeface="Times New Roman" panose="02020603050405020304" pitchFamily="18" charset="0"/>
              </a:rPr>
              <a:t>Μεταπτ.    Τμήμα ή ΔΠΜΣ          ΑΕΙ        % Κάλυψης  Διδάσκοντες                                              </a:t>
            </a:r>
          </a:p>
          <a:p>
            <a:pPr marL="0" indent="0">
              <a:lnSpc>
                <a:spcPct val="150000"/>
              </a:lnSpc>
              <a:spcBef>
                <a:spcPts val="600"/>
              </a:spcBef>
              <a:buNone/>
            </a:pPr>
            <a:r>
              <a:rPr lang="el-GR" sz="1900" dirty="0">
                <a:latin typeface="Times New Roman" panose="02020603050405020304" pitchFamily="18" charset="0"/>
                <a:cs typeface="Times New Roman" panose="02020603050405020304" pitchFamily="18" charset="0"/>
              </a:rPr>
              <a:t> ΓΠ206      ΕΔΑΦΟΛΟΓΙΑ           2        Προπτυχιακό         ΓΕΩΠΟΝΙΑΣ        ΕΛΜΕΠΑ       100      </a:t>
            </a:r>
            <a:r>
              <a:rPr lang="el-GR" sz="1900" dirty="0" err="1">
                <a:latin typeface="Times New Roman" panose="02020603050405020304" pitchFamily="18" charset="0"/>
                <a:cs typeface="Times New Roman" panose="02020603050405020304" pitchFamily="18" charset="0"/>
              </a:rPr>
              <a:t>Τζανακάκης</a:t>
            </a:r>
            <a:r>
              <a:rPr lang="el-GR" sz="1900" dirty="0">
                <a:latin typeface="Times New Roman" panose="02020603050405020304" pitchFamily="18" charset="0"/>
                <a:cs typeface="Times New Roman" panose="02020603050405020304" pitchFamily="18" charset="0"/>
              </a:rPr>
              <a:t> Β. 600-2005   ΕΔΑΦΟΛΟΓΙΑ           2        Προπτυχιακό         ΓΕΩΠΟΝΙΑΣ           </a:t>
            </a:r>
            <a:r>
              <a:rPr lang="el-GR" sz="1900" dirty="0" smtClean="0">
                <a:latin typeface="Times New Roman" panose="02020603050405020304" pitchFamily="18" charset="0"/>
                <a:cs typeface="Times New Roman" panose="02020603050405020304" pitchFamily="18" charset="0"/>
              </a:rPr>
              <a:t>ΔΠΕ             100               </a:t>
            </a:r>
            <a:r>
              <a:rPr lang="el-GR" sz="1900" dirty="0">
                <a:latin typeface="Times New Roman" panose="02020603050405020304" pitchFamily="18" charset="0"/>
                <a:cs typeface="Times New Roman" panose="02020603050405020304" pitchFamily="18" charset="0"/>
              </a:rPr>
              <a:t>----              33306        ΕΔΑΦΟΛΟΓΙΑ           2        Προπτυχιακό       ΑΓ</a:t>
            </a:r>
            <a:r>
              <a:rPr lang="el-GR" sz="1900" dirty="0" smtClean="0">
                <a:latin typeface="Times New Roman" panose="02020603050405020304" pitchFamily="18" charset="0"/>
                <a:cs typeface="Times New Roman" panose="02020603050405020304" pitchFamily="18" charset="0"/>
              </a:rPr>
              <a:t>. ΑΝ. ΑΓΡ. </a:t>
            </a:r>
            <a:r>
              <a:rPr lang="el-GR" sz="1900" dirty="0">
                <a:latin typeface="Times New Roman" panose="02020603050405020304" pitchFamily="18" charset="0"/>
                <a:cs typeface="Times New Roman" panose="02020603050405020304" pitchFamily="18" charset="0"/>
              </a:rPr>
              <a:t>Φ. Π.     ΕΚΠΑ          </a:t>
            </a:r>
            <a:r>
              <a:rPr lang="el-GR" sz="1900" dirty="0" smtClean="0">
                <a:latin typeface="Times New Roman" panose="02020603050405020304" pitchFamily="18" charset="0"/>
                <a:cs typeface="Times New Roman" panose="02020603050405020304" pitchFamily="18" charset="0"/>
              </a:rPr>
              <a:t>100               </a:t>
            </a:r>
            <a:r>
              <a:rPr lang="el-GR" sz="1900" dirty="0">
                <a:latin typeface="Times New Roman" panose="02020603050405020304" pitchFamily="18" charset="0"/>
                <a:cs typeface="Times New Roman" panose="02020603050405020304" pitchFamily="18" charset="0"/>
              </a:rPr>
              <a:t>----     B.Υ.4         ΕΔΑΦΟΛΟΓΙΑ           2        Προπτυχιακό    </a:t>
            </a:r>
            <a:r>
              <a:rPr lang="el-GR" sz="1900" dirty="0" smtClean="0">
                <a:latin typeface="Times New Roman" panose="02020603050405020304" pitchFamily="18" charset="0"/>
                <a:cs typeface="Times New Roman" panose="02020603050405020304" pitchFamily="18" charset="0"/>
              </a:rPr>
              <a:t>ΔΑΣΟΛ. </a:t>
            </a:r>
            <a:r>
              <a:rPr lang="el-GR" sz="1900" dirty="0">
                <a:latin typeface="Times New Roman" panose="02020603050405020304" pitchFamily="18" charset="0"/>
                <a:cs typeface="Times New Roman" panose="02020603050405020304" pitchFamily="18" charset="0"/>
              </a:rPr>
              <a:t>&amp; ΦΥΣ.ΠΕΡ.    ΔΠΕ            </a:t>
            </a:r>
            <a:r>
              <a:rPr lang="el-GR" sz="1900" dirty="0" smtClean="0">
                <a:latin typeface="Times New Roman" panose="02020603050405020304" pitchFamily="18" charset="0"/>
                <a:cs typeface="Times New Roman" panose="02020603050405020304" pitchFamily="18" charset="0"/>
              </a:rPr>
              <a:t>100               </a:t>
            </a:r>
            <a:r>
              <a:rPr lang="el-GR" sz="1900" dirty="0">
                <a:latin typeface="Times New Roman" panose="02020603050405020304" pitchFamily="18" charset="0"/>
                <a:cs typeface="Times New Roman" panose="02020603050405020304" pitchFamily="18" charset="0"/>
              </a:rPr>
              <a:t>----</a:t>
            </a:r>
            <a:endParaRPr lang="el-GR" dirty="0"/>
          </a:p>
        </p:txBody>
      </p:sp>
      <p:sp>
        <p:nvSpPr>
          <p:cNvPr id="4" name="Θέση υποσέλιδου 4">
            <a:extLst>
              <a:ext uri="{FF2B5EF4-FFF2-40B4-BE49-F238E27FC236}">
                <a16:creationId xmlns="" xmlns:a16="http://schemas.microsoft.com/office/drawing/2014/main" id="{21B77CD7-0172-1181-2CFD-0C7DDEB0CE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dirty="0"/>
              <a:t>ΑΝΑΛΥΤΙΚΗ ΔΥΝΑΜΙΚΗ    </a:t>
            </a:r>
            <a:r>
              <a:rPr lang="el-GR" dirty="0" err="1"/>
              <a:t>Δρης</a:t>
            </a:r>
            <a:r>
              <a:rPr lang="el-GR" dirty="0"/>
              <a:t>, </a:t>
            </a:r>
            <a:r>
              <a:rPr lang="el-GR" dirty="0" err="1"/>
              <a:t>Αλεξόπουλοος</a:t>
            </a:r>
            <a:endParaRPr lang="en-GB" dirty="0"/>
          </a:p>
        </p:txBody>
      </p:sp>
    </p:spTree>
    <p:extLst>
      <p:ext uri="{BB962C8B-B14F-4D97-AF65-F5344CB8AC3E}">
        <p14:creationId xmlns:p14="http://schemas.microsoft.com/office/powerpoint/2010/main" val="2849429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36AE74F9-4EFC-32FB-BA08-08B06DB3F792}"/>
              </a:ext>
            </a:extLst>
          </p:cNvPr>
          <p:cNvSpPr>
            <a:spLocks noGrp="1"/>
          </p:cNvSpPr>
          <p:nvPr>
            <p:ph type="title"/>
          </p:nvPr>
        </p:nvSpPr>
        <p:spPr/>
        <p:txBody>
          <a:bodyPr>
            <a:normAutofit/>
          </a:bodyPr>
          <a:lstStyle/>
          <a:p>
            <a:r>
              <a:rPr lang="el-GR" sz="4000" dirty="0">
                <a:latin typeface="Times New Roman" panose="02020603050405020304" pitchFamily="18" charset="0"/>
                <a:cs typeface="Times New Roman" panose="02020603050405020304" pitchFamily="18" charset="0"/>
              </a:rPr>
              <a:t> Διδακτική αξί</a:t>
            </a:r>
            <a:r>
              <a:rPr lang="el-GR" dirty="0">
                <a:latin typeface="Times New Roman" panose="02020603050405020304" pitchFamily="18" charset="0"/>
                <a:cs typeface="Times New Roman" panose="02020603050405020304" pitchFamily="18" charset="0"/>
              </a:rPr>
              <a:t>α</a:t>
            </a:r>
            <a:r>
              <a:rPr lang="el-GR" sz="4000" dirty="0">
                <a:latin typeface="Times New Roman" panose="02020603050405020304" pitchFamily="18" charset="0"/>
                <a:cs typeface="Times New Roman" panose="02020603050405020304" pitchFamily="18" charset="0"/>
              </a:rPr>
              <a:t>/χρήση του βιβλίου</a:t>
            </a:r>
          </a:p>
        </p:txBody>
      </p:sp>
      <p:sp>
        <p:nvSpPr>
          <p:cNvPr id="3" name="Θέση περιεχομένου 2">
            <a:extLst>
              <a:ext uri="{FF2B5EF4-FFF2-40B4-BE49-F238E27FC236}">
                <a16:creationId xmlns="" xmlns:a16="http://schemas.microsoft.com/office/drawing/2014/main" id="{A2B9E0A3-F76E-A539-60E1-42C1F57393EF}"/>
              </a:ext>
            </a:extLst>
          </p:cNvPr>
          <p:cNvSpPr>
            <a:spLocks noGrp="1"/>
          </p:cNvSpPr>
          <p:nvPr>
            <p:ph idx="1"/>
          </p:nvPr>
        </p:nvSpPr>
        <p:spPr>
          <a:xfrm>
            <a:off x="838200" y="1825625"/>
            <a:ext cx="10778412" cy="4584506"/>
          </a:xfrm>
        </p:spPr>
        <p:txBody>
          <a:bodyPr/>
          <a:lstStyle/>
          <a:p>
            <a:pPr marL="0" indent="0">
              <a:spcBef>
                <a:spcPts val="600"/>
              </a:spcBef>
              <a:buNone/>
            </a:pPr>
            <a:r>
              <a:rPr lang="el-GR" sz="1900" dirty="0">
                <a:latin typeface="Times New Roman" panose="02020603050405020304" pitchFamily="18" charset="0"/>
                <a:cs typeface="Times New Roman" panose="02020603050405020304" pitchFamily="18" charset="0"/>
              </a:rPr>
              <a:t> </a:t>
            </a:r>
          </a:p>
          <a:p>
            <a:r>
              <a:rPr lang="el-GR" dirty="0">
                <a:solidFill>
                  <a:srgbClr val="002060"/>
                </a:solidFill>
                <a:latin typeface="Times New Roman" panose="02020603050405020304" pitchFamily="18" charset="0"/>
                <a:cs typeface="Times New Roman" panose="02020603050405020304" pitchFamily="18" charset="0"/>
              </a:rPr>
              <a:t>Συναφή βιβλία που ήδη χρησιμοποιούνται</a:t>
            </a:r>
          </a:p>
          <a:p>
            <a:pPr marL="0" indent="0">
              <a:lnSpc>
                <a:spcPct val="150000"/>
              </a:lnSpc>
              <a:buNone/>
            </a:pPr>
            <a:r>
              <a:rPr lang="el-GR" sz="1900" dirty="0">
                <a:latin typeface="Times New Roman" panose="02020603050405020304" pitchFamily="18" charset="0"/>
                <a:cs typeface="Times New Roman" panose="02020603050405020304" pitchFamily="18" charset="0"/>
              </a:rPr>
              <a:t>Τίτλος                              Προπτυχιακό / Μεταπτυχιακό                 Τμήμα ή ΔΠΜΣ                        % Κάλυψης </a:t>
            </a:r>
          </a:p>
          <a:p>
            <a:pPr marL="0" indent="0">
              <a:lnSpc>
                <a:spcPct val="150000"/>
              </a:lnSpc>
              <a:buNone/>
            </a:pPr>
            <a:r>
              <a:rPr lang="el-GR" sz="1900" dirty="0" smtClean="0">
                <a:latin typeface="Times New Roman" panose="02020603050405020304" pitchFamily="18" charset="0"/>
                <a:cs typeface="Times New Roman" panose="02020603050405020304" pitchFamily="18" charset="0"/>
              </a:rPr>
              <a:t>ΕΔΑΦΟΛΟΓΙΑ                          Προπτυχιακό                                  </a:t>
            </a:r>
            <a:r>
              <a:rPr lang="el-GR" sz="1900" dirty="0">
                <a:latin typeface="Times New Roman" panose="02020603050405020304" pitchFamily="18" charset="0"/>
                <a:cs typeface="Times New Roman" panose="02020603050405020304" pitchFamily="18" charset="0"/>
              </a:rPr>
              <a:t>ΓΕΩΠΟΝΙΑΣ                                     100                             </a:t>
            </a:r>
            <a:r>
              <a:rPr lang="el-GR" sz="1900" dirty="0" smtClean="0">
                <a:latin typeface="Times New Roman" panose="02020603050405020304" pitchFamily="18" charset="0"/>
                <a:cs typeface="Times New Roman" panose="02020603050405020304" pitchFamily="18" charset="0"/>
              </a:rPr>
              <a:t>ΕΔΑΦΟΛΟΓΙΑ                          </a:t>
            </a:r>
            <a:r>
              <a:rPr lang="el-GR" sz="1900" dirty="0">
                <a:latin typeface="Times New Roman" panose="02020603050405020304" pitchFamily="18" charset="0"/>
                <a:cs typeface="Times New Roman" panose="02020603050405020304" pitchFamily="18" charset="0"/>
              </a:rPr>
              <a:t>Προπτυχιακό                                  ΓΕΩΠΟΝΙΑΣ                                     100                          </a:t>
            </a:r>
            <a:r>
              <a:rPr lang="el-GR" sz="1900" dirty="0" smtClean="0">
                <a:latin typeface="Times New Roman" panose="02020603050405020304" pitchFamily="18" charset="0"/>
                <a:cs typeface="Times New Roman" panose="02020603050405020304" pitchFamily="18" charset="0"/>
              </a:rPr>
              <a:t>ΕΔΑΦΟΛΟΓΙΑ                          </a:t>
            </a:r>
            <a:r>
              <a:rPr lang="el-GR" sz="1900" dirty="0">
                <a:latin typeface="Times New Roman" panose="02020603050405020304" pitchFamily="18" charset="0"/>
                <a:cs typeface="Times New Roman" panose="02020603050405020304" pitchFamily="18" charset="0"/>
              </a:rPr>
              <a:t>Προπτυχιακό                    ΑΓΡ. ΑΝΑΠΤ. </a:t>
            </a:r>
            <a:r>
              <a:rPr lang="el-GR" sz="1900" dirty="0" smtClean="0">
                <a:latin typeface="Times New Roman" panose="02020603050405020304" pitchFamily="18" charset="0"/>
                <a:cs typeface="Times New Roman" panose="02020603050405020304" pitchFamily="18" charset="0"/>
              </a:rPr>
              <a:t>ΑΓΡΟΤΟΔ. </a:t>
            </a:r>
            <a:r>
              <a:rPr lang="el-GR" sz="1900" dirty="0">
                <a:latin typeface="Times New Roman" panose="02020603050405020304" pitchFamily="18" charset="0"/>
                <a:cs typeface="Times New Roman" panose="02020603050405020304" pitchFamily="18" charset="0"/>
              </a:rPr>
              <a:t>&amp; Φ. Π.                 </a:t>
            </a:r>
            <a:r>
              <a:rPr lang="el-GR" sz="1900" dirty="0" smtClean="0">
                <a:latin typeface="Times New Roman" panose="02020603050405020304" pitchFamily="18" charset="0"/>
                <a:cs typeface="Times New Roman" panose="02020603050405020304" pitchFamily="18" charset="0"/>
              </a:rPr>
              <a:t>100                             ΕΔΑΦΟΛΟΓΙΑ                          </a:t>
            </a:r>
            <a:r>
              <a:rPr lang="el-GR" sz="1900" dirty="0">
                <a:latin typeface="Times New Roman" panose="02020603050405020304" pitchFamily="18" charset="0"/>
                <a:cs typeface="Times New Roman" panose="02020603050405020304" pitchFamily="18" charset="0"/>
              </a:rPr>
              <a:t>Προπτυχιακό                ΔΑΣΟΛΟΓΙΑΣ ΚΑΙ ΦΥΣΙΚΟΥ </a:t>
            </a:r>
            <a:r>
              <a:rPr lang="el-GR" sz="1900" dirty="0" smtClean="0">
                <a:latin typeface="Times New Roman" panose="02020603050405020304" pitchFamily="18" charset="0"/>
                <a:cs typeface="Times New Roman" panose="02020603050405020304" pitchFamily="18" charset="0"/>
              </a:rPr>
              <a:t>ΠΕΡΙΒ.              </a:t>
            </a:r>
            <a:r>
              <a:rPr lang="el-GR" sz="1900" dirty="0">
                <a:latin typeface="Times New Roman" panose="02020603050405020304" pitchFamily="18" charset="0"/>
                <a:cs typeface="Times New Roman" panose="02020603050405020304" pitchFamily="18" charset="0"/>
              </a:rPr>
              <a:t>100 </a:t>
            </a:r>
          </a:p>
        </p:txBody>
      </p:sp>
    </p:spTree>
    <p:extLst>
      <p:ext uri="{BB962C8B-B14F-4D97-AF65-F5344CB8AC3E}">
        <p14:creationId xmlns:p14="http://schemas.microsoft.com/office/powerpoint/2010/main" val="4228988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907EF6B7-1338-4443-8C46-6A318D952DF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 xmlns:a16="http://schemas.microsoft.com/office/drawing/2014/main" id="{DAAE4CDD-124C-4DCF-9584-B6033B545DD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 xmlns:a16="http://schemas.microsoft.com/office/drawing/2014/main" id="{F525E894-A632-4F0A-C4ED-5CECD9E060AB}"/>
              </a:ext>
            </a:extLst>
          </p:cNvPr>
          <p:cNvSpPr>
            <a:spLocks noGrp="1"/>
          </p:cNvSpPr>
          <p:nvPr>
            <p:ph type="title"/>
          </p:nvPr>
        </p:nvSpPr>
        <p:spPr>
          <a:xfrm>
            <a:off x="686834" y="1153572"/>
            <a:ext cx="3200400" cy="4461163"/>
          </a:xfrm>
        </p:spPr>
        <p:txBody>
          <a:bodyPr>
            <a:normAutofit/>
          </a:bodyPr>
          <a:lstStyle/>
          <a:p>
            <a:r>
              <a:rPr lang="el-GR" dirty="0" smtClean="0">
                <a:solidFill>
                  <a:srgbClr val="FFFFFF"/>
                </a:solidFill>
                <a:latin typeface="Times New Roman" panose="02020603050405020304" pitchFamily="18" charset="0"/>
                <a:cs typeface="Times New Roman" panose="02020603050405020304" pitchFamily="18" charset="0"/>
              </a:rPr>
              <a:t>Διδακτική αξία/χρήση </a:t>
            </a:r>
            <a:r>
              <a:rPr lang="el-GR" dirty="0">
                <a:solidFill>
                  <a:srgbClr val="FFFFFF"/>
                </a:solidFill>
                <a:latin typeface="Times New Roman" panose="02020603050405020304" pitchFamily="18" charset="0"/>
                <a:cs typeface="Times New Roman" panose="02020603050405020304" pitchFamily="18" charset="0"/>
              </a:rPr>
              <a:t>του βιβλίου</a:t>
            </a:r>
          </a:p>
        </p:txBody>
      </p:sp>
      <p:sp>
        <p:nvSpPr>
          <p:cNvPr id="12" name="Arc 11">
            <a:extLst>
              <a:ext uri="{FF2B5EF4-FFF2-40B4-BE49-F238E27FC236}">
                <a16:creationId xmlns=""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Θέση περιεχομένου 2">
            <a:extLst>
              <a:ext uri="{FF2B5EF4-FFF2-40B4-BE49-F238E27FC236}">
                <a16:creationId xmlns="" xmlns:a16="http://schemas.microsoft.com/office/drawing/2014/main" id="{77B63614-1068-E37B-8864-0FEEC121469B}"/>
              </a:ext>
            </a:extLst>
          </p:cNvPr>
          <p:cNvSpPr>
            <a:spLocks noGrp="1"/>
          </p:cNvSpPr>
          <p:nvPr>
            <p:ph idx="1"/>
          </p:nvPr>
        </p:nvSpPr>
        <p:spPr>
          <a:xfrm>
            <a:off x="4447308" y="591344"/>
            <a:ext cx="6906491" cy="5585619"/>
          </a:xfrm>
        </p:spPr>
        <p:txBody>
          <a:bodyPr anchor="ctr">
            <a:normAutofit/>
          </a:bodyPr>
          <a:lstStyle/>
          <a:p>
            <a:r>
              <a:rPr lang="el-GR" sz="2400" dirty="0">
                <a:solidFill>
                  <a:srgbClr val="0000FF"/>
                </a:solidFill>
                <a:latin typeface="Times New Roman" panose="02020603050405020304" pitchFamily="18" charset="0"/>
                <a:cs typeface="Times New Roman" panose="02020603050405020304" pitchFamily="18" charset="0"/>
              </a:rPr>
              <a:t>Αναμενόμενη χρήση του παρόντος συγγράμματος</a:t>
            </a:r>
          </a:p>
          <a:p>
            <a:pPr marL="0" indent="0">
              <a:buNone/>
            </a:pPr>
            <a:r>
              <a:rPr lang="el-GR" sz="2400" dirty="0">
                <a:latin typeface="Times New Roman" panose="02020603050405020304" pitchFamily="18" charset="0"/>
                <a:cs typeface="Times New Roman" panose="02020603050405020304" pitchFamily="18" charset="0"/>
              </a:rPr>
              <a:t>Το προτεινόμενο σύγγραμμα στοχεύει να καλύψει τις εκπαιδευτικές ανάγκες του προπτυχιακού μαθήματος της Εδαφολογίας. Έχει επιλεγεί και διανέμεται στα ακόλουθα </a:t>
            </a:r>
            <a:r>
              <a:rPr lang="el-GR" sz="2400" dirty="0" smtClean="0">
                <a:latin typeface="Times New Roman" panose="02020603050405020304" pitchFamily="18" charset="0"/>
                <a:cs typeface="Times New Roman" panose="02020603050405020304" pitchFamily="18" charset="0"/>
              </a:rPr>
              <a:t>ΑΕΙ</a:t>
            </a:r>
            <a:r>
              <a:rPr lang="en-US" sz="2400" dirty="0" smtClean="0">
                <a:latin typeface="Times New Roman" panose="02020603050405020304" pitchFamily="18" charset="0"/>
                <a:cs typeface="Times New Roman" panose="02020603050405020304" pitchFamily="18" charset="0"/>
              </a:rPr>
              <a:t>:</a:t>
            </a:r>
            <a:r>
              <a:rPr lang="el-GR" sz="2400" dirty="0" smtClean="0">
                <a:latin typeface="Times New Roman" panose="02020603050405020304" pitchFamily="18" charset="0"/>
                <a:cs typeface="Times New Roman" panose="02020603050405020304" pitchFamily="18" charset="0"/>
              </a:rPr>
              <a:t> </a:t>
            </a:r>
            <a:r>
              <a:rPr lang="el-GR" sz="2400" dirty="0">
                <a:solidFill>
                  <a:srgbClr val="FF0000"/>
                </a:solidFill>
                <a:latin typeface="Times New Roman" panose="02020603050405020304" pitchFamily="18" charset="0"/>
                <a:cs typeface="Times New Roman" panose="02020603050405020304" pitchFamily="18" charset="0"/>
              </a:rPr>
              <a:t>Διεθνές Πανεπιστήμιο της Ελλάδος (Θεσσαλονίκη</a:t>
            </a:r>
            <a:r>
              <a:rPr lang="el-GR" sz="2400" dirty="0" smtClean="0">
                <a:solidFill>
                  <a:srgbClr val="FF0000"/>
                </a:solidFill>
                <a:latin typeface="Times New Roman" panose="02020603050405020304" pitchFamily="18" charset="0"/>
                <a:cs typeface="Times New Roman" panose="02020603050405020304" pitchFamily="18" charset="0"/>
              </a:rPr>
              <a:t>), </a:t>
            </a:r>
            <a:r>
              <a:rPr lang="el-GR" sz="2400" dirty="0">
                <a:solidFill>
                  <a:srgbClr val="FF0000"/>
                </a:solidFill>
                <a:latin typeface="Times New Roman" panose="02020603050405020304" pitchFamily="18" charset="0"/>
                <a:cs typeface="Times New Roman" panose="02020603050405020304" pitchFamily="18" charset="0"/>
              </a:rPr>
              <a:t>Σχολή: Γεωτεχνικών </a:t>
            </a:r>
            <a:r>
              <a:rPr lang="el-GR" sz="2400" dirty="0" smtClean="0">
                <a:solidFill>
                  <a:srgbClr val="FF0000"/>
                </a:solidFill>
                <a:latin typeface="Times New Roman" panose="02020603050405020304" pitchFamily="18" charset="0"/>
                <a:cs typeface="Times New Roman" panose="02020603050405020304" pitchFamily="18" charset="0"/>
              </a:rPr>
              <a:t>Επιστημών, </a:t>
            </a:r>
            <a:r>
              <a:rPr lang="el-GR" sz="2400" dirty="0">
                <a:solidFill>
                  <a:srgbClr val="FF0000"/>
                </a:solidFill>
                <a:latin typeface="Times New Roman" panose="02020603050405020304" pitchFamily="18" charset="0"/>
                <a:cs typeface="Times New Roman" panose="02020603050405020304" pitchFamily="18" charset="0"/>
              </a:rPr>
              <a:t>Τμήμα: </a:t>
            </a:r>
            <a:r>
              <a:rPr lang="el-GR" sz="2400" dirty="0" smtClean="0">
                <a:solidFill>
                  <a:srgbClr val="FF0000"/>
                </a:solidFill>
                <a:latin typeface="Times New Roman" panose="02020603050405020304" pitchFamily="18" charset="0"/>
                <a:cs typeface="Times New Roman" panose="02020603050405020304" pitchFamily="18" charset="0"/>
              </a:rPr>
              <a:t>Γεωπονίας,</a:t>
            </a:r>
            <a:r>
              <a:rPr lang="el-GR" sz="2400" dirty="0" smtClean="0">
                <a:latin typeface="Times New Roman" panose="02020603050405020304" pitchFamily="18" charset="0"/>
                <a:cs typeface="Times New Roman" panose="02020603050405020304" pitchFamily="18" charset="0"/>
              </a:rPr>
              <a:t> </a:t>
            </a:r>
            <a:r>
              <a:rPr lang="el-GR" sz="2400" dirty="0">
                <a:solidFill>
                  <a:srgbClr val="00B050"/>
                </a:solidFill>
                <a:latin typeface="Times New Roman" panose="02020603050405020304" pitchFamily="18" charset="0"/>
                <a:cs typeface="Times New Roman" panose="02020603050405020304" pitchFamily="18" charset="0"/>
              </a:rPr>
              <a:t>Διεθνές Πανεπιστήμιο της </a:t>
            </a:r>
            <a:r>
              <a:rPr lang="el-GR" sz="2400" dirty="0" smtClean="0">
                <a:solidFill>
                  <a:srgbClr val="00B050"/>
                </a:solidFill>
                <a:latin typeface="Times New Roman" panose="02020603050405020304" pitchFamily="18" charset="0"/>
                <a:cs typeface="Times New Roman" panose="02020603050405020304" pitchFamily="18" charset="0"/>
              </a:rPr>
              <a:t>Ελλάδος, </a:t>
            </a:r>
            <a:r>
              <a:rPr lang="el-GR" sz="2400" dirty="0">
                <a:solidFill>
                  <a:srgbClr val="00B050"/>
                </a:solidFill>
                <a:latin typeface="Times New Roman" panose="02020603050405020304" pitchFamily="18" charset="0"/>
                <a:cs typeface="Times New Roman" panose="02020603050405020304" pitchFamily="18" charset="0"/>
              </a:rPr>
              <a:t>(Δράμα</a:t>
            </a:r>
            <a:r>
              <a:rPr lang="el-GR" sz="2400" dirty="0" smtClean="0">
                <a:solidFill>
                  <a:srgbClr val="00B050"/>
                </a:solidFill>
                <a:latin typeface="Times New Roman" panose="02020603050405020304" pitchFamily="18" charset="0"/>
                <a:cs typeface="Times New Roman" panose="02020603050405020304" pitchFamily="18" charset="0"/>
              </a:rPr>
              <a:t>), </a:t>
            </a:r>
            <a:r>
              <a:rPr lang="el-GR" sz="2400" dirty="0">
                <a:solidFill>
                  <a:srgbClr val="00B050"/>
                </a:solidFill>
                <a:latin typeface="Times New Roman" panose="02020603050405020304" pitchFamily="18" charset="0"/>
                <a:cs typeface="Times New Roman" panose="02020603050405020304" pitchFamily="18" charset="0"/>
              </a:rPr>
              <a:t>Σχολή: Γεωτεχνικών </a:t>
            </a:r>
            <a:r>
              <a:rPr lang="el-GR" sz="2400" dirty="0" smtClean="0">
                <a:solidFill>
                  <a:srgbClr val="00B050"/>
                </a:solidFill>
                <a:latin typeface="Times New Roman" panose="02020603050405020304" pitchFamily="18" charset="0"/>
                <a:cs typeface="Times New Roman" panose="02020603050405020304" pitchFamily="18" charset="0"/>
              </a:rPr>
              <a:t>Επιστημών, </a:t>
            </a:r>
            <a:r>
              <a:rPr lang="el-GR" sz="2400" dirty="0">
                <a:solidFill>
                  <a:srgbClr val="00B050"/>
                </a:solidFill>
                <a:latin typeface="Times New Roman" panose="02020603050405020304" pitchFamily="18" charset="0"/>
                <a:cs typeface="Times New Roman" panose="02020603050405020304" pitchFamily="18" charset="0"/>
              </a:rPr>
              <a:t>Τμήμα: Δασολογίας και Φυσικού </a:t>
            </a:r>
            <a:r>
              <a:rPr lang="el-GR" sz="2400" dirty="0" smtClean="0">
                <a:solidFill>
                  <a:srgbClr val="00B050"/>
                </a:solidFill>
                <a:latin typeface="Times New Roman" panose="02020603050405020304" pitchFamily="18" charset="0"/>
                <a:cs typeface="Times New Roman" panose="02020603050405020304" pitchFamily="18" charset="0"/>
              </a:rPr>
              <a:t>Περιβάλλοντος,</a:t>
            </a:r>
            <a:r>
              <a:rPr lang="el-GR" sz="2400" dirty="0" smtClean="0">
                <a:latin typeface="Times New Roman" panose="02020603050405020304" pitchFamily="18" charset="0"/>
                <a:cs typeface="Times New Roman" panose="02020603050405020304" pitchFamily="18" charset="0"/>
              </a:rPr>
              <a:t> </a:t>
            </a:r>
            <a:r>
              <a:rPr lang="el-GR" sz="2400" dirty="0">
                <a:solidFill>
                  <a:srgbClr val="002060"/>
                </a:solidFill>
                <a:latin typeface="Times New Roman" panose="02020603050405020304" pitchFamily="18" charset="0"/>
                <a:cs typeface="Times New Roman" panose="02020603050405020304" pitchFamily="18" charset="0"/>
              </a:rPr>
              <a:t>Ελληνικό Μεσογειακό Πανεπιστήμιο (</a:t>
            </a:r>
            <a:r>
              <a:rPr lang="el-GR" sz="2400" dirty="0" smtClean="0">
                <a:solidFill>
                  <a:srgbClr val="002060"/>
                </a:solidFill>
                <a:latin typeface="Times New Roman" panose="02020603050405020304" pitchFamily="18" charset="0"/>
                <a:cs typeface="Times New Roman" panose="02020603050405020304" pitchFamily="18" charset="0"/>
              </a:rPr>
              <a:t>Ηράκλειο), </a:t>
            </a:r>
            <a:r>
              <a:rPr lang="el-GR" sz="2400" dirty="0">
                <a:solidFill>
                  <a:srgbClr val="002060"/>
                </a:solidFill>
                <a:latin typeface="Times New Roman" panose="02020603050405020304" pitchFamily="18" charset="0"/>
                <a:cs typeface="Times New Roman" panose="02020603050405020304" pitchFamily="18" charset="0"/>
              </a:rPr>
              <a:t>Σχολή: Γεωπονικών </a:t>
            </a:r>
            <a:r>
              <a:rPr lang="el-GR" sz="2400" dirty="0" smtClean="0">
                <a:solidFill>
                  <a:srgbClr val="002060"/>
                </a:solidFill>
                <a:latin typeface="Times New Roman" panose="02020603050405020304" pitchFamily="18" charset="0"/>
                <a:cs typeface="Times New Roman" panose="02020603050405020304" pitchFamily="18" charset="0"/>
              </a:rPr>
              <a:t>Επιστημών, </a:t>
            </a:r>
            <a:r>
              <a:rPr lang="el-GR" sz="2400" dirty="0">
                <a:solidFill>
                  <a:srgbClr val="002060"/>
                </a:solidFill>
                <a:latin typeface="Times New Roman" panose="02020603050405020304" pitchFamily="18" charset="0"/>
                <a:cs typeface="Times New Roman" panose="02020603050405020304" pitchFamily="18" charset="0"/>
              </a:rPr>
              <a:t>Τμήμα: </a:t>
            </a:r>
            <a:r>
              <a:rPr lang="el-GR" sz="2400" dirty="0" smtClean="0">
                <a:solidFill>
                  <a:srgbClr val="002060"/>
                </a:solidFill>
                <a:latin typeface="Times New Roman" panose="02020603050405020304" pitchFamily="18" charset="0"/>
                <a:cs typeface="Times New Roman" panose="02020603050405020304" pitchFamily="18" charset="0"/>
              </a:rPr>
              <a:t>Γεωπονίας, </a:t>
            </a:r>
            <a:r>
              <a:rPr lang="el-GR" sz="2400" dirty="0">
                <a:solidFill>
                  <a:srgbClr val="00B0F0"/>
                </a:solidFill>
                <a:latin typeface="Times New Roman" panose="02020603050405020304" pitchFamily="18" charset="0"/>
                <a:cs typeface="Times New Roman" panose="02020603050405020304" pitchFamily="18" charset="0"/>
              </a:rPr>
              <a:t>Εθνικό &amp; Καποδιστριακό Πανεπιστήμιο </a:t>
            </a:r>
            <a:r>
              <a:rPr lang="el-GR" sz="2400" dirty="0" smtClean="0">
                <a:solidFill>
                  <a:srgbClr val="00B0F0"/>
                </a:solidFill>
                <a:latin typeface="Times New Roman" panose="02020603050405020304" pitchFamily="18" charset="0"/>
                <a:cs typeface="Times New Roman" panose="02020603050405020304" pitchFamily="18" charset="0"/>
              </a:rPr>
              <a:t>Αθηνών, </a:t>
            </a:r>
            <a:r>
              <a:rPr lang="el-GR" sz="2400" dirty="0">
                <a:solidFill>
                  <a:srgbClr val="00B0F0"/>
                </a:solidFill>
                <a:latin typeface="Times New Roman" panose="02020603050405020304" pitchFamily="18" charset="0"/>
                <a:cs typeface="Times New Roman" panose="02020603050405020304" pitchFamily="18" charset="0"/>
              </a:rPr>
              <a:t>(Ψαχνά Ευβοίας) Σχολή: Αγροτικής Ανάπτυξης, Διατροφής και </a:t>
            </a:r>
            <a:r>
              <a:rPr lang="el-GR" sz="2400" dirty="0" smtClean="0">
                <a:solidFill>
                  <a:srgbClr val="00B0F0"/>
                </a:solidFill>
                <a:latin typeface="Times New Roman" panose="02020603050405020304" pitchFamily="18" charset="0"/>
                <a:cs typeface="Times New Roman" panose="02020603050405020304" pitchFamily="18" charset="0"/>
              </a:rPr>
              <a:t>Αειφορίας, </a:t>
            </a:r>
            <a:r>
              <a:rPr lang="el-GR" sz="2400" dirty="0">
                <a:solidFill>
                  <a:srgbClr val="00B0F0"/>
                </a:solidFill>
                <a:latin typeface="Times New Roman" panose="02020603050405020304" pitchFamily="18" charset="0"/>
                <a:cs typeface="Times New Roman" panose="02020603050405020304" pitchFamily="18" charset="0"/>
              </a:rPr>
              <a:t>Τμήμα: Αγροτικής Ανάπτυξης, Αγροδιατροφής και Διαχείρισης Φυσικών </a:t>
            </a:r>
            <a:r>
              <a:rPr lang="el-GR" sz="2400" dirty="0" smtClean="0">
                <a:solidFill>
                  <a:srgbClr val="00B0F0"/>
                </a:solidFill>
                <a:latin typeface="Times New Roman" panose="02020603050405020304" pitchFamily="18" charset="0"/>
                <a:cs typeface="Times New Roman" panose="02020603050405020304" pitchFamily="18" charset="0"/>
              </a:rPr>
              <a:t>Πόρων.</a:t>
            </a:r>
            <a:endParaRPr lang="en-GB" sz="2400" dirty="0">
              <a:solidFill>
                <a:srgbClr val="00B0F0"/>
              </a:solidFill>
              <a:latin typeface="Times New Roman" panose="02020603050405020304" pitchFamily="18" charset="0"/>
              <a:cs typeface="Times New Roman" panose="02020603050405020304" pitchFamily="18" charset="0"/>
            </a:endParaRPr>
          </a:p>
          <a:p>
            <a:endParaRPr lang="el-GR" sz="2400" dirty="0"/>
          </a:p>
        </p:txBody>
      </p:sp>
    </p:spTree>
    <p:extLst>
      <p:ext uri="{BB962C8B-B14F-4D97-AF65-F5344CB8AC3E}">
        <p14:creationId xmlns:p14="http://schemas.microsoft.com/office/powerpoint/2010/main" val="806281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907EF6B7-1338-4443-8C46-6A318D952DF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 xmlns:a16="http://schemas.microsoft.com/office/drawing/2014/main" id="{DAAE4CDD-124C-4DCF-9584-B6033B545DD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 xmlns:a16="http://schemas.microsoft.com/office/drawing/2014/main" id="{6677C175-656D-B282-7862-23840B604A4B}"/>
              </a:ext>
            </a:extLst>
          </p:cNvPr>
          <p:cNvSpPr>
            <a:spLocks noGrp="1"/>
          </p:cNvSpPr>
          <p:nvPr>
            <p:ph type="title"/>
          </p:nvPr>
        </p:nvSpPr>
        <p:spPr>
          <a:xfrm>
            <a:off x="686834" y="1153572"/>
            <a:ext cx="3200400" cy="4461163"/>
          </a:xfrm>
        </p:spPr>
        <p:txBody>
          <a:bodyPr>
            <a:normAutofit/>
          </a:bodyPr>
          <a:lstStyle/>
          <a:p>
            <a:r>
              <a:rPr lang="el-GR">
                <a:solidFill>
                  <a:srgbClr val="FFFFFF"/>
                </a:solidFill>
                <a:latin typeface="Times New Roman" panose="02020603050405020304" pitchFamily="18" charset="0"/>
                <a:cs typeface="Times New Roman" panose="02020603050405020304" pitchFamily="18" charset="0"/>
              </a:rPr>
              <a:t>Διδακτική αξία/χρήση του βιβλίου</a:t>
            </a:r>
            <a:endParaRPr lang="el-GR">
              <a:solidFill>
                <a:srgbClr val="FFFFFF"/>
              </a:solidFill>
            </a:endParaRPr>
          </a:p>
        </p:txBody>
      </p:sp>
      <p:sp>
        <p:nvSpPr>
          <p:cNvPr id="12" name="Arc 11">
            <a:extLst>
              <a:ext uri="{FF2B5EF4-FFF2-40B4-BE49-F238E27FC236}">
                <a16:creationId xmlns=""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Θέση περιεχομένου 2">
            <a:extLst>
              <a:ext uri="{FF2B5EF4-FFF2-40B4-BE49-F238E27FC236}">
                <a16:creationId xmlns="" xmlns:a16="http://schemas.microsoft.com/office/drawing/2014/main" id="{88ACFBDE-1A78-EC53-682A-6C7B6D56FC8D}"/>
              </a:ext>
            </a:extLst>
          </p:cNvPr>
          <p:cNvSpPr>
            <a:spLocks noGrp="1"/>
          </p:cNvSpPr>
          <p:nvPr>
            <p:ph idx="1"/>
          </p:nvPr>
        </p:nvSpPr>
        <p:spPr>
          <a:xfrm>
            <a:off x="4447308" y="591344"/>
            <a:ext cx="6906491" cy="5585619"/>
          </a:xfrm>
        </p:spPr>
        <p:txBody>
          <a:bodyPr anchor="ctr">
            <a:normAutofit/>
          </a:bodyPr>
          <a:lstStyle/>
          <a:p>
            <a:pPr marL="0" indent="0">
              <a:buNone/>
            </a:pPr>
            <a:r>
              <a:rPr lang="el-GR" sz="2400" dirty="0">
                <a:latin typeface="Times New Roman" panose="02020603050405020304" pitchFamily="18" charset="0"/>
                <a:cs typeface="Times New Roman" panose="02020603050405020304" pitchFamily="18" charset="0"/>
              </a:rPr>
              <a:t>Άλλα συγγράμματα του </a:t>
            </a:r>
            <a:r>
              <a:rPr lang="el-GR" sz="2400" dirty="0" smtClean="0">
                <a:latin typeface="Times New Roman" panose="02020603050405020304" pitchFamily="18" charset="0"/>
                <a:cs typeface="Times New Roman" panose="02020603050405020304" pitchFamily="18" charset="0"/>
              </a:rPr>
              <a:t>ίδιου </a:t>
            </a:r>
            <a:r>
              <a:rPr lang="el-GR" sz="2400" dirty="0">
                <a:latin typeface="Times New Roman" panose="02020603050405020304" pitchFamily="18" charset="0"/>
                <a:cs typeface="Times New Roman" panose="02020603050405020304" pitchFamily="18" charset="0"/>
              </a:rPr>
              <a:t>συγγραφέα που διανέμονται στα ΑΕΙ μέσω Ευδόξου ή είναι αναρτημένα στο αποθετήριο του </a:t>
            </a:r>
            <a:r>
              <a:rPr lang="el-GR" sz="2400" dirty="0" smtClean="0">
                <a:latin typeface="Times New Roman" panose="02020603050405020304" pitchFamily="18" charset="0"/>
                <a:cs typeface="Times New Roman" panose="02020603050405020304" pitchFamily="18" charset="0"/>
              </a:rPr>
              <a:t>Κάλλιπου </a:t>
            </a:r>
            <a:r>
              <a:rPr lang="el-GR" sz="2400" dirty="0">
                <a:latin typeface="Times New Roman" panose="02020603050405020304" pitchFamily="18" charset="0"/>
                <a:cs typeface="Times New Roman" panose="02020603050405020304" pitchFamily="18" charset="0"/>
              </a:rPr>
              <a:t>από προηγούμενη δράση και σχετίζονται με το προτεινόμενο </a:t>
            </a:r>
            <a:r>
              <a:rPr lang="el-GR" sz="2400" dirty="0" smtClean="0">
                <a:latin typeface="Times New Roman" panose="02020603050405020304" pitchFamily="18" charset="0"/>
                <a:cs typeface="Times New Roman" panose="02020603050405020304" pitchFamily="18" charset="0"/>
              </a:rPr>
              <a:t>βιβλίο </a:t>
            </a:r>
            <a:r>
              <a:rPr lang="el-GR" sz="2400" dirty="0">
                <a:latin typeface="Times New Roman" panose="02020603050405020304" pitchFamily="18" charset="0"/>
                <a:cs typeface="Times New Roman" panose="02020603050405020304" pitchFamily="18" charset="0"/>
              </a:rPr>
              <a:t>είναι η Διαχείριση εδαφών και οι Εργαστηριακές Ασκήσεις Εδαφολογίας και οι Εργαστηριακές Ασκήσεις Διαχείρισης Εδαφών. Τόσο το προτεινόμενο </a:t>
            </a:r>
            <a:r>
              <a:rPr lang="el-GR" sz="2400" dirty="0" smtClean="0">
                <a:latin typeface="Times New Roman" panose="02020603050405020304" pitchFamily="18" charset="0"/>
                <a:cs typeface="Times New Roman" panose="02020603050405020304" pitchFamily="18" charset="0"/>
              </a:rPr>
              <a:t>βιβλίο </a:t>
            </a:r>
            <a:r>
              <a:rPr lang="el-GR" sz="2400" dirty="0">
                <a:latin typeface="Times New Roman" panose="02020603050405020304" pitchFamily="18" charset="0"/>
                <a:cs typeface="Times New Roman" panose="02020603050405020304" pitchFamily="18" charset="0"/>
              </a:rPr>
              <a:t>όσο και </a:t>
            </a:r>
            <a:r>
              <a:rPr lang="el-GR" sz="2400" dirty="0" smtClean="0">
                <a:latin typeface="Times New Roman" panose="02020603050405020304" pitchFamily="18" charset="0"/>
                <a:cs typeface="Times New Roman" panose="02020603050405020304" pitchFamily="18" charset="0"/>
              </a:rPr>
              <a:t>το σύγγραμμα </a:t>
            </a:r>
            <a:r>
              <a:rPr lang="el-GR" sz="2400" dirty="0">
                <a:latin typeface="Times New Roman" panose="02020603050405020304" pitchFamily="18" charset="0"/>
                <a:cs typeface="Times New Roman" panose="02020603050405020304" pitchFamily="18" charset="0"/>
              </a:rPr>
              <a:t>της Διαχείρισης Εδαφών, σε συνδυασμό με τα αντίστοιχα εργαστηριακά  που είναι στο αποθετήριο, καλύπτουν πλήρως τις θεωρητικές και εργαστηριακές ανάγκες των </a:t>
            </a:r>
            <a:r>
              <a:rPr lang="el-GR" sz="2400" dirty="0" smtClean="0">
                <a:latin typeface="Times New Roman" panose="02020603050405020304" pitchFamily="18" charset="0"/>
                <a:cs typeface="Times New Roman" panose="02020603050405020304" pitchFamily="18" charset="0"/>
              </a:rPr>
              <a:t>μεικτών </a:t>
            </a:r>
            <a:r>
              <a:rPr lang="el-GR" sz="2400" dirty="0">
                <a:latin typeface="Times New Roman" panose="02020603050405020304" pitchFamily="18" charset="0"/>
                <a:cs typeface="Times New Roman" panose="02020603050405020304" pitchFamily="18" charset="0"/>
              </a:rPr>
              <a:t>προπτυχιακών μαθημάτων της Εδαφολογίας και της Διαχείρισης των </a:t>
            </a:r>
            <a:r>
              <a:rPr lang="el-GR" sz="2400" dirty="0" smtClean="0">
                <a:latin typeface="Times New Roman" panose="02020603050405020304" pitchFamily="18" charset="0"/>
                <a:cs typeface="Times New Roman" panose="02020603050405020304" pitchFamily="18" charset="0"/>
              </a:rPr>
              <a:t>Εδαφών, βασικών μαθημάτων </a:t>
            </a:r>
            <a:r>
              <a:rPr lang="el-GR" sz="2400" dirty="0">
                <a:latin typeface="Times New Roman" panose="02020603050405020304" pitchFamily="18" charset="0"/>
                <a:cs typeface="Times New Roman" panose="02020603050405020304" pitchFamily="18" charset="0"/>
              </a:rPr>
              <a:t>των Γεωπονικών </a:t>
            </a:r>
            <a:r>
              <a:rPr lang="el-GR" sz="2400" dirty="0" smtClean="0">
                <a:latin typeface="Times New Roman" panose="02020603050405020304" pitchFamily="18" charset="0"/>
                <a:cs typeface="Times New Roman" panose="02020603050405020304" pitchFamily="18" charset="0"/>
              </a:rPr>
              <a:t>Σχολών.</a:t>
            </a:r>
            <a:endParaRPr lang="el-G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5825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907EF6B7-1338-4443-8C46-6A318D952DF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 xmlns:a16="http://schemas.microsoft.com/office/drawing/2014/main" id="{DAAE4CDD-124C-4DCF-9584-B6033B545DD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 xmlns:a16="http://schemas.microsoft.com/office/drawing/2014/main" id="{DC858870-2CBD-E874-61BC-7F190F5CA8A2}"/>
              </a:ext>
            </a:extLst>
          </p:cNvPr>
          <p:cNvSpPr>
            <a:spLocks noGrp="1"/>
          </p:cNvSpPr>
          <p:nvPr>
            <p:ph type="title"/>
          </p:nvPr>
        </p:nvSpPr>
        <p:spPr>
          <a:xfrm>
            <a:off x="686834" y="1153572"/>
            <a:ext cx="3200400" cy="4461163"/>
          </a:xfrm>
        </p:spPr>
        <p:txBody>
          <a:bodyPr>
            <a:normAutofit/>
          </a:bodyPr>
          <a:lstStyle/>
          <a:p>
            <a:r>
              <a:rPr lang="el-GR" dirty="0">
                <a:solidFill>
                  <a:srgbClr val="FFFFFF"/>
                </a:solidFill>
                <a:latin typeface="Times New Roman" panose="02020603050405020304" pitchFamily="18" charset="0"/>
                <a:cs typeface="Times New Roman" panose="02020603050405020304" pitchFamily="18" charset="0"/>
              </a:rPr>
              <a:t>Αναλυτική παρουσίαση  περιεχομένου</a:t>
            </a:r>
            <a:endParaRPr lang="en-GB" dirty="0">
              <a:solidFill>
                <a:srgbClr val="FFFFFF"/>
              </a:solidFill>
              <a:latin typeface="Times New Roman" panose="02020603050405020304" pitchFamily="18" charset="0"/>
              <a:cs typeface="Times New Roman" panose="02020603050405020304" pitchFamily="18" charset="0"/>
            </a:endParaRPr>
          </a:p>
        </p:txBody>
      </p:sp>
      <p:sp>
        <p:nvSpPr>
          <p:cNvPr id="13" name="Arc 12">
            <a:extLst>
              <a:ext uri="{FF2B5EF4-FFF2-40B4-BE49-F238E27FC236}">
                <a16:creationId xmlns=""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Θέση περιεχομένου 2">
            <a:extLst>
              <a:ext uri="{FF2B5EF4-FFF2-40B4-BE49-F238E27FC236}">
                <a16:creationId xmlns="" xmlns:a16="http://schemas.microsoft.com/office/drawing/2014/main" id="{851F0F5B-4F7E-0FFF-681C-8618CE586780}"/>
              </a:ext>
            </a:extLst>
          </p:cNvPr>
          <p:cNvSpPr>
            <a:spLocks noGrp="1"/>
          </p:cNvSpPr>
          <p:nvPr>
            <p:ph idx="1"/>
          </p:nvPr>
        </p:nvSpPr>
        <p:spPr>
          <a:xfrm>
            <a:off x="4447308" y="591344"/>
            <a:ext cx="6906491" cy="5585619"/>
          </a:xfrm>
        </p:spPr>
        <p:txBody>
          <a:bodyPr anchor="ctr">
            <a:normAutofit/>
          </a:bodyPr>
          <a:lstStyle/>
          <a:p>
            <a:pPr marL="0" indent="0">
              <a:buNone/>
            </a:pPr>
            <a:endParaRPr lang="el-GR" dirty="0">
              <a:latin typeface="Times New Roman" panose="02020603050405020304" pitchFamily="18" charset="0"/>
              <a:cs typeface="Times New Roman" panose="02020603050405020304" pitchFamily="18" charset="0"/>
            </a:endParaRPr>
          </a:p>
          <a:p>
            <a:r>
              <a:rPr lang="el-GR" sz="2400" dirty="0">
                <a:solidFill>
                  <a:srgbClr val="0000FF"/>
                </a:solidFill>
                <a:latin typeface="Times New Roman" panose="02020603050405020304" pitchFamily="18" charset="0"/>
                <a:cs typeface="Times New Roman" panose="02020603050405020304" pitchFamily="18" charset="0"/>
              </a:rPr>
              <a:t>Κοινό στο οποίο απευθύνεται</a:t>
            </a:r>
          </a:p>
          <a:p>
            <a:pPr marL="0" indent="0">
              <a:buNone/>
            </a:pPr>
            <a:r>
              <a:rPr lang="el-GR" sz="2400" dirty="0">
                <a:latin typeface="Times New Roman" panose="02020603050405020304" pitchFamily="18" charset="0"/>
                <a:cs typeface="Times New Roman" panose="02020603050405020304" pitchFamily="18" charset="0"/>
              </a:rPr>
              <a:t>Το προτεινόμενο σύγγραμμα στοχεύει να καλύψει τις εκπαιδευτικές ανάγκες του προπτυχιακού μαθήματος της Εδαφολογίας, που περιλαμβάνεται στο πρόγραμμα σπουδών τμημάτων των Γεωπονικών </a:t>
            </a:r>
            <a:r>
              <a:rPr lang="el-GR" sz="2400" dirty="0" smtClean="0">
                <a:latin typeface="Times New Roman" panose="02020603050405020304" pitchFamily="18" charset="0"/>
                <a:cs typeface="Times New Roman" panose="02020603050405020304" pitchFamily="18" charset="0"/>
              </a:rPr>
              <a:t>Σχολών </a:t>
            </a:r>
            <a:r>
              <a:rPr lang="el-GR" sz="2400" dirty="0">
                <a:latin typeface="Times New Roman" panose="02020603050405020304" pitchFamily="18" charset="0"/>
                <a:cs typeface="Times New Roman" panose="02020603050405020304" pitchFamily="18" charset="0"/>
              </a:rPr>
              <a:t>των ε</a:t>
            </a:r>
            <a:r>
              <a:rPr lang="el-GR" sz="2400" dirty="0" smtClean="0">
                <a:latin typeface="Times New Roman" panose="02020603050405020304" pitchFamily="18" charset="0"/>
                <a:cs typeface="Times New Roman" panose="02020603050405020304" pitchFamily="18" charset="0"/>
              </a:rPr>
              <a:t>λληνικών ΑΕΙ.</a:t>
            </a:r>
            <a:endParaRPr lang="el-GR" sz="2400" dirty="0">
              <a:latin typeface="Times New Roman" panose="02020603050405020304" pitchFamily="18" charset="0"/>
              <a:cs typeface="Times New Roman" panose="02020603050405020304" pitchFamily="18" charset="0"/>
            </a:endParaRPr>
          </a:p>
          <a:p>
            <a:pPr marL="0" indent="0">
              <a:buNone/>
            </a:pPr>
            <a:r>
              <a:rPr lang="el-GR" sz="2400" dirty="0">
                <a:solidFill>
                  <a:srgbClr val="0000FF"/>
                </a:solidFill>
                <a:latin typeface="Times New Roman" panose="02020603050405020304" pitchFamily="18" charset="0"/>
                <a:cs typeface="Times New Roman" panose="02020603050405020304" pitchFamily="18" charset="0"/>
              </a:rPr>
              <a:t>∙</a:t>
            </a:r>
            <a:r>
              <a:rPr lang="el-GR" sz="2400" dirty="0">
                <a:solidFill>
                  <a:srgbClr val="0000FF"/>
                </a:solidFill>
              </a:rPr>
              <a:t>  </a:t>
            </a:r>
            <a:r>
              <a:rPr lang="el-GR" sz="2400" dirty="0">
                <a:solidFill>
                  <a:srgbClr val="0000FF"/>
                </a:solidFill>
                <a:latin typeface="Times New Roman" panose="02020603050405020304" pitchFamily="18" charset="0"/>
                <a:cs typeface="Times New Roman" panose="02020603050405020304" pitchFamily="18" charset="0"/>
              </a:rPr>
              <a:t> Μαθησιακοί στόχοι </a:t>
            </a:r>
          </a:p>
          <a:p>
            <a:pPr marL="0" indent="0">
              <a:buNone/>
            </a:pPr>
            <a:r>
              <a:rPr lang="el-GR" sz="2400" dirty="0">
                <a:latin typeface="Times New Roman" panose="02020603050405020304" pitchFamily="18" charset="0"/>
                <a:cs typeface="Times New Roman" panose="02020603050405020304" pitchFamily="18" charset="0"/>
              </a:rPr>
              <a:t>Το περιεχόμενο του βιβλίου στοχεύει να κάνει </a:t>
            </a:r>
            <a:r>
              <a:rPr lang="el-GR" sz="2400" dirty="0" smtClean="0">
                <a:latin typeface="Times New Roman" panose="02020603050405020304" pitchFamily="18" charset="0"/>
                <a:cs typeface="Times New Roman" panose="02020603050405020304" pitchFamily="18" charset="0"/>
              </a:rPr>
              <a:t>γνωστές </a:t>
            </a:r>
            <a:r>
              <a:rPr lang="el-GR" sz="2400" dirty="0">
                <a:latin typeface="Times New Roman" panose="02020603050405020304" pitchFamily="18" charset="0"/>
                <a:cs typeface="Times New Roman" panose="02020603050405020304" pitchFamily="18" charset="0"/>
              </a:rPr>
              <a:t>στον </a:t>
            </a:r>
            <a:r>
              <a:rPr lang="el-GR" sz="2400" dirty="0" smtClean="0">
                <a:latin typeface="Times New Roman" panose="02020603050405020304" pitchFamily="18" charset="0"/>
                <a:cs typeface="Times New Roman" panose="02020603050405020304" pitchFamily="18" charset="0"/>
              </a:rPr>
              <a:t>αναγνώστη τις </a:t>
            </a:r>
            <a:r>
              <a:rPr lang="el-GR" sz="2400" dirty="0">
                <a:latin typeface="Times New Roman" panose="02020603050405020304" pitchFamily="18" charset="0"/>
                <a:cs typeface="Times New Roman" panose="02020603050405020304" pitchFamily="18" charset="0"/>
              </a:rPr>
              <a:t>ιδιότητες του εδάφους που σχετίζονται με την ανάπτυξη των φυτών, καθώς και τη διαχείρισή τους, με στόχο την αύξηση της φυτικής </a:t>
            </a:r>
            <a:r>
              <a:rPr lang="el-GR" sz="2400" dirty="0" smtClean="0">
                <a:latin typeface="Times New Roman" panose="02020603050405020304" pitchFamily="18" charset="0"/>
                <a:cs typeface="Times New Roman" panose="02020603050405020304" pitchFamily="18" charset="0"/>
              </a:rPr>
              <a:t>παραγωγής.</a:t>
            </a:r>
            <a:endParaRPr lang="el-GR" sz="2400" dirty="0">
              <a:latin typeface="Times New Roman" panose="02020603050405020304" pitchFamily="18" charset="0"/>
              <a:cs typeface="Times New Roman" panose="02020603050405020304" pitchFamily="18" charset="0"/>
            </a:endParaRPr>
          </a:p>
          <a:p>
            <a:pPr marL="0" indent="0">
              <a:buNone/>
            </a:pPr>
            <a:endParaRPr lang="el-GR" dirty="0">
              <a:latin typeface="Times New Roman" panose="02020603050405020304" pitchFamily="18" charset="0"/>
              <a:cs typeface="Times New Roman" panose="02020603050405020304" pitchFamily="18" charset="0"/>
            </a:endParaRPr>
          </a:p>
          <a:p>
            <a:pPr marL="0" indent="0">
              <a:buNone/>
            </a:pPr>
            <a:endParaRPr lang="el-GR" dirty="0">
              <a:latin typeface="Times New Roman" panose="02020603050405020304" pitchFamily="18" charset="0"/>
              <a:cs typeface="Times New Roman" panose="02020603050405020304" pitchFamily="18" charset="0"/>
            </a:endParaRPr>
          </a:p>
        </p:txBody>
      </p:sp>
      <p:sp>
        <p:nvSpPr>
          <p:cNvPr id="4" name="Θέση υποσέλιδου 4">
            <a:extLst>
              <a:ext uri="{FF2B5EF4-FFF2-40B4-BE49-F238E27FC236}">
                <a16:creationId xmlns="" xmlns:a16="http://schemas.microsoft.com/office/drawing/2014/main" id="{9DD0DBB6-94BF-0FCE-6609-06E74C059528}"/>
              </a:ext>
            </a:extLst>
          </p:cNvPr>
          <p:cNvSpPr>
            <a:spLocks noGrp="1"/>
          </p:cNvSpPr>
          <p:nvPr>
            <p:ph type="ftr" sz="quarter" idx="3"/>
          </p:nvPr>
        </p:nvSpPr>
        <p:spPr>
          <a:xfrm>
            <a:off x="4038600" y="6356350"/>
            <a:ext cx="5251174" cy="365125"/>
          </a:xfrm>
          <a:prstGeom prst="rect">
            <a:avLst/>
          </a:prstGeom>
        </p:spPr>
        <p:txBody>
          <a:bodyPr vert="horz" lIns="91440" tIns="45720" rIns="91440" bIns="45720" rtlCol="0">
            <a:normAutofit/>
          </a:bodyPr>
          <a:lstStyle>
            <a:lvl1pPr algn="ctr">
              <a:defRPr sz="1200">
                <a:solidFill>
                  <a:schemeClr val="tx1">
                    <a:tint val="75000"/>
                  </a:schemeClr>
                </a:solidFill>
              </a:defRPr>
            </a:lvl1pPr>
          </a:lstStyle>
          <a:p>
            <a:pPr>
              <a:spcAft>
                <a:spcPts val="600"/>
              </a:spcAft>
            </a:pPr>
            <a:r>
              <a:rPr lang="el-GR" dirty="0"/>
              <a:t>ΑΝΑΛΥΤΙΚΗ ΔΥΝΑΜΙΚΗ    </a:t>
            </a:r>
            <a:r>
              <a:rPr lang="el-GR" dirty="0" err="1"/>
              <a:t>Δρης</a:t>
            </a:r>
            <a:r>
              <a:rPr lang="el-GR" dirty="0"/>
              <a:t>, </a:t>
            </a:r>
            <a:r>
              <a:rPr lang="el-GR" dirty="0" err="1"/>
              <a:t>Αλεξόπουλοος</a:t>
            </a:r>
            <a:endParaRPr lang="en-GB"/>
          </a:p>
        </p:txBody>
      </p:sp>
    </p:spTree>
    <p:extLst>
      <p:ext uri="{BB962C8B-B14F-4D97-AF65-F5344CB8AC3E}">
        <p14:creationId xmlns:p14="http://schemas.microsoft.com/office/powerpoint/2010/main" val="2487041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Θέμα του Office">
  <a:themeElements>
    <a:clrScheme name="Πρασινοκίτρινο">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6782</TotalTime>
  <Words>1877</Words>
  <Application>Microsoft Office PowerPoint</Application>
  <PresentationFormat>Widescreen</PresentationFormat>
  <Paragraphs>109</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Times New Roman</vt:lpstr>
      <vt:lpstr>Ubuntu-Bold</vt:lpstr>
      <vt:lpstr>Ubuntu-Light</vt:lpstr>
      <vt:lpstr>Θέμα του Office</vt:lpstr>
      <vt:lpstr> ΒΙΒΛΙΟΠΑΡΟΥΣΙΑΣΗ   ΚΑΛΛΙΠΟΣ            13-15 ΣΕΠΤΕΜΒΡΙΟΥ 2022 </vt:lpstr>
      <vt:lpstr>ΣΥΓΓΡΑΦΙΚΗ ΟΜΑΔΑ                                      Στοιχεία συγγραφέα – Διδακτική και ερευνητική εμπειρία</vt:lpstr>
      <vt:lpstr>Διαφάνεια 1: Παρουσίαση  μπροσούρας</vt:lpstr>
      <vt:lpstr>Διαφάνεια 2: Στοιχεία Βιβλίου</vt:lpstr>
      <vt:lpstr>        Διδακτική αξία/χρήση του βιβλίου</vt:lpstr>
      <vt:lpstr> Διδακτική αξία/χρήση του βιβλίου</vt:lpstr>
      <vt:lpstr>Διδακτική αξία/χρήση του βιβλίου</vt:lpstr>
      <vt:lpstr>Διδακτική αξία/χρήση του βιβλίου</vt:lpstr>
      <vt:lpstr>Αναλυτική παρουσίαση  περιεχομένου</vt:lpstr>
      <vt:lpstr>Αναλυτική παρουσίαση  περιεχομένου</vt:lpstr>
      <vt:lpstr>Αναλυτική παρουσίαση  περιεχομένου</vt:lpstr>
      <vt:lpstr>Αναλυτική παρουσίαση  περιεχομένου</vt:lpstr>
      <vt:lpstr>Αναλυτική παρουσίαση  περιεχομένου</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Νικόλαος Μήτρου</dc:creator>
  <cp:lastModifiedBy>Georgia Triantafyllidou</cp:lastModifiedBy>
  <cp:revision>39</cp:revision>
  <dcterms:created xsi:type="dcterms:W3CDTF">2022-07-09T03:12:41Z</dcterms:created>
  <dcterms:modified xsi:type="dcterms:W3CDTF">2022-09-25T15:04:49Z</dcterms:modified>
</cp:coreProperties>
</file>