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6"/>
  </p:notesMasterIdLst>
  <p:sldIdLst>
    <p:sldId id="304" r:id="rId2"/>
    <p:sldId id="294" r:id="rId3"/>
    <p:sldId id="295" r:id="rId4"/>
    <p:sldId id="308" r:id="rId5"/>
    <p:sldId id="307" r:id="rId6"/>
    <p:sldId id="309" r:id="rId7"/>
    <p:sldId id="305" r:id="rId8"/>
    <p:sldId id="298" r:id="rId9"/>
    <p:sldId id="306" r:id="rId10"/>
    <p:sldId id="311" r:id="rId11"/>
    <p:sldId id="315" r:id="rId12"/>
    <p:sldId id="342" r:id="rId13"/>
    <p:sldId id="350" r:id="rId14"/>
    <p:sldId id="312" r:id="rId15"/>
    <p:sldId id="343" r:id="rId16"/>
    <p:sldId id="344" r:id="rId17"/>
    <p:sldId id="345" r:id="rId18"/>
    <p:sldId id="346" r:id="rId19"/>
    <p:sldId id="347" r:id="rId20"/>
    <p:sldId id="349" r:id="rId21"/>
    <p:sldId id="348" r:id="rId22"/>
    <p:sldId id="313" r:id="rId23"/>
    <p:sldId id="341" r:id="rId24"/>
    <p:sldId id="340" r:id="rId25"/>
    <p:sldId id="319" r:id="rId26"/>
    <p:sldId id="314" r:id="rId27"/>
    <p:sldId id="316" r:id="rId28"/>
    <p:sldId id="334" r:id="rId29"/>
    <p:sldId id="335" r:id="rId30"/>
    <p:sldId id="336" r:id="rId31"/>
    <p:sldId id="337" r:id="rId32"/>
    <p:sldId id="338" r:id="rId33"/>
    <p:sldId id="310" r:id="rId34"/>
    <p:sldId id="3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904" autoAdjust="0"/>
    <p:restoredTop sz="94660"/>
  </p:normalViewPr>
  <p:slideViewPr>
    <p:cSldViewPr snapToGrid="0">
      <p:cViewPr>
        <p:scale>
          <a:sx n="66" d="100"/>
          <a:sy n="66" d="100"/>
        </p:scale>
        <p:origin x="-1517" y="-56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47F8F2D-37D7-4DD3-977F-1F79DB7777DD}" type="datetimeFigureOut">
              <a:rPr lang="el-GR" smtClean="0"/>
              <a:t>3/9/2022</a:t>
            </a:fld>
            <a:endParaRPr lang="el-GR"/>
          </a:p>
        </p:txBody>
      </p:sp>
      <p:sp>
        <p:nvSpPr>
          <p:cNvPr id="4" name="Θέση εικόνας διαφάνειας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85F06CD-D4EF-4943-9887-C7F7EC47DB41}" type="slidenum">
              <a:rPr lang="el-GR" smtClean="0"/>
              <a:t>‹#›</a:t>
            </a:fld>
            <a:endParaRPr lang="el-GR"/>
          </a:p>
        </p:txBody>
      </p:sp>
    </p:spTree>
    <p:extLst>
      <p:ext uri="{BB962C8B-B14F-4D97-AF65-F5344CB8AC3E}">
        <p14:creationId xmlns:p14="http://schemas.microsoft.com/office/powerpoint/2010/main" val="15248265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6E2651A9-3790-D5C3-3F24-5CE4A80C66A8}"/>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endParaRPr lang="en-GB"/>
          </a:p>
        </p:txBody>
      </p:sp>
      <p:sp>
        <p:nvSpPr>
          <p:cNvPr id="3" name="Υπότιτλος 2">
            <a:extLst>
              <a:ext uri="{FF2B5EF4-FFF2-40B4-BE49-F238E27FC236}">
                <a16:creationId xmlns:a16="http://schemas.microsoft.com/office/drawing/2014/main" xmlns="" id="{6F7F11D3-A0C2-0536-A554-2EB31B0565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GB"/>
          </a:p>
        </p:txBody>
      </p:sp>
      <p:sp>
        <p:nvSpPr>
          <p:cNvPr id="4" name="Θέση ημερομηνίας 3">
            <a:extLst>
              <a:ext uri="{FF2B5EF4-FFF2-40B4-BE49-F238E27FC236}">
                <a16:creationId xmlns:a16="http://schemas.microsoft.com/office/drawing/2014/main" xmlns="" id="{377884D1-FE52-AB6B-C5F8-DBE806127842}"/>
              </a:ext>
            </a:extLst>
          </p:cNvPr>
          <p:cNvSpPr>
            <a:spLocks noGrp="1"/>
          </p:cNvSpPr>
          <p:nvPr>
            <p:ph type="dt" sz="half" idx="10"/>
          </p:nvPr>
        </p:nvSpPr>
        <p:spPr/>
        <p:txBody>
          <a:bodyPr/>
          <a:lstStyle/>
          <a:p>
            <a:fld id="{F3D38AC2-4996-45A5-A87B-A4BBCAC7764D}" type="datetime1">
              <a:rPr lang="en-GB" smtClean="0"/>
              <a:t>03/09/2022</a:t>
            </a:fld>
            <a:endParaRPr lang="en-GB"/>
          </a:p>
        </p:txBody>
      </p:sp>
      <p:sp>
        <p:nvSpPr>
          <p:cNvPr id="6" name="Θέση αριθμού διαφάνειας 5">
            <a:extLst>
              <a:ext uri="{FF2B5EF4-FFF2-40B4-BE49-F238E27FC236}">
                <a16:creationId xmlns:a16="http://schemas.microsoft.com/office/drawing/2014/main" xmlns="" id="{F8183D65-A8C9-1F69-F858-76642E391D85}"/>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7" name="Θέση υποσέλιδου 4">
            <a:extLst>
              <a:ext uri="{FF2B5EF4-FFF2-40B4-BE49-F238E27FC236}">
                <a16:creationId xmlns:a16="http://schemas.microsoft.com/office/drawing/2014/main" xmlns="" id="{4F7B4B17-2D5C-FEB6-7606-E9CDEA0F57DD}"/>
              </a:ext>
            </a:extLst>
          </p:cNvPr>
          <p:cNvSpPr txBox="1">
            <a:spLocks/>
          </p:cNvSpPr>
          <p:nvPr userDrawn="1"/>
        </p:nvSpPr>
        <p:spPr>
          <a:xfrm>
            <a:off x="4166286" y="6356350"/>
            <a:ext cx="4114800" cy="365125"/>
          </a:xfrm>
          <a:prstGeom prst="rect">
            <a:avLst/>
          </a:prstGeom>
        </p:spPr>
        <p:txBody>
          <a:bodyPr vert="horz" lIns="91440" tIns="45720" rIns="91440" bIns="45720" rtlCol="0" anchor="ctr"/>
          <a:lstStyle>
            <a:defPPr>
              <a:defRPr lang="en-US"/>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GB" dirty="0"/>
          </a:p>
        </p:txBody>
      </p:sp>
    </p:spTree>
    <p:extLst>
      <p:ext uri="{BB962C8B-B14F-4D97-AF65-F5344CB8AC3E}">
        <p14:creationId xmlns:p14="http://schemas.microsoft.com/office/powerpoint/2010/main" val="17322151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A538A2C-BBF2-A164-30B4-62877435B38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xmlns="" id="{E64BAB56-6D77-B6D0-1230-30B429E51107}"/>
              </a:ext>
            </a:extLst>
          </p:cNvPr>
          <p:cNvSpPr>
            <a:spLocks noGrp="1"/>
          </p:cNvSpPr>
          <p:nvPr>
            <p:ph type="body" orient="vert" idx="1"/>
          </p:nvPr>
        </p:nvSpPr>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E616B6DC-39F4-0968-D1E8-354D12294AFB}"/>
              </a:ext>
            </a:extLst>
          </p:cNvPr>
          <p:cNvSpPr>
            <a:spLocks noGrp="1"/>
          </p:cNvSpPr>
          <p:nvPr>
            <p:ph type="dt" sz="half" idx="10"/>
          </p:nvPr>
        </p:nvSpPr>
        <p:spPr/>
        <p:txBody>
          <a:bodyPr/>
          <a:lstStyle/>
          <a:p>
            <a:fld id="{52C1323E-B052-4BCC-8739-163BCEB566B1}" type="datetime1">
              <a:rPr lang="en-GB" smtClean="0"/>
              <a:t>03/09/2022</a:t>
            </a:fld>
            <a:endParaRPr lang="en-GB"/>
          </a:p>
        </p:txBody>
      </p:sp>
      <p:sp>
        <p:nvSpPr>
          <p:cNvPr id="5" name="Θέση υποσέλιδου 4">
            <a:extLst>
              <a:ext uri="{FF2B5EF4-FFF2-40B4-BE49-F238E27FC236}">
                <a16:creationId xmlns:a16="http://schemas.microsoft.com/office/drawing/2014/main" xmlns="" id="{340F9696-CA65-1C3B-6E0F-88E14C79EBC3}"/>
              </a:ext>
            </a:extLst>
          </p:cNvPr>
          <p:cNvSpPr>
            <a:spLocks noGrp="1"/>
          </p:cNvSpPr>
          <p:nvPr>
            <p:ph type="ftr" sz="quarter" idx="11"/>
          </p:nvPr>
        </p:nvSpPr>
        <p:spPr>
          <a:xfrm>
            <a:off x="4038600" y="6356350"/>
            <a:ext cx="4114800" cy="365125"/>
          </a:xfrm>
          <a:prstGeom prst="rect">
            <a:avLst/>
          </a:prstGeom>
        </p:spPr>
        <p:txBody>
          <a:bodyPr/>
          <a:lstStyle/>
          <a:p>
            <a:r>
              <a:rPr lang="el-GR" smtClean="0"/>
              <a:t>ΦΙΛΤΡΑ </a:t>
            </a:r>
            <a:r>
              <a:rPr lang="en-GB" smtClean="0"/>
              <a:t>KALMAN    </a:t>
            </a:r>
            <a:r>
              <a:rPr lang="el-GR" smtClean="0"/>
              <a:t>Ν. ΑΣΗΜΑΚΗΣ</a:t>
            </a:r>
            <a:endParaRPr lang="en-GB"/>
          </a:p>
        </p:txBody>
      </p:sp>
      <p:sp>
        <p:nvSpPr>
          <p:cNvPr id="6" name="Θέση αριθμού διαφάνειας 5">
            <a:extLst>
              <a:ext uri="{FF2B5EF4-FFF2-40B4-BE49-F238E27FC236}">
                <a16:creationId xmlns:a16="http://schemas.microsoft.com/office/drawing/2014/main" xmlns="" id="{B523F67F-C7BA-0D10-BD62-8D0E04DBFAEC}"/>
              </a:ext>
            </a:extLst>
          </p:cNvPr>
          <p:cNvSpPr>
            <a:spLocks noGrp="1"/>
          </p:cNvSpPr>
          <p:nvPr>
            <p:ph type="sldNum" sz="quarter" idx="12"/>
          </p:nvPr>
        </p:nvSpPr>
        <p:spPr/>
        <p:txBody>
          <a:bodyPr/>
          <a:lstStyle/>
          <a:p>
            <a:fld id="{680B7C10-1ADC-414A-AA93-3B76DEFF5458}" type="slidenum">
              <a:rPr lang="en-GB" smtClean="0"/>
              <a:t>‹#›</a:t>
            </a:fld>
            <a:endParaRPr lang="en-GB"/>
          </a:p>
        </p:txBody>
      </p:sp>
    </p:spTree>
    <p:extLst>
      <p:ext uri="{BB962C8B-B14F-4D97-AF65-F5344CB8AC3E}">
        <p14:creationId xmlns:p14="http://schemas.microsoft.com/office/powerpoint/2010/main" val="1051107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xmlns="" id="{298C2B13-BDA8-4C53-0952-7026E1BC268C}"/>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endParaRPr lang="en-GB"/>
          </a:p>
        </p:txBody>
      </p:sp>
      <p:sp>
        <p:nvSpPr>
          <p:cNvPr id="3" name="Θέση κατακόρυφου κειμένου 2">
            <a:extLst>
              <a:ext uri="{FF2B5EF4-FFF2-40B4-BE49-F238E27FC236}">
                <a16:creationId xmlns:a16="http://schemas.microsoft.com/office/drawing/2014/main" xmlns="" id="{019B43B8-F8C2-5DD7-7251-505410601F48}"/>
              </a:ext>
            </a:extLst>
          </p:cNvPr>
          <p:cNvSpPr>
            <a:spLocks noGrp="1"/>
          </p:cNvSpPr>
          <p:nvPr>
            <p:ph type="body" orient="vert" idx="1"/>
          </p:nvPr>
        </p:nvSpPr>
        <p:spPr>
          <a:xfrm>
            <a:off x="838200" y="365125"/>
            <a:ext cx="7734300" cy="5811838"/>
          </a:xfrm>
        </p:spPr>
        <p:txBody>
          <a:bodyPr vert="eaVert"/>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0928F8C6-10DE-7BDB-5AAB-DB0B05B4EE17}"/>
              </a:ext>
            </a:extLst>
          </p:cNvPr>
          <p:cNvSpPr>
            <a:spLocks noGrp="1"/>
          </p:cNvSpPr>
          <p:nvPr>
            <p:ph type="dt" sz="half" idx="10"/>
          </p:nvPr>
        </p:nvSpPr>
        <p:spPr/>
        <p:txBody>
          <a:bodyPr/>
          <a:lstStyle/>
          <a:p>
            <a:fld id="{73729AFF-A831-4770-9944-09B746342883}" type="datetime1">
              <a:rPr lang="en-GB" smtClean="0"/>
              <a:t>03/09/2022</a:t>
            </a:fld>
            <a:endParaRPr lang="en-GB"/>
          </a:p>
        </p:txBody>
      </p:sp>
      <p:sp>
        <p:nvSpPr>
          <p:cNvPr id="5" name="Θέση υποσέλιδου 4">
            <a:extLst>
              <a:ext uri="{FF2B5EF4-FFF2-40B4-BE49-F238E27FC236}">
                <a16:creationId xmlns:a16="http://schemas.microsoft.com/office/drawing/2014/main" xmlns="" id="{DF5243A4-1755-707C-2DD7-874E5A312084}"/>
              </a:ext>
            </a:extLst>
          </p:cNvPr>
          <p:cNvSpPr>
            <a:spLocks noGrp="1"/>
          </p:cNvSpPr>
          <p:nvPr>
            <p:ph type="ftr" sz="quarter" idx="11"/>
          </p:nvPr>
        </p:nvSpPr>
        <p:spPr>
          <a:xfrm>
            <a:off x="4038600" y="6356350"/>
            <a:ext cx="4114800" cy="365125"/>
          </a:xfrm>
          <a:prstGeom prst="rect">
            <a:avLst/>
          </a:prstGeom>
        </p:spPr>
        <p:txBody>
          <a:bodyPr/>
          <a:lstStyle/>
          <a:p>
            <a:r>
              <a:rPr lang="el-GR" smtClean="0"/>
              <a:t>ΦΙΛΤΡΑ </a:t>
            </a:r>
            <a:r>
              <a:rPr lang="en-GB" smtClean="0"/>
              <a:t>KALMAN    </a:t>
            </a:r>
            <a:r>
              <a:rPr lang="el-GR" smtClean="0"/>
              <a:t>Ν. ΑΣΗΜΑΚΗΣ</a:t>
            </a:r>
            <a:endParaRPr lang="en-GB"/>
          </a:p>
        </p:txBody>
      </p:sp>
      <p:sp>
        <p:nvSpPr>
          <p:cNvPr id="6" name="Θέση αριθμού διαφάνειας 5">
            <a:extLst>
              <a:ext uri="{FF2B5EF4-FFF2-40B4-BE49-F238E27FC236}">
                <a16:creationId xmlns:a16="http://schemas.microsoft.com/office/drawing/2014/main" xmlns="" id="{8F51F672-1D3B-AE43-DC1B-2441241D7480}"/>
              </a:ext>
            </a:extLst>
          </p:cNvPr>
          <p:cNvSpPr>
            <a:spLocks noGrp="1"/>
          </p:cNvSpPr>
          <p:nvPr>
            <p:ph type="sldNum" sz="quarter" idx="12"/>
          </p:nvPr>
        </p:nvSpPr>
        <p:spPr/>
        <p:txBody>
          <a:bodyPr/>
          <a:lstStyle/>
          <a:p>
            <a:fld id="{680B7C10-1ADC-414A-AA93-3B76DEFF5458}" type="slidenum">
              <a:rPr lang="en-GB" smtClean="0"/>
              <a:t>‹#›</a:t>
            </a:fld>
            <a:endParaRPr lang="en-GB"/>
          </a:p>
        </p:txBody>
      </p:sp>
    </p:spTree>
    <p:extLst>
      <p:ext uri="{BB962C8B-B14F-4D97-AF65-F5344CB8AC3E}">
        <p14:creationId xmlns:p14="http://schemas.microsoft.com/office/powerpoint/2010/main" val="856230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3BFB67E-CB24-DD94-853B-243E0EA9221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xmlns="" id="{9B22C0E0-8A50-1B9B-8E3F-F4B193F4AEAE}"/>
              </a:ext>
            </a:extLst>
          </p:cNvPr>
          <p:cNvSpPr>
            <a:spLocks noGrp="1"/>
          </p:cNvSpPr>
          <p:nvPr>
            <p:ph idx="1"/>
          </p:nvPr>
        </p:nvSpPr>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ημερομηνίας 3">
            <a:extLst>
              <a:ext uri="{FF2B5EF4-FFF2-40B4-BE49-F238E27FC236}">
                <a16:creationId xmlns:a16="http://schemas.microsoft.com/office/drawing/2014/main" xmlns="" id="{B9F0E127-027E-99BA-324D-3BB39102A9C1}"/>
              </a:ext>
            </a:extLst>
          </p:cNvPr>
          <p:cNvSpPr>
            <a:spLocks noGrp="1"/>
          </p:cNvSpPr>
          <p:nvPr>
            <p:ph type="dt" sz="half" idx="10"/>
          </p:nvPr>
        </p:nvSpPr>
        <p:spPr/>
        <p:txBody>
          <a:bodyPr/>
          <a:lstStyle/>
          <a:p>
            <a:fld id="{636EA5B2-539D-4FF1-999D-E18FC2F38FDF}" type="datetime1">
              <a:rPr lang="en-GB" smtClean="0"/>
              <a:t>03/09/2022</a:t>
            </a:fld>
            <a:endParaRPr lang="en-GB"/>
          </a:p>
        </p:txBody>
      </p:sp>
      <p:sp>
        <p:nvSpPr>
          <p:cNvPr id="6" name="Θέση αριθμού διαφάνειας 5">
            <a:extLst>
              <a:ext uri="{FF2B5EF4-FFF2-40B4-BE49-F238E27FC236}">
                <a16:creationId xmlns:a16="http://schemas.microsoft.com/office/drawing/2014/main" xmlns="" id="{B77C2918-B062-D104-05F5-5697E7FD0E32}"/>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7" name="Θέση υποσέλιδου 4">
            <a:extLst>
              <a:ext uri="{FF2B5EF4-FFF2-40B4-BE49-F238E27FC236}">
                <a16:creationId xmlns:a16="http://schemas.microsoft.com/office/drawing/2014/main" xmlns="" id="{60078E2C-0951-420F-B10B-6A4F75AB04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GB" smtClean="0"/>
              <a:t>KALMAN    </a:t>
            </a:r>
            <a:r>
              <a:rPr lang="el-GR" smtClean="0"/>
              <a:t>Ν. ΑΣΗΜΑΚΗΣ</a:t>
            </a:r>
            <a:endParaRPr lang="en-GB" dirty="0"/>
          </a:p>
        </p:txBody>
      </p:sp>
    </p:spTree>
    <p:extLst>
      <p:ext uri="{BB962C8B-B14F-4D97-AF65-F5344CB8AC3E}">
        <p14:creationId xmlns:p14="http://schemas.microsoft.com/office/powerpoint/2010/main" val="408996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F4E13ED-7392-CEDC-F83F-C9FC7B72B00E}"/>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xmlns="" id="{8EC3B289-5442-9A18-AA2F-C566AB93D2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Στυλ κειμένου υποδείγματος</a:t>
            </a:r>
          </a:p>
        </p:txBody>
      </p:sp>
      <p:sp>
        <p:nvSpPr>
          <p:cNvPr id="4" name="Θέση ημερομηνίας 3">
            <a:extLst>
              <a:ext uri="{FF2B5EF4-FFF2-40B4-BE49-F238E27FC236}">
                <a16:creationId xmlns:a16="http://schemas.microsoft.com/office/drawing/2014/main" xmlns="" id="{907C1948-11E9-25A2-72B7-B578663851C1}"/>
              </a:ext>
            </a:extLst>
          </p:cNvPr>
          <p:cNvSpPr>
            <a:spLocks noGrp="1"/>
          </p:cNvSpPr>
          <p:nvPr>
            <p:ph type="dt" sz="half" idx="10"/>
          </p:nvPr>
        </p:nvSpPr>
        <p:spPr/>
        <p:txBody>
          <a:bodyPr/>
          <a:lstStyle/>
          <a:p>
            <a:fld id="{8E6ADB01-0827-4E2C-B196-956BE37833A9}" type="datetime1">
              <a:rPr lang="en-GB" smtClean="0"/>
              <a:t>03/09/2022</a:t>
            </a:fld>
            <a:endParaRPr lang="en-GB"/>
          </a:p>
        </p:txBody>
      </p:sp>
      <p:sp>
        <p:nvSpPr>
          <p:cNvPr id="6" name="Θέση αριθμού διαφάνειας 5">
            <a:extLst>
              <a:ext uri="{FF2B5EF4-FFF2-40B4-BE49-F238E27FC236}">
                <a16:creationId xmlns:a16="http://schemas.microsoft.com/office/drawing/2014/main" xmlns="" id="{7837A5C9-C703-DD5D-E55B-37C47251FA46}"/>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7" name="Θέση υποσέλιδου 4">
            <a:extLst>
              <a:ext uri="{FF2B5EF4-FFF2-40B4-BE49-F238E27FC236}">
                <a16:creationId xmlns:a16="http://schemas.microsoft.com/office/drawing/2014/main" xmlns="" id="{D3353049-D9DB-B263-2F86-4BAC1C8B8F1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GB" smtClean="0"/>
              <a:t>KALMAN    </a:t>
            </a:r>
            <a:r>
              <a:rPr lang="el-GR" smtClean="0"/>
              <a:t>Ν. ΑΣΗΜΑΚΗΣ</a:t>
            </a:r>
            <a:endParaRPr lang="en-GB" dirty="0"/>
          </a:p>
        </p:txBody>
      </p:sp>
    </p:spTree>
    <p:extLst>
      <p:ext uri="{BB962C8B-B14F-4D97-AF65-F5344CB8AC3E}">
        <p14:creationId xmlns:p14="http://schemas.microsoft.com/office/powerpoint/2010/main" val="37294723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EC89EADC-B21E-5720-84C5-3244C81BD8E8}"/>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xmlns="" id="{361777C1-177E-F68B-0F4B-1CA8BB7443DB}"/>
              </a:ext>
            </a:extLst>
          </p:cNvPr>
          <p:cNvSpPr>
            <a:spLocks noGrp="1"/>
          </p:cNvSpPr>
          <p:nvPr>
            <p:ph sz="half" idx="1"/>
          </p:nvPr>
        </p:nvSpPr>
        <p:spPr>
          <a:xfrm>
            <a:off x="838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περιεχομένου 3">
            <a:extLst>
              <a:ext uri="{FF2B5EF4-FFF2-40B4-BE49-F238E27FC236}">
                <a16:creationId xmlns:a16="http://schemas.microsoft.com/office/drawing/2014/main" xmlns="" id="{4930237A-DA8F-2E8A-8DDE-D65647C8335E}"/>
              </a:ext>
            </a:extLst>
          </p:cNvPr>
          <p:cNvSpPr>
            <a:spLocks noGrp="1"/>
          </p:cNvSpPr>
          <p:nvPr>
            <p:ph sz="half" idx="2"/>
          </p:nvPr>
        </p:nvSpPr>
        <p:spPr>
          <a:xfrm>
            <a:off x="6172200" y="1825625"/>
            <a:ext cx="5181600" cy="435133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ημερομηνίας 4">
            <a:extLst>
              <a:ext uri="{FF2B5EF4-FFF2-40B4-BE49-F238E27FC236}">
                <a16:creationId xmlns:a16="http://schemas.microsoft.com/office/drawing/2014/main" xmlns="" id="{3E7054C9-E330-BDE1-F761-C69375290113}"/>
              </a:ext>
            </a:extLst>
          </p:cNvPr>
          <p:cNvSpPr>
            <a:spLocks noGrp="1"/>
          </p:cNvSpPr>
          <p:nvPr>
            <p:ph type="dt" sz="half" idx="10"/>
          </p:nvPr>
        </p:nvSpPr>
        <p:spPr/>
        <p:txBody>
          <a:bodyPr/>
          <a:lstStyle/>
          <a:p>
            <a:fld id="{6A99EE81-A708-4C30-B16C-16CFCDDBF82B}" type="datetime1">
              <a:rPr lang="en-GB" smtClean="0"/>
              <a:t>03/09/2022</a:t>
            </a:fld>
            <a:endParaRPr lang="en-GB"/>
          </a:p>
        </p:txBody>
      </p:sp>
      <p:sp>
        <p:nvSpPr>
          <p:cNvPr id="7" name="Θέση αριθμού διαφάνειας 6">
            <a:extLst>
              <a:ext uri="{FF2B5EF4-FFF2-40B4-BE49-F238E27FC236}">
                <a16:creationId xmlns:a16="http://schemas.microsoft.com/office/drawing/2014/main" xmlns="" id="{B446AB95-DCB0-A58C-D75F-0548AB9AEC5E}"/>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8" name="Θέση υποσέλιδου 4">
            <a:extLst>
              <a:ext uri="{FF2B5EF4-FFF2-40B4-BE49-F238E27FC236}">
                <a16:creationId xmlns:a16="http://schemas.microsoft.com/office/drawing/2014/main" xmlns="" id="{141540A5-1CD8-6F0A-B90B-E4F21C7539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GB" smtClean="0"/>
              <a:t>KALMAN    </a:t>
            </a:r>
            <a:r>
              <a:rPr lang="el-GR" smtClean="0"/>
              <a:t>Ν. ΑΣΗΜΑΚΗΣ</a:t>
            </a:r>
            <a:endParaRPr lang="en-GB" dirty="0"/>
          </a:p>
        </p:txBody>
      </p:sp>
    </p:spTree>
    <p:extLst>
      <p:ext uri="{BB962C8B-B14F-4D97-AF65-F5344CB8AC3E}">
        <p14:creationId xmlns:p14="http://schemas.microsoft.com/office/powerpoint/2010/main" val="29586719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D8C7EE7-33FB-D5A1-8108-52EFE1BB4464}"/>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endParaRPr lang="en-GB"/>
          </a:p>
        </p:txBody>
      </p:sp>
      <p:sp>
        <p:nvSpPr>
          <p:cNvPr id="3" name="Θέση κειμένου 2">
            <a:extLst>
              <a:ext uri="{FF2B5EF4-FFF2-40B4-BE49-F238E27FC236}">
                <a16:creationId xmlns:a16="http://schemas.microsoft.com/office/drawing/2014/main" xmlns="" id="{04A49C1C-EF5C-DFB4-5EA1-0C559EA231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4" name="Θέση περιεχομένου 3">
            <a:extLst>
              <a:ext uri="{FF2B5EF4-FFF2-40B4-BE49-F238E27FC236}">
                <a16:creationId xmlns:a16="http://schemas.microsoft.com/office/drawing/2014/main" xmlns="" id="{FC5DDD21-B57E-B3F7-0731-A924583BCCA2}"/>
              </a:ext>
            </a:extLst>
          </p:cNvPr>
          <p:cNvSpPr>
            <a:spLocks noGrp="1"/>
          </p:cNvSpPr>
          <p:nvPr>
            <p:ph sz="half" idx="2"/>
          </p:nvPr>
        </p:nvSpPr>
        <p:spPr>
          <a:xfrm>
            <a:off x="839788" y="2505075"/>
            <a:ext cx="5157787"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5" name="Θέση κειμένου 4">
            <a:extLst>
              <a:ext uri="{FF2B5EF4-FFF2-40B4-BE49-F238E27FC236}">
                <a16:creationId xmlns:a16="http://schemas.microsoft.com/office/drawing/2014/main" xmlns="" id="{D2C2F3C7-2413-48AA-49DA-7157488F4CD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Στυλ κειμένου υποδείγματος</a:t>
            </a:r>
          </a:p>
        </p:txBody>
      </p:sp>
      <p:sp>
        <p:nvSpPr>
          <p:cNvPr id="6" name="Θέση περιεχομένου 5">
            <a:extLst>
              <a:ext uri="{FF2B5EF4-FFF2-40B4-BE49-F238E27FC236}">
                <a16:creationId xmlns:a16="http://schemas.microsoft.com/office/drawing/2014/main" xmlns="" id="{46984EBB-4B80-5651-6596-457C45619621}"/>
              </a:ext>
            </a:extLst>
          </p:cNvPr>
          <p:cNvSpPr>
            <a:spLocks noGrp="1"/>
          </p:cNvSpPr>
          <p:nvPr>
            <p:ph sz="quarter" idx="4"/>
          </p:nvPr>
        </p:nvSpPr>
        <p:spPr>
          <a:xfrm>
            <a:off x="6172200" y="2505075"/>
            <a:ext cx="5183188" cy="3684588"/>
          </a:xfrm>
        </p:spPr>
        <p:txBody>
          <a:body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7" name="Θέση ημερομηνίας 6">
            <a:extLst>
              <a:ext uri="{FF2B5EF4-FFF2-40B4-BE49-F238E27FC236}">
                <a16:creationId xmlns:a16="http://schemas.microsoft.com/office/drawing/2014/main" xmlns="" id="{0B4F0AE7-DF11-374D-FDE8-CEF0C240AD2A}"/>
              </a:ext>
            </a:extLst>
          </p:cNvPr>
          <p:cNvSpPr>
            <a:spLocks noGrp="1"/>
          </p:cNvSpPr>
          <p:nvPr>
            <p:ph type="dt" sz="half" idx="10"/>
          </p:nvPr>
        </p:nvSpPr>
        <p:spPr/>
        <p:txBody>
          <a:bodyPr/>
          <a:lstStyle/>
          <a:p>
            <a:fld id="{58304828-F1FB-4623-B2B8-F27C7FAAB223}" type="datetime1">
              <a:rPr lang="en-GB" smtClean="0"/>
              <a:t>03/09/2022</a:t>
            </a:fld>
            <a:endParaRPr lang="en-GB"/>
          </a:p>
        </p:txBody>
      </p:sp>
      <p:sp>
        <p:nvSpPr>
          <p:cNvPr id="9" name="Θέση αριθμού διαφάνειας 8">
            <a:extLst>
              <a:ext uri="{FF2B5EF4-FFF2-40B4-BE49-F238E27FC236}">
                <a16:creationId xmlns:a16="http://schemas.microsoft.com/office/drawing/2014/main" xmlns="" id="{FECA6CD1-604B-3582-A305-FA043EFC2D58}"/>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10" name="Θέση υποσέλιδου 4">
            <a:extLst>
              <a:ext uri="{FF2B5EF4-FFF2-40B4-BE49-F238E27FC236}">
                <a16:creationId xmlns:a16="http://schemas.microsoft.com/office/drawing/2014/main" xmlns="" id="{2F208702-4586-206C-53D2-9AAA9B3D3C73}"/>
              </a:ext>
            </a:extLst>
          </p:cNvPr>
          <p:cNvSpPr>
            <a:spLocks noGrp="1"/>
          </p:cNvSpPr>
          <p:nvPr>
            <p:ph type="ftr" sz="quarter" idx="1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GB" smtClean="0"/>
              <a:t>KALMAN    </a:t>
            </a:r>
            <a:r>
              <a:rPr lang="el-GR" smtClean="0"/>
              <a:t>Ν. ΑΣΗΜΑΚΗΣ</a:t>
            </a:r>
            <a:endParaRPr lang="en-GB" dirty="0"/>
          </a:p>
        </p:txBody>
      </p:sp>
    </p:spTree>
    <p:extLst>
      <p:ext uri="{BB962C8B-B14F-4D97-AF65-F5344CB8AC3E}">
        <p14:creationId xmlns:p14="http://schemas.microsoft.com/office/powerpoint/2010/main" val="1223245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2902584-3902-8D25-6A3F-240794253B1C}"/>
              </a:ext>
            </a:extLst>
          </p:cNvPr>
          <p:cNvSpPr>
            <a:spLocks noGrp="1"/>
          </p:cNvSpPr>
          <p:nvPr>
            <p:ph type="title"/>
          </p:nvPr>
        </p:nvSpPr>
        <p:spPr/>
        <p:txBody>
          <a:bodyPr/>
          <a:lstStyle/>
          <a:p>
            <a:r>
              <a:rPr lang="el-GR"/>
              <a:t>Κάντε κλικ για να επεξεργαστείτε τον τίτλο υποδείγματος</a:t>
            </a:r>
            <a:endParaRPr lang="en-GB"/>
          </a:p>
        </p:txBody>
      </p:sp>
      <p:sp>
        <p:nvSpPr>
          <p:cNvPr id="3" name="Θέση ημερομηνίας 2">
            <a:extLst>
              <a:ext uri="{FF2B5EF4-FFF2-40B4-BE49-F238E27FC236}">
                <a16:creationId xmlns:a16="http://schemas.microsoft.com/office/drawing/2014/main" xmlns="" id="{DD7B47EC-E2BA-DB33-1086-361CD46D18C4}"/>
              </a:ext>
            </a:extLst>
          </p:cNvPr>
          <p:cNvSpPr>
            <a:spLocks noGrp="1"/>
          </p:cNvSpPr>
          <p:nvPr>
            <p:ph type="dt" sz="half" idx="10"/>
          </p:nvPr>
        </p:nvSpPr>
        <p:spPr/>
        <p:txBody>
          <a:bodyPr/>
          <a:lstStyle/>
          <a:p>
            <a:fld id="{F79E43DA-FC63-46DF-B2E4-DDDE603E4CFE}" type="datetime1">
              <a:rPr lang="en-GB" smtClean="0"/>
              <a:t>03/09/2022</a:t>
            </a:fld>
            <a:endParaRPr lang="en-GB"/>
          </a:p>
        </p:txBody>
      </p:sp>
      <p:sp>
        <p:nvSpPr>
          <p:cNvPr id="5" name="Θέση αριθμού διαφάνειας 4">
            <a:extLst>
              <a:ext uri="{FF2B5EF4-FFF2-40B4-BE49-F238E27FC236}">
                <a16:creationId xmlns:a16="http://schemas.microsoft.com/office/drawing/2014/main" xmlns="" id="{3C137757-DFFA-41F0-35DE-87C3E72F598D}"/>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6" name="Θέση υποσέλιδου 4">
            <a:extLst>
              <a:ext uri="{FF2B5EF4-FFF2-40B4-BE49-F238E27FC236}">
                <a16:creationId xmlns:a16="http://schemas.microsoft.com/office/drawing/2014/main" xmlns="" id="{F4B56CC2-0897-7A3C-4C7C-D16F5589D4B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GB" smtClean="0"/>
              <a:t>KALMAN    </a:t>
            </a:r>
            <a:r>
              <a:rPr lang="el-GR" smtClean="0"/>
              <a:t>Ν. ΑΣΗΜΑΚΗΣ</a:t>
            </a:r>
            <a:endParaRPr lang="en-GB" dirty="0"/>
          </a:p>
        </p:txBody>
      </p:sp>
    </p:spTree>
    <p:extLst>
      <p:ext uri="{BB962C8B-B14F-4D97-AF65-F5344CB8AC3E}">
        <p14:creationId xmlns:p14="http://schemas.microsoft.com/office/powerpoint/2010/main" val="33895887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xmlns="" id="{EFDA142B-F9C0-52BE-EB6C-6ABFB22AE689}"/>
              </a:ext>
            </a:extLst>
          </p:cNvPr>
          <p:cNvSpPr>
            <a:spLocks noGrp="1"/>
          </p:cNvSpPr>
          <p:nvPr>
            <p:ph type="dt" sz="half" idx="10"/>
          </p:nvPr>
        </p:nvSpPr>
        <p:spPr/>
        <p:txBody>
          <a:bodyPr/>
          <a:lstStyle/>
          <a:p>
            <a:fld id="{4A81F9B2-F6E2-4070-B31F-ABAFBFEA71C6}" type="datetime1">
              <a:rPr lang="en-GB" smtClean="0"/>
              <a:t>03/09/2022</a:t>
            </a:fld>
            <a:endParaRPr lang="en-GB"/>
          </a:p>
        </p:txBody>
      </p:sp>
      <p:sp>
        <p:nvSpPr>
          <p:cNvPr id="4" name="Θέση αριθμού διαφάνειας 3">
            <a:extLst>
              <a:ext uri="{FF2B5EF4-FFF2-40B4-BE49-F238E27FC236}">
                <a16:creationId xmlns:a16="http://schemas.microsoft.com/office/drawing/2014/main" xmlns="" id="{11BA9C9B-A5B5-D1C7-7893-B8B57D207CF0}"/>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5" name="Θέση υποσέλιδου 4">
            <a:extLst>
              <a:ext uri="{FF2B5EF4-FFF2-40B4-BE49-F238E27FC236}">
                <a16:creationId xmlns:a16="http://schemas.microsoft.com/office/drawing/2014/main" xmlns="" id="{22C30372-3A17-6867-360A-9DC61777EB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GB" smtClean="0"/>
              <a:t>KALMAN    </a:t>
            </a:r>
            <a:r>
              <a:rPr lang="el-GR" smtClean="0"/>
              <a:t>Ν. ΑΣΗΜΑΚΗΣ</a:t>
            </a:r>
            <a:endParaRPr lang="en-GB" dirty="0"/>
          </a:p>
        </p:txBody>
      </p:sp>
    </p:spTree>
    <p:extLst>
      <p:ext uri="{BB962C8B-B14F-4D97-AF65-F5344CB8AC3E}">
        <p14:creationId xmlns:p14="http://schemas.microsoft.com/office/powerpoint/2010/main" val="28388343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C692F30-EBB5-B5D9-20AD-7415CC330E9A}"/>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περιεχομένου 2">
            <a:extLst>
              <a:ext uri="{FF2B5EF4-FFF2-40B4-BE49-F238E27FC236}">
                <a16:creationId xmlns:a16="http://schemas.microsoft.com/office/drawing/2014/main" xmlns="" id="{BD13D036-F5F8-49A1-7A1C-842AE1DD331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endParaRPr lang="en-GB"/>
          </a:p>
        </p:txBody>
      </p:sp>
      <p:sp>
        <p:nvSpPr>
          <p:cNvPr id="4" name="Θέση κειμένου 3">
            <a:extLst>
              <a:ext uri="{FF2B5EF4-FFF2-40B4-BE49-F238E27FC236}">
                <a16:creationId xmlns:a16="http://schemas.microsoft.com/office/drawing/2014/main" xmlns="" id="{6452E547-62F6-30C8-2990-CAB8046944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FAFDB4DD-0F4F-2A1B-A201-A5DE96E1C3A9}"/>
              </a:ext>
            </a:extLst>
          </p:cNvPr>
          <p:cNvSpPr>
            <a:spLocks noGrp="1"/>
          </p:cNvSpPr>
          <p:nvPr>
            <p:ph type="dt" sz="half" idx="10"/>
          </p:nvPr>
        </p:nvSpPr>
        <p:spPr/>
        <p:txBody>
          <a:bodyPr/>
          <a:lstStyle/>
          <a:p>
            <a:fld id="{A9C518FC-E555-4E48-AD18-337344F93110}" type="datetime1">
              <a:rPr lang="en-GB" smtClean="0"/>
              <a:t>03/09/2022</a:t>
            </a:fld>
            <a:endParaRPr lang="en-GB"/>
          </a:p>
        </p:txBody>
      </p:sp>
      <p:sp>
        <p:nvSpPr>
          <p:cNvPr id="7" name="Θέση αριθμού διαφάνειας 6">
            <a:extLst>
              <a:ext uri="{FF2B5EF4-FFF2-40B4-BE49-F238E27FC236}">
                <a16:creationId xmlns:a16="http://schemas.microsoft.com/office/drawing/2014/main" xmlns="" id="{E5C37DE5-D4FF-264F-1C04-B00CF637F3F8}"/>
              </a:ext>
            </a:extLst>
          </p:cNvPr>
          <p:cNvSpPr>
            <a:spLocks noGrp="1"/>
          </p:cNvSpPr>
          <p:nvPr>
            <p:ph type="sldNum" sz="quarter" idx="12"/>
          </p:nvPr>
        </p:nvSpPr>
        <p:spPr/>
        <p:txBody>
          <a:bodyPr/>
          <a:lstStyle/>
          <a:p>
            <a:fld id="{680B7C10-1ADC-414A-AA93-3B76DEFF5458}" type="slidenum">
              <a:rPr lang="en-GB" smtClean="0"/>
              <a:t>‹#›</a:t>
            </a:fld>
            <a:endParaRPr lang="en-GB"/>
          </a:p>
        </p:txBody>
      </p:sp>
      <p:sp>
        <p:nvSpPr>
          <p:cNvPr id="8" name="Θέση υποσέλιδου 4">
            <a:extLst>
              <a:ext uri="{FF2B5EF4-FFF2-40B4-BE49-F238E27FC236}">
                <a16:creationId xmlns:a16="http://schemas.microsoft.com/office/drawing/2014/main" xmlns="" id="{3C2822D7-F200-F99D-F4D7-6674506C71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GB" smtClean="0"/>
              <a:t>KALMAN    </a:t>
            </a:r>
            <a:r>
              <a:rPr lang="el-GR" smtClean="0"/>
              <a:t>Ν. ΑΣΗΜΑΚΗΣ</a:t>
            </a:r>
            <a:endParaRPr lang="en-GB" dirty="0"/>
          </a:p>
        </p:txBody>
      </p:sp>
    </p:spTree>
    <p:extLst>
      <p:ext uri="{BB962C8B-B14F-4D97-AF65-F5344CB8AC3E}">
        <p14:creationId xmlns:p14="http://schemas.microsoft.com/office/powerpoint/2010/main" val="14528522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CF3BEAA7-B94D-A447-7918-4F42F3C664C0}"/>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endParaRPr lang="en-GB"/>
          </a:p>
        </p:txBody>
      </p:sp>
      <p:sp>
        <p:nvSpPr>
          <p:cNvPr id="3" name="Θέση εικόνας 2">
            <a:extLst>
              <a:ext uri="{FF2B5EF4-FFF2-40B4-BE49-F238E27FC236}">
                <a16:creationId xmlns:a16="http://schemas.microsoft.com/office/drawing/2014/main" xmlns="" id="{4AB19C98-6335-575D-D27F-4C31ADDB6CE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Θέση κειμένου 3">
            <a:extLst>
              <a:ext uri="{FF2B5EF4-FFF2-40B4-BE49-F238E27FC236}">
                <a16:creationId xmlns:a16="http://schemas.microsoft.com/office/drawing/2014/main" xmlns="" id="{85CADD0E-D023-9F9F-410B-24C0A3BB79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Στυλ κειμένου υποδείγματος</a:t>
            </a:r>
          </a:p>
        </p:txBody>
      </p:sp>
      <p:sp>
        <p:nvSpPr>
          <p:cNvPr id="5" name="Θέση ημερομηνίας 4">
            <a:extLst>
              <a:ext uri="{FF2B5EF4-FFF2-40B4-BE49-F238E27FC236}">
                <a16:creationId xmlns:a16="http://schemas.microsoft.com/office/drawing/2014/main" xmlns="" id="{A6309513-2464-32A9-D180-65FCED52941D}"/>
              </a:ext>
            </a:extLst>
          </p:cNvPr>
          <p:cNvSpPr>
            <a:spLocks noGrp="1"/>
          </p:cNvSpPr>
          <p:nvPr>
            <p:ph type="dt" sz="half" idx="10"/>
          </p:nvPr>
        </p:nvSpPr>
        <p:spPr/>
        <p:txBody>
          <a:bodyPr/>
          <a:lstStyle/>
          <a:p>
            <a:fld id="{1BAF5189-6496-43EC-9647-C55C23DFE1FE}" type="datetime1">
              <a:rPr lang="en-GB" smtClean="0"/>
              <a:t>03/09/2022</a:t>
            </a:fld>
            <a:endParaRPr lang="en-GB"/>
          </a:p>
        </p:txBody>
      </p:sp>
      <p:sp>
        <p:nvSpPr>
          <p:cNvPr id="6" name="Θέση υποσέλιδου 5">
            <a:extLst>
              <a:ext uri="{FF2B5EF4-FFF2-40B4-BE49-F238E27FC236}">
                <a16:creationId xmlns:a16="http://schemas.microsoft.com/office/drawing/2014/main" xmlns="" id="{A951E3A2-E61D-C998-B111-6C6F6C148AC1}"/>
              </a:ext>
            </a:extLst>
          </p:cNvPr>
          <p:cNvSpPr>
            <a:spLocks noGrp="1"/>
          </p:cNvSpPr>
          <p:nvPr>
            <p:ph type="ftr" sz="quarter" idx="11"/>
          </p:nvPr>
        </p:nvSpPr>
        <p:spPr>
          <a:xfrm>
            <a:off x="4038600" y="6356350"/>
            <a:ext cx="4114800" cy="365125"/>
          </a:xfrm>
          <a:prstGeom prst="rect">
            <a:avLst/>
          </a:prstGeom>
        </p:spPr>
        <p:txBody>
          <a:bodyPr/>
          <a:lstStyle/>
          <a:p>
            <a:r>
              <a:rPr lang="el-GR" smtClean="0"/>
              <a:t>ΦΙΛΤΡΑ </a:t>
            </a:r>
            <a:r>
              <a:rPr lang="en-GB" smtClean="0"/>
              <a:t>KALMAN    </a:t>
            </a:r>
            <a:r>
              <a:rPr lang="el-GR" smtClean="0"/>
              <a:t>Ν. ΑΣΗΜΑΚΗΣ</a:t>
            </a:r>
            <a:endParaRPr lang="en-GB"/>
          </a:p>
        </p:txBody>
      </p:sp>
      <p:sp>
        <p:nvSpPr>
          <p:cNvPr id="7" name="Θέση αριθμού διαφάνειας 6">
            <a:extLst>
              <a:ext uri="{FF2B5EF4-FFF2-40B4-BE49-F238E27FC236}">
                <a16:creationId xmlns:a16="http://schemas.microsoft.com/office/drawing/2014/main" xmlns="" id="{04FD1A6B-72C4-728A-161B-B2532307E2AF}"/>
              </a:ext>
            </a:extLst>
          </p:cNvPr>
          <p:cNvSpPr>
            <a:spLocks noGrp="1"/>
          </p:cNvSpPr>
          <p:nvPr>
            <p:ph type="sldNum" sz="quarter" idx="12"/>
          </p:nvPr>
        </p:nvSpPr>
        <p:spPr/>
        <p:txBody>
          <a:bodyPr/>
          <a:lstStyle/>
          <a:p>
            <a:fld id="{680B7C10-1ADC-414A-AA93-3B76DEFF5458}" type="slidenum">
              <a:rPr lang="en-GB" smtClean="0"/>
              <a:t>‹#›</a:t>
            </a:fld>
            <a:endParaRPr lang="en-GB"/>
          </a:p>
        </p:txBody>
      </p:sp>
    </p:spTree>
    <p:extLst>
      <p:ext uri="{BB962C8B-B14F-4D97-AF65-F5344CB8AC3E}">
        <p14:creationId xmlns:p14="http://schemas.microsoft.com/office/powerpoint/2010/main" val="27008602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xmlns="" id="{0C718AC5-1721-941B-2C6A-CF26A15258F8}"/>
              </a:ext>
            </a:extLst>
          </p:cNvPr>
          <p:cNvSpPr>
            <a:spLocks noGrp="1"/>
          </p:cNvSpPr>
          <p:nvPr>
            <p:ph type="title"/>
          </p:nvPr>
        </p:nvSpPr>
        <p:spPr>
          <a:xfrm>
            <a:off x="2072640" y="381317"/>
            <a:ext cx="10515600" cy="1148715"/>
          </a:xfrm>
          <a:prstGeom prst="rect">
            <a:avLst/>
          </a:prstGeom>
        </p:spPr>
        <p:txBody>
          <a:bodyPr vert="horz" lIns="91440" tIns="45720" rIns="91440" bIns="45720" rtlCol="0" anchor="ctr">
            <a:normAutofit/>
          </a:bodyPr>
          <a:lstStyle/>
          <a:p>
            <a:r>
              <a:rPr lang="el-GR" dirty="0"/>
              <a:t>Κάντε κλικ για να επεξεργαστείτε τον τίτλο υποδείγματος</a:t>
            </a:r>
            <a:endParaRPr lang="en-GB" dirty="0"/>
          </a:p>
        </p:txBody>
      </p:sp>
      <p:sp>
        <p:nvSpPr>
          <p:cNvPr id="3" name="Θέση κειμένου 2">
            <a:extLst>
              <a:ext uri="{FF2B5EF4-FFF2-40B4-BE49-F238E27FC236}">
                <a16:creationId xmlns:a16="http://schemas.microsoft.com/office/drawing/2014/main" xmlns="" id="{104197C8-29E3-84DB-5E48-5938D1C660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dirty="0"/>
              <a:t>Στυλ κειμένου υποδείγματος</a:t>
            </a:r>
          </a:p>
          <a:p>
            <a:pPr lvl="1"/>
            <a:r>
              <a:rPr lang="el-GR" dirty="0"/>
              <a:t>Δεύτερο επίπεδο</a:t>
            </a:r>
          </a:p>
          <a:p>
            <a:pPr lvl="2"/>
            <a:r>
              <a:rPr lang="el-GR" dirty="0"/>
              <a:t>Τρίτο επίπεδο</a:t>
            </a:r>
          </a:p>
          <a:p>
            <a:pPr lvl="3"/>
            <a:r>
              <a:rPr lang="el-GR" dirty="0"/>
              <a:t>Τέταρτο επίπεδο</a:t>
            </a:r>
          </a:p>
          <a:p>
            <a:pPr lvl="4"/>
            <a:r>
              <a:rPr lang="el-GR" dirty="0"/>
              <a:t>Πέμπτο επίπεδο</a:t>
            </a:r>
            <a:endParaRPr lang="en-GB" dirty="0"/>
          </a:p>
        </p:txBody>
      </p:sp>
      <p:sp>
        <p:nvSpPr>
          <p:cNvPr id="4" name="Θέση ημερομηνίας 3">
            <a:extLst>
              <a:ext uri="{FF2B5EF4-FFF2-40B4-BE49-F238E27FC236}">
                <a16:creationId xmlns:a16="http://schemas.microsoft.com/office/drawing/2014/main" xmlns="" id="{4273BB99-EB11-1000-2459-02302BFF076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A72677-4361-4022-8D2E-85C74EC8A3E3}" type="datetime1">
              <a:rPr lang="en-GB" smtClean="0"/>
              <a:t>03/09/2022</a:t>
            </a:fld>
            <a:endParaRPr lang="en-GB"/>
          </a:p>
        </p:txBody>
      </p:sp>
      <p:sp>
        <p:nvSpPr>
          <p:cNvPr id="6" name="Θέση αριθμού διαφάνειας 5">
            <a:extLst>
              <a:ext uri="{FF2B5EF4-FFF2-40B4-BE49-F238E27FC236}">
                <a16:creationId xmlns:a16="http://schemas.microsoft.com/office/drawing/2014/main" xmlns="" id="{FA02E601-D680-CADC-6E31-6DBF8A7E865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0B7C10-1ADC-414A-AA93-3B76DEFF5458}" type="slidenum">
              <a:rPr lang="en-GB" smtClean="0"/>
              <a:t>‹#›</a:t>
            </a:fld>
            <a:endParaRPr lang="en-GB"/>
          </a:p>
        </p:txBody>
      </p:sp>
      <p:sp>
        <p:nvSpPr>
          <p:cNvPr id="7" name="Ορθογώνιο 6">
            <a:extLst>
              <a:ext uri="{FF2B5EF4-FFF2-40B4-BE49-F238E27FC236}">
                <a16:creationId xmlns:a16="http://schemas.microsoft.com/office/drawing/2014/main" xmlns="" id="{E3B2F6C3-5B2C-8A81-3A61-F7DDA667CC3D}"/>
              </a:ext>
            </a:extLst>
          </p:cNvPr>
          <p:cNvSpPr/>
          <p:nvPr userDrawn="1"/>
        </p:nvSpPr>
        <p:spPr>
          <a:xfrm>
            <a:off x="2072640" y="1127760"/>
            <a:ext cx="8493760" cy="106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Εικόνα 7">
            <a:extLst>
              <a:ext uri="{FF2B5EF4-FFF2-40B4-BE49-F238E27FC236}">
                <a16:creationId xmlns:a16="http://schemas.microsoft.com/office/drawing/2014/main" xmlns="" id="{1E2DD87F-9EA8-8B4C-0C21-72F4426F34BD}"/>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00247" y="132724"/>
            <a:ext cx="1089273" cy="1108027"/>
          </a:xfrm>
          <a:prstGeom prst="rect">
            <a:avLst/>
          </a:prstGeom>
        </p:spPr>
      </p:pic>
    </p:spTree>
    <p:extLst>
      <p:ext uri="{BB962C8B-B14F-4D97-AF65-F5344CB8AC3E}">
        <p14:creationId xmlns:p14="http://schemas.microsoft.com/office/powerpoint/2010/main" val="4473344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dx.doi.org/10.57713/kallipos-39" TargetMode="External"/><Relationship Id="rId1" Type="http://schemas.openxmlformats.org/officeDocument/2006/relationships/slideLayout" Target="../slideLayouts/slideLayout6.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40E89557-805B-DEF6-E6CE-9E60866C3418}"/>
              </a:ext>
            </a:extLst>
          </p:cNvPr>
          <p:cNvSpPr>
            <a:spLocks noGrp="1"/>
          </p:cNvSpPr>
          <p:nvPr>
            <p:ph type="ctrTitle"/>
          </p:nvPr>
        </p:nvSpPr>
        <p:spPr>
          <a:xfrm>
            <a:off x="1436451" y="0"/>
            <a:ext cx="9144000" cy="1116959"/>
          </a:xfrm>
        </p:spPr>
        <p:txBody>
          <a:bodyPr>
            <a:normAutofit/>
          </a:bodyPr>
          <a:lstStyle/>
          <a:p>
            <a:r>
              <a:rPr lang="el-GR" sz="2400" dirty="0"/>
              <a:t>ΒΙΒΛΙΟΠΑΡΟΥΣΙΑΣΗ</a:t>
            </a:r>
            <a:r>
              <a:rPr lang="el-GR" sz="2800" dirty="0"/>
              <a:t> ΚΑΛΛΙΠΟΣ+</a:t>
            </a:r>
            <a:br>
              <a:rPr lang="el-GR" sz="2800" dirty="0"/>
            </a:br>
            <a:r>
              <a:rPr lang="el-GR" sz="2000" dirty="0"/>
              <a:t>13-15 Σεπτεμβρίου 2022</a:t>
            </a:r>
            <a:endParaRPr lang="en-GB" sz="2800" dirty="0"/>
          </a:p>
        </p:txBody>
      </p:sp>
      <p:sp>
        <p:nvSpPr>
          <p:cNvPr id="3" name="Υπότιτλος 2">
            <a:extLst>
              <a:ext uri="{FF2B5EF4-FFF2-40B4-BE49-F238E27FC236}">
                <a16:creationId xmlns:a16="http://schemas.microsoft.com/office/drawing/2014/main" xmlns="" id="{6CCCE500-580B-7449-3E83-8C86BB9E8B2A}"/>
              </a:ext>
            </a:extLst>
          </p:cNvPr>
          <p:cNvSpPr>
            <a:spLocks noGrp="1"/>
          </p:cNvSpPr>
          <p:nvPr>
            <p:ph type="subTitle" idx="1"/>
          </p:nvPr>
        </p:nvSpPr>
        <p:spPr>
          <a:xfrm>
            <a:off x="1524000" y="1479592"/>
            <a:ext cx="9144000" cy="2705181"/>
          </a:xfrm>
        </p:spPr>
        <p:txBody>
          <a:bodyPr>
            <a:normAutofit fontScale="77500" lnSpcReduction="20000"/>
          </a:bodyPr>
          <a:lstStyle/>
          <a:p>
            <a:r>
              <a:rPr lang="el-GR" sz="3800" b="1" dirty="0" smtClean="0"/>
              <a:t>ΘΕΜΑΤΙΚΗ ΠΕΡΙΟΧΗ</a:t>
            </a:r>
            <a:endParaRPr lang="el-GR" sz="3800" b="1" dirty="0"/>
          </a:p>
          <a:p>
            <a:r>
              <a:rPr lang="el-GR" sz="3800" b="1" dirty="0" smtClean="0"/>
              <a:t>Επιστήμες Μηχανικών και Τεχνολογία</a:t>
            </a:r>
            <a:endParaRPr lang="el-GR" sz="3800" b="1" dirty="0"/>
          </a:p>
          <a:p>
            <a:endParaRPr lang="el-GR" sz="3200" b="1" dirty="0">
              <a:solidFill>
                <a:srgbClr val="0000FF"/>
              </a:solidFill>
            </a:endParaRPr>
          </a:p>
          <a:p>
            <a:endParaRPr lang="el-GR" sz="3200" b="1" dirty="0">
              <a:solidFill>
                <a:srgbClr val="0000FF"/>
              </a:solidFill>
            </a:endParaRPr>
          </a:p>
          <a:p>
            <a:r>
              <a:rPr lang="el-GR" sz="5100" b="1" dirty="0" smtClean="0">
                <a:solidFill>
                  <a:srgbClr val="0000FF"/>
                </a:solidFill>
              </a:rPr>
              <a:t>ΦΙΛΤΡΑ </a:t>
            </a:r>
            <a:r>
              <a:rPr lang="en-US" sz="5100" b="1" dirty="0" smtClean="0">
                <a:solidFill>
                  <a:srgbClr val="0000FF"/>
                </a:solidFill>
              </a:rPr>
              <a:t>KALMAN</a:t>
            </a:r>
            <a:endParaRPr lang="el-GR" sz="5100" b="1" dirty="0">
              <a:solidFill>
                <a:srgbClr val="0000FF"/>
              </a:solidFill>
            </a:endParaRPr>
          </a:p>
          <a:p>
            <a:r>
              <a:rPr lang="el-GR" sz="4500" b="1" dirty="0" smtClean="0"/>
              <a:t>Νικόλαος Ασημάκης</a:t>
            </a:r>
            <a:endParaRPr lang="el-GR" sz="4500" b="1" dirty="0">
              <a:solidFill>
                <a:srgbClr val="0000FF"/>
              </a:solidFill>
            </a:endParaRPr>
          </a:p>
        </p:txBody>
      </p:sp>
      <p:pic>
        <p:nvPicPr>
          <p:cNvPr id="5" name="Εικόνα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11089" y="4184773"/>
            <a:ext cx="1591839" cy="2235620"/>
          </a:xfrm>
          <a:prstGeom prst="rect">
            <a:avLst/>
          </a:prstGeom>
        </p:spPr>
      </p:pic>
    </p:spTree>
    <p:extLst>
      <p:ext uri="{BB962C8B-B14F-4D97-AF65-F5344CB8AC3E}">
        <p14:creationId xmlns:p14="http://schemas.microsoft.com/office/powerpoint/2010/main" val="3556042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Κοινό στο οποίο απευθύνεται το βιβλίο</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0"/>
            <a:ext cx="9281160" cy="4127971"/>
          </a:xfrm>
        </p:spPr>
        <p:txBody>
          <a:bodyPr>
            <a:noAutofit/>
          </a:bodyPr>
          <a:lstStyle/>
          <a:p>
            <a:pPr marL="0" indent="0">
              <a:buNone/>
            </a:pPr>
            <a:r>
              <a:rPr lang="el-GR" dirty="0" smtClean="0"/>
              <a:t>Τα φίλτρα Kalman αποτελούν ένα ειδικό αντικείμενο που περιλαμβάνεται στο περιεχόμενο πολλών προπτυχιακών και μεταπτυχιακών μαθημάτων σε πολλά Πανεπιστήμια της Ελλάδας.</a:t>
            </a:r>
          </a:p>
          <a:p>
            <a:r>
              <a:rPr lang="el-GR" dirty="0" smtClean="0"/>
              <a:t>Απευθύνεται </a:t>
            </a:r>
            <a:r>
              <a:rPr lang="el-GR" dirty="0"/>
              <a:t>σε προπτυχιακούς και μεταπτυχιακούς φοιτητές και αποτελεί ένα χρήσιμο εργαλείο στη μελέτη προβλημάτων που σχετίζονται με τα φίλτρα Kalman.  </a:t>
            </a:r>
            <a:endParaRPr lang="el-GR" dirty="0" smtClean="0"/>
          </a:p>
          <a:p>
            <a:r>
              <a:rPr lang="el-GR" dirty="0" smtClean="0"/>
              <a:t>Επίσης</a:t>
            </a:r>
            <a:r>
              <a:rPr lang="el-GR" dirty="0"/>
              <a:t>, μπορεί να αξιοποιηθεί και από ερευνητές, από διά βίου μαθαίνοντες και από εργαζόμενους απόφοιτους που επικαιροποιούν και εφαρμόζουν τις γνώσεις τους.</a:t>
            </a:r>
          </a:p>
          <a:p>
            <a:pPr marL="0" indent="0">
              <a:buNone/>
            </a:pP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10</a:t>
            </a:fld>
            <a:endParaRPr lang="en-GB"/>
          </a:p>
        </p:txBody>
      </p:sp>
    </p:spTree>
    <p:extLst>
      <p:ext uri="{BB962C8B-B14F-4D97-AF65-F5344CB8AC3E}">
        <p14:creationId xmlns:p14="http://schemas.microsoft.com/office/powerpoint/2010/main" val="18991611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Μαθησιακοί στόχοι</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0"/>
            <a:ext cx="9281160" cy="4127971"/>
          </a:xfrm>
        </p:spPr>
        <p:txBody>
          <a:bodyPr>
            <a:noAutofit/>
          </a:bodyPr>
          <a:lstStyle/>
          <a:p>
            <a:pPr marL="0" indent="0">
              <a:buNone/>
            </a:pPr>
            <a:r>
              <a:rPr lang="el-GR" dirty="0"/>
              <a:t>Το βιβλίο </a:t>
            </a:r>
            <a:r>
              <a:rPr lang="el-GR" dirty="0" smtClean="0"/>
              <a:t>περιλαμβάνει </a:t>
            </a:r>
            <a:r>
              <a:rPr lang="el-GR" dirty="0"/>
              <a:t>το απαραίτητο υλικό </a:t>
            </a:r>
            <a:endParaRPr lang="el-GR" dirty="0" smtClean="0"/>
          </a:p>
          <a:p>
            <a:pPr marL="0" indent="0">
              <a:buNone/>
            </a:pPr>
            <a:r>
              <a:rPr lang="el-GR" dirty="0" smtClean="0"/>
              <a:t>για </a:t>
            </a:r>
            <a:r>
              <a:rPr lang="el-GR" dirty="0"/>
              <a:t>την κατανόηση και τον προγραμματισμό </a:t>
            </a:r>
            <a:endParaRPr lang="el-GR" dirty="0" smtClean="0"/>
          </a:p>
          <a:p>
            <a:pPr marL="0" indent="0">
              <a:buNone/>
            </a:pPr>
            <a:r>
              <a:rPr lang="el-GR" dirty="0" smtClean="0"/>
              <a:t>των </a:t>
            </a:r>
            <a:r>
              <a:rPr lang="el-GR" dirty="0"/>
              <a:t>φίλτρων Kalman.</a:t>
            </a:r>
          </a:p>
          <a:p>
            <a:pPr marL="0" indent="0">
              <a:buNone/>
            </a:pP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11</a:t>
            </a:fld>
            <a:endParaRPr lang="en-GB"/>
          </a:p>
        </p:txBody>
      </p:sp>
    </p:spTree>
    <p:extLst>
      <p:ext uri="{BB962C8B-B14F-4D97-AF65-F5344CB8AC3E}">
        <p14:creationId xmlns:p14="http://schemas.microsoft.com/office/powerpoint/2010/main" val="21439041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Το αντικείμενο του βιβλίου</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1"/>
            <a:ext cx="9281160" cy="3746006"/>
          </a:xfrm>
        </p:spPr>
        <p:txBody>
          <a:bodyPr>
            <a:noAutofit/>
          </a:bodyPr>
          <a:lstStyle/>
          <a:p>
            <a:pPr marL="0" indent="0">
              <a:buNone/>
            </a:pPr>
            <a:r>
              <a:rPr lang="el-GR" dirty="0"/>
              <a:t>Το βιβλίο πραγματεύεται τα φίλτρα </a:t>
            </a:r>
            <a:r>
              <a:rPr lang="el-GR" dirty="0" smtClean="0"/>
              <a:t>Kalman.</a:t>
            </a:r>
          </a:p>
          <a:p>
            <a:pPr marL="0" indent="0">
              <a:buNone/>
            </a:pPr>
            <a:r>
              <a:rPr lang="el-GR" dirty="0" smtClean="0"/>
              <a:t>Τα </a:t>
            </a:r>
            <a:r>
              <a:rPr lang="el-GR" dirty="0"/>
              <a:t>φίλτρα Kalman έχουν χρησιμοποιηθεί και χρησιμοποιούνται με επιτυχία σε ένα ευρύτατο φάσμα εφαρμογών, όπως στην αεροναυπηγική, στη σχεδίαση τηλεπικοινωνιακών συστημάτων, στα ενεργειακά συστήματα στην επεξεργασία εικόνας</a:t>
            </a:r>
            <a:r>
              <a:rPr lang="el-GR" dirty="0" smtClean="0"/>
              <a:t>.</a:t>
            </a: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12</a:t>
            </a:fld>
            <a:endParaRPr lang="en-GB"/>
          </a:p>
        </p:txBody>
      </p:sp>
    </p:spTree>
    <p:extLst>
      <p:ext uri="{BB962C8B-B14F-4D97-AF65-F5344CB8AC3E}">
        <p14:creationId xmlns:p14="http://schemas.microsoft.com/office/powerpoint/2010/main" val="8290938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Το αντικείμενο του βιβλίου</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208738" y="1751968"/>
            <a:ext cx="2064914" cy="262027"/>
          </a:xfrm>
          <a:ln>
            <a:solidFill>
              <a:schemeClr val="accent1"/>
            </a:solidFill>
          </a:ln>
        </p:spPr>
        <p:txBody>
          <a:bodyPr>
            <a:noAutofit/>
          </a:bodyPr>
          <a:lstStyle/>
          <a:p>
            <a:pPr marL="0" indent="0">
              <a:buNone/>
            </a:pPr>
            <a:r>
              <a:rPr lang="el-GR" sz="1200" dirty="0" smtClean="0"/>
              <a:t>εκτίμηση </a:t>
            </a:r>
            <a:r>
              <a:rPr lang="el-GR" sz="1200" dirty="0"/>
              <a:t>ηλεκτρικού </a:t>
            </a:r>
            <a:r>
              <a:rPr lang="el-GR" sz="1200" dirty="0" smtClean="0"/>
              <a:t>φορτίου</a:t>
            </a:r>
            <a:endParaRPr lang="el-GR" sz="1200"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13</a:t>
            </a:fld>
            <a:endParaRPr lang="en-GB"/>
          </a:p>
        </p:txBody>
      </p:sp>
      <p:pic>
        <p:nvPicPr>
          <p:cNvPr id="6" name="Εικόνα 5"/>
          <p:cNvPicPr/>
          <p:nvPr/>
        </p:nvPicPr>
        <p:blipFill>
          <a:blip r:embed="rId2">
            <a:extLst>
              <a:ext uri="{28A0092B-C50C-407E-A947-70E740481C1C}">
                <a14:useLocalDpi xmlns:a14="http://schemas.microsoft.com/office/drawing/2010/main" val="0"/>
              </a:ext>
            </a:extLst>
          </a:blip>
          <a:srcRect/>
          <a:stretch>
            <a:fillRect/>
          </a:stretch>
        </p:blipFill>
        <p:spPr bwMode="auto">
          <a:xfrm>
            <a:off x="393540" y="2232547"/>
            <a:ext cx="3695310" cy="2756141"/>
          </a:xfrm>
          <a:prstGeom prst="rect">
            <a:avLst/>
          </a:prstGeom>
          <a:noFill/>
          <a:ln>
            <a:solidFill>
              <a:schemeClr val="tx1"/>
            </a:solidFill>
          </a:ln>
        </p:spPr>
      </p:pic>
      <p:pic>
        <p:nvPicPr>
          <p:cNvPr id="7" name="Εικόνα 6"/>
          <p:cNvPicPr/>
          <p:nvPr/>
        </p:nvPicPr>
        <p:blipFill>
          <a:blip r:embed="rId3">
            <a:extLst>
              <a:ext uri="{28A0092B-C50C-407E-A947-70E740481C1C}">
                <a14:useLocalDpi xmlns:a14="http://schemas.microsoft.com/office/drawing/2010/main" val="0"/>
              </a:ext>
            </a:extLst>
          </a:blip>
          <a:srcRect/>
          <a:stretch>
            <a:fillRect/>
          </a:stretch>
        </p:blipFill>
        <p:spPr bwMode="auto">
          <a:xfrm>
            <a:off x="4438867" y="2232547"/>
            <a:ext cx="3663412" cy="2756141"/>
          </a:xfrm>
          <a:prstGeom prst="rect">
            <a:avLst/>
          </a:prstGeom>
          <a:noFill/>
          <a:ln>
            <a:solidFill>
              <a:schemeClr val="tx1"/>
            </a:solidFill>
          </a:ln>
        </p:spPr>
      </p:pic>
      <p:sp>
        <p:nvSpPr>
          <p:cNvPr id="8" name="Θέση περιεχομένου 2">
            <a:extLst>
              <a:ext uri="{FF2B5EF4-FFF2-40B4-BE49-F238E27FC236}">
                <a16:creationId xmlns:a16="http://schemas.microsoft.com/office/drawing/2014/main" xmlns="" id="{851F0F5B-4F7E-0FFF-681C-8618CE586780}"/>
              </a:ext>
            </a:extLst>
          </p:cNvPr>
          <p:cNvSpPr txBox="1">
            <a:spLocks/>
          </p:cNvSpPr>
          <p:nvPr/>
        </p:nvSpPr>
        <p:spPr>
          <a:xfrm>
            <a:off x="4945271" y="1763543"/>
            <a:ext cx="2381503" cy="262027"/>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1200" dirty="0" smtClean="0"/>
              <a:t>πρόβλεψη κρουσμάτων </a:t>
            </a:r>
            <a:r>
              <a:rPr lang="en-US" sz="1200" dirty="0" smtClean="0"/>
              <a:t>Covid-19</a:t>
            </a:r>
            <a:endParaRPr lang="el-GR" sz="1200" dirty="0"/>
          </a:p>
        </p:txBody>
      </p:sp>
      <p:sp>
        <p:nvSpPr>
          <p:cNvPr id="11" name="Θέση περιεχομένου 2">
            <a:extLst>
              <a:ext uri="{FF2B5EF4-FFF2-40B4-BE49-F238E27FC236}">
                <a16:creationId xmlns:a16="http://schemas.microsoft.com/office/drawing/2014/main" xmlns="" id="{851F0F5B-4F7E-0FFF-681C-8618CE586780}"/>
              </a:ext>
            </a:extLst>
          </p:cNvPr>
          <p:cNvSpPr txBox="1">
            <a:spLocks/>
          </p:cNvSpPr>
          <p:nvPr/>
        </p:nvSpPr>
        <p:spPr>
          <a:xfrm>
            <a:off x="8776491" y="1763542"/>
            <a:ext cx="2786618" cy="262027"/>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1200" dirty="0" smtClean="0"/>
              <a:t>εκτίμηση απόστασης σε τυχαίο περίπατο</a:t>
            </a:r>
            <a:endParaRPr lang="el-GR" sz="1200" dirty="0"/>
          </a:p>
        </p:txBody>
      </p:sp>
      <p:pic>
        <p:nvPicPr>
          <p:cNvPr id="12" name="Εικόνα 11"/>
          <p:cNvPicPr/>
          <p:nvPr/>
        </p:nvPicPr>
        <p:blipFill>
          <a:blip r:embed="rId4">
            <a:extLst>
              <a:ext uri="{28A0092B-C50C-407E-A947-70E740481C1C}">
                <a14:useLocalDpi xmlns:a14="http://schemas.microsoft.com/office/drawing/2010/main" val="0"/>
              </a:ext>
            </a:extLst>
          </a:blip>
          <a:srcRect/>
          <a:stretch>
            <a:fillRect/>
          </a:stretch>
        </p:blipFill>
        <p:spPr bwMode="auto">
          <a:xfrm>
            <a:off x="8492330" y="2232547"/>
            <a:ext cx="3348572" cy="2756141"/>
          </a:xfrm>
          <a:prstGeom prst="rect">
            <a:avLst/>
          </a:prstGeom>
          <a:noFill/>
          <a:ln>
            <a:solidFill>
              <a:schemeClr val="tx1"/>
            </a:solidFill>
          </a:ln>
        </p:spPr>
      </p:pic>
    </p:spTree>
    <p:extLst>
      <p:ext uri="{BB962C8B-B14F-4D97-AF65-F5344CB8AC3E}">
        <p14:creationId xmlns:p14="http://schemas.microsoft.com/office/powerpoint/2010/main" val="3589056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Δομή του βιβλίου</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39926" y="1543625"/>
            <a:ext cx="9843102" cy="4405763"/>
          </a:xfrm>
        </p:spPr>
        <p:txBody>
          <a:bodyPr>
            <a:noAutofit/>
          </a:bodyPr>
          <a:lstStyle/>
          <a:p>
            <a:pPr marL="0" indent="0">
              <a:spcBef>
                <a:spcPts val="0"/>
              </a:spcBef>
              <a:buNone/>
            </a:pPr>
            <a:r>
              <a:rPr lang="el-GR" sz="1800" dirty="0" smtClean="0"/>
              <a:t>Κεφάλαιο </a:t>
            </a:r>
            <a:r>
              <a:rPr lang="el-GR" sz="1800" dirty="0"/>
              <a:t>1. 	Θεωρία βέλτιστου ελέγχου</a:t>
            </a:r>
          </a:p>
          <a:p>
            <a:pPr marL="0" indent="0">
              <a:spcBef>
                <a:spcPts val="0"/>
              </a:spcBef>
              <a:buNone/>
            </a:pPr>
            <a:r>
              <a:rPr lang="el-GR" sz="1800" dirty="0"/>
              <a:t>Κεφάλαιο 2.	Γραμμικό φίλτρο Kalman</a:t>
            </a:r>
          </a:p>
          <a:p>
            <a:pPr marL="0" indent="0">
              <a:spcBef>
                <a:spcPts val="0"/>
              </a:spcBef>
              <a:buNone/>
            </a:pPr>
            <a:r>
              <a:rPr lang="el-GR" sz="1800" dirty="0"/>
              <a:t>Κεφάλαιο 3. 	Αλγόριθμοι επίλυσης της εξίσωσης Riccati </a:t>
            </a:r>
          </a:p>
          <a:p>
            <a:pPr marL="0" indent="0">
              <a:spcBef>
                <a:spcPts val="0"/>
              </a:spcBef>
              <a:buNone/>
            </a:pPr>
            <a:r>
              <a:rPr lang="el-GR" sz="1800" dirty="0"/>
              <a:t>Κεφάλαιο 4. 	Αλγόριθμοι επίλυσης της εξίσωσης Lyapunov</a:t>
            </a:r>
          </a:p>
          <a:p>
            <a:pPr marL="0" indent="0">
              <a:spcBef>
                <a:spcPts val="0"/>
              </a:spcBef>
              <a:buNone/>
            </a:pPr>
            <a:r>
              <a:rPr lang="el-GR" sz="1800" dirty="0"/>
              <a:t>Κεφάλαιο 5. 	Φίλτρο Kalman Πληροφορίας </a:t>
            </a:r>
          </a:p>
          <a:p>
            <a:pPr marL="0" indent="0">
              <a:spcBef>
                <a:spcPts val="0"/>
              </a:spcBef>
              <a:buNone/>
            </a:pPr>
            <a:r>
              <a:rPr lang="el-GR" sz="1800" dirty="0"/>
              <a:t>Κεφάλαιο 6. 	Η ειδική εξίσωση Riccati </a:t>
            </a:r>
          </a:p>
          <a:p>
            <a:pPr marL="0" indent="0">
              <a:spcBef>
                <a:spcPts val="0"/>
              </a:spcBef>
              <a:buNone/>
            </a:pPr>
            <a:r>
              <a:rPr lang="el-GR" sz="1800" dirty="0"/>
              <a:t>Κεφάλαιο 7. 	Απαλοιφή κέρδους από το φίλτρο Kalman </a:t>
            </a:r>
          </a:p>
          <a:p>
            <a:pPr marL="0" indent="0">
              <a:spcBef>
                <a:spcPts val="0"/>
              </a:spcBef>
              <a:buNone/>
            </a:pPr>
            <a:r>
              <a:rPr lang="el-GR" sz="1800" dirty="0"/>
              <a:t>Κεφάλαιο 8. 	Υπολογιστικός φόρτος φίλτρων Kalman </a:t>
            </a:r>
          </a:p>
          <a:p>
            <a:pPr marL="0" indent="0">
              <a:spcBef>
                <a:spcPts val="0"/>
              </a:spcBef>
              <a:buNone/>
            </a:pPr>
            <a:r>
              <a:rPr lang="el-GR" sz="1800" dirty="0"/>
              <a:t>Κεφάλαιο 9. 	Υπολογιστικός φόρτος αλγορίθμων για την επίλυση της εξίσωσης Riccati </a:t>
            </a:r>
          </a:p>
          <a:p>
            <a:pPr marL="0" indent="0">
              <a:spcBef>
                <a:spcPts val="0"/>
              </a:spcBef>
              <a:buNone/>
            </a:pPr>
            <a:r>
              <a:rPr lang="el-GR" sz="1800" dirty="0"/>
              <a:t>Κεφάλαιο 10. 	Υπολογιστικός φόρτος αλγορίθμων για την επίλυση της εξίσωσης Lyapunov </a:t>
            </a:r>
          </a:p>
          <a:p>
            <a:pPr marL="0" indent="0">
              <a:spcBef>
                <a:spcPts val="0"/>
              </a:spcBef>
              <a:buNone/>
            </a:pPr>
            <a:r>
              <a:rPr lang="el-GR" sz="1800" dirty="0"/>
              <a:t>Κεφάλαιο 11. 	Παραδείγματα εφαρμογής των φίλτρων Kalman</a:t>
            </a:r>
          </a:p>
          <a:p>
            <a:pPr marL="0" indent="0">
              <a:spcBef>
                <a:spcPts val="0"/>
              </a:spcBef>
              <a:buNone/>
            </a:pPr>
            <a:r>
              <a:rPr lang="el-GR" sz="1800" dirty="0"/>
              <a:t>Κεφάλαιο 12.  	Παράλληλη υλοποίηση του φίλτρου Kalman</a:t>
            </a:r>
          </a:p>
          <a:p>
            <a:pPr marL="0" indent="0">
              <a:spcBef>
                <a:spcPts val="0"/>
              </a:spcBef>
              <a:buNone/>
            </a:pPr>
            <a:r>
              <a:rPr lang="el-GR" sz="1800" dirty="0"/>
              <a:t>Κεφάλαιο 13.  	Επέκταση γραμμικού μοντέλου</a:t>
            </a:r>
          </a:p>
          <a:p>
            <a:pPr marL="0" indent="0">
              <a:spcBef>
                <a:spcPts val="0"/>
              </a:spcBef>
              <a:buNone/>
            </a:pPr>
            <a:r>
              <a:rPr lang="el-GR" sz="1800" dirty="0"/>
              <a:t>Κεφάλαιο 14.  	Επεκταμένο φίλτρο</a:t>
            </a:r>
            <a:r>
              <a:rPr lang="en-US" sz="1800" dirty="0"/>
              <a:t> Kalman (extended Kalman filter)</a:t>
            </a:r>
            <a:endParaRPr lang="el-GR" sz="1800" dirty="0"/>
          </a:p>
          <a:p>
            <a:pPr marL="0" indent="0">
              <a:spcBef>
                <a:spcPts val="0"/>
              </a:spcBef>
              <a:buNone/>
            </a:pPr>
            <a:endParaRPr lang="el-GR" sz="1800" dirty="0" smtClean="0"/>
          </a:p>
          <a:p>
            <a:pPr marL="0" indent="0">
              <a:spcBef>
                <a:spcPts val="0"/>
              </a:spcBef>
              <a:buNone/>
            </a:pPr>
            <a:r>
              <a:rPr lang="el-GR" sz="1800" dirty="0" smtClean="0"/>
              <a:t>Κάθε </a:t>
            </a:r>
            <a:r>
              <a:rPr lang="el-GR" sz="1800" dirty="0"/>
              <a:t>κεφάλαιο περιλαμβάνει θεωρία, ασκήσεις, περίληψη, βιβλιογραφία, Κριτήρια Αξιολόγησης. </a:t>
            </a:r>
            <a:endParaRPr lang="el-GR" sz="1800" dirty="0" smtClean="0"/>
          </a:p>
          <a:p>
            <a:pPr marL="0" indent="0">
              <a:spcBef>
                <a:spcPts val="0"/>
              </a:spcBef>
              <a:buNone/>
            </a:pPr>
            <a:r>
              <a:rPr lang="el-GR" sz="1800" dirty="0" smtClean="0"/>
              <a:t>Στο τέλος υπάρχει Ευρετήριο όρων (αγγλικών και ελληνικών), ονομάτων, αλγορίθμων, συναρτήσεων.</a:t>
            </a:r>
            <a:endParaRPr lang="el-GR" sz="1800" dirty="0"/>
          </a:p>
          <a:p>
            <a:pPr marL="0" indent="0">
              <a:buNone/>
            </a:pPr>
            <a:endParaRPr lang="el-GR" sz="1800"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14</a:t>
            </a:fld>
            <a:endParaRPr lang="en-GB"/>
          </a:p>
        </p:txBody>
      </p:sp>
    </p:spTree>
    <p:extLst>
      <p:ext uri="{BB962C8B-B14F-4D97-AF65-F5344CB8AC3E}">
        <p14:creationId xmlns:p14="http://schemas.microsoft.com/office/powerpoint/2010/main" val="27955650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Περιεχόμενο του βιβλίου</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2"/>
            <a:ext cx="8674058" cy="1442644"/>
          </a:xfrm>
          <a:ln>
            <a:solidFill>
              <a:schemeClr val="accent1"/>
            </a:solidFill>
          </a:ln>
        </p:spPr>
        <p:txBody>
          <a:bodyPr>
            <a:noAutofit/>
          </a:bodyPr>
          <a:lstStyle/>
          <a:p>
            <a:pPr marL="0" indent="0">
              <a:buNone/>
            </a:pPr>
            <a:r>
              <a:rPr lang="el-GR" sz="2400" b="1" i="1" dirty="0" smtClean="0"/>
              <a:t>θεωρία </a:t>
            </a:r>
            <a:r>
              <a:rPr lang="el-GR" sz="2400" b="1" i="1" dirty="0"/>
              <a:t>εκτίμησης </a:t>
            </a:r>
            <a:r>
              <a:rPr lang="el-GR" sz="2400" i="1" dirty="0" smtClean="0"/>
              <a:t>(πρόβλεψη</a:t>
            </a:r>
            <a:r>
              <a:rPr lang="el-GR" sz="2400" i="1" dirty="0"/>
              <a:t>, </a:t>
            </a:r>
            <a:r>
              <a:rPr lang="el-GR" sz="2400" i="1" dirty="0" smtClean="0"/>
              <a:t>φιλτράρισμα, λείανση)</a:t>
            </a:r>
          </a:p>
          <a:p>
            <a:pPr marL="0" indent="0">
              <a:buNone/>
            </a:pPr>
            <a:r>
              <a:rPr lang="el-GR" sz="2400" b="1" i="1" dirty="0" smtClean="0"/>
              <a:t>γραμμικό </a:t>
            </a:r>
            <a:r>
              <a:rPr lang="el-GR" sz="2400" b="1" i="1" dirty="0"/>
              <a:t>μοντέλο </a:t>
            </a:r>
            <a:r>
              <a:rPr lang="el-GR" sz="2400" b="1" i="1" dirty="0" smtClean="0"/>
              <a:t>χώρου κατάστασης </a:t>
            </a:r>
            <a:r>
              <a:rPr lang="el-GR" sz="2400" i="1" dirty="0" smtClean="0"/>
              <a:t>διακριτού </a:t>
            </a:r>
            <a:r>
              <a:rPr lang="el-GR" sz="2400" i="1" dirty="0"/>
              <a:t>χρόνου </a:t>
            </a:r>
            <a:endParaRPr lang="el-GR" sz="2400" i="1" dirty="0" smtClean="0"/>
          </a:p>
          <a:p>
            <a:pPr marL="0" indent="0">
              <a:buNone/>
            </a:pPr>
            <a:r>
              <a:rPr lang="el-GR" sz="2400" b="1" i="1" dirty="0" smtClean="0"/>
              <a:t>ιστορικά </a:t>
            </a:r>
            <a:r>
              <a:rPr lang="el-GR" sz="2400" b="1" i="1" dirty="0"/>
              <a:t>στοιχεία </a:t>
            </a:r>
            <a:r>
              <a:rPr lang="el-GR" sz="2400" i="1" dirty="0"/>
              <a:t>για το φίλτρο Kalman και </a:t>
            </a:r>
            <a:r>
              <a:rPr lang="el-GR" sz="2400" i="1" dirty="0" smtClean="0"/>
              <a:t>η εξέλιξή του</a:t>
            </a:r>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15</a:t>
            </a:fld>
            <a:endParaRPr lang="en-GB"/>
          </a:p>
        </p:txBody>
      </p:sp>
    </p:spTree>
    <p:extLst>
      <p:ext uri="{BB962C8B-B14F-4D97-AF65-F5344CB8AC3E}">
        <p14:creationId xmlns:p14="http://schemas.microsoft.com/office/powerpoint/2010/main" val="11447336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Περιεχόμενο του βιβλίου</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1"/>
            <a:ext cx="9692632" cy="3815454"/>
          </a:xfrm>
          <a:ln>
            <a:solidFill>
              <a:schemeClr val="accent1"/>
            </a:solidFill>
          </a:ln>
        </p:spPr>
        <p:txBody>
          <a:bodyPr>
            <a:noAutofit/>
          </a:bodyPr>
          <a:lstStyle/>
          <a:p>
            <a:pPr marL="0" indent="0">
              <a:buNone/>
            </a:pPr>
            <a:r>
              <a:rPr lang="el-GR" sz="2400" b="1" i="1" dirty="0" smtClean="0"/>
              <a:t>φίλτρα </a:t>
            </a:r>
            <a:r>
              <a:rPr lang="en-US" sz="2400" b="1" i="1" dirty="0" smtClean="0"/>
              <a:t>Kalman</a:t>
            </a:r>
            <a:endParaRPr lang="el-GR" sz="2400" b="1" i="1" dirty="0" smtClean="0"/>
          </a:p>
          <a:p>
            <a:r>
              <a:rPr lang="el-GR" sz="2400" i="1" dirty="0" smtClean="0"/>
              <a:t>τύπος φίλτρου</a:t>
            </a:r>
            <a:endParaRPr lang="el-GR" sz="2400" i="1" dirty="0"/>
          </a:p>
          <a:p>
            <a:pPr lvl="1">
              <a:buFont typeface="Wingdings" panose="05000000000000000000" pitchFamily="2" charset="2"/>
              <a:buChar char="ü"/>
            </a:pPr>
            <a:r>
              <a:rPr lang="el-GR" i="1" dirty="0" smtClean="0"/>
              <a:t>Χρονικά </a:t>
            </a:r>
            <a:r>
              <a:rPr lang="el-GR" i="1" dirty="0"/>
              <a:t>Μεταβαλλόμενο Φίλτρο </a:t>
            </a:r>
            <a:r>
              <a:rPr lang="el-GR" i="1" dirty="0" smtClean="0"/>
              <a:t>(</a:t>
            </a:r>
            <a:r>
              <a:rPr lang="en-US" i="1" dirty="0" smtClean="0"/>
              <a:t>Time Varying</a:t>
            </a:r>
            <a:r>
              <a:rPr lang="el-GR" i="1" dirty="0" smtClean="0"/>
              <a:t> </a:t>
            </a:r>
            <a:r>
              <a:rPr lang="en-US" i="1" dirty="0" smtClean="0"/>
              <a:t>Filter</a:t>
            </a:r>
            <a:r>
              <a:rPr lang="el-GR" i="1" dirty="0" smtClean="0"/>
              <a:t>) </a:t>
            </a:r>
            <a:endParaRPr lang="el-GR" i="1" dirty="0"/>
          </a:p>
          <a:p>
            <a:pPr lvl="1">
              <a:buFont typeface="Wingdings" panose="05000000000000000000" pitchFamily="2" charset="2"/>
              <a:buChar char="ü"/>
            </a:pPr>
            <a:r>
              <a:rPr lang="el-GR" i="1" dirty="0" smtClean="0"/>
              <a:t>Χρονικά </a:t>
            </a:r>
            <a:r>
              <a:rPr lang="el-GR" i="1" dirty="0"/>
              <a:t>Αμετάβλητο Φίλτρο (</a:t>
            </a:r>
            <a:r>
              <a:rPr lang="en-US" i="1" dirty="0"/>
              <a:t>Time Invariant Filter) </a:t>
            </a:r>
          </a:p>
          <a:p>
            <a:pPr lvl="1">
              <a:buFont typeface="Wingdings" panose="05000000000000000000" pitchFamily="2" charset="2"/>
              <a:buChar char="ü"/>
            </a:pPr>
            <a:r>
              <a:rPr lang="el-GR" i="1" dirty="0" smtClean="0"/>
              <a:t>Φίλτρο </a:t>
            </a:r>
            <a:r>
              <a:rPr lang="el-GR" i="1" dirty="0"/>
              <a:t>Μόνιμης Κατάστασης (Steady State </a:t>
            </a:r>
            <a:r>
              <a:rPr lang="en-US" i="1" dirty="0" smtClean="0"/>
              <a:t>Filter</a:t>
            </a:r>
            <a:r>
              <a:rPr lang="el-GR" i="1" dirty="0" smtClean="0"/>
              <a:t>) </a:t>
            </a:r>
            <a:endParaRPr lang="el-GR" i="1" dirty="0"/>
          </a:p>
          <a:p>
            <a:r>
              <a:rPr lang="el-GR" sz="2400" i="1" dirty="0" smtClean="0"/>
              <a:t>αλγόριθμος φίλτρου</a:t>
            </a:r>
            <a:endParaRPr lang="el-GR" sz="2400" i="1" dirty="0"/>
          </a:p>
          <a:p>
            <a:pPr lvl="1">
              <a:buFont typeface="Wingdings" panose="05000000000000000000" pitchFamily="2" charset="2"/>
              <a:buChar char="ü"/>
            </a:pPr>
            <a:r>
              <a:rPr lang="el-GR" i="1" dirty="0" smtClean="0"/>
              <a:t>(συμβατικό/παραδοσιακό) </a:t>
            </a:r>
            <a:r>
              <a:rPr lang="el-GR" i="1" dirty="0"/>
              <a:t>Φίλτρο Kalman (Kalman Filter) </a:t>
            </a:r>
          </a:p>
          <a:p>
            <a:pPr lvl="1">
              <a:buFont typeface="Wingdings" panose="05000000000000000000" pitchFamily="2" charset="2"/>
              <a:buChar char="ü"/>
            </a:pPr>
            <a:r>
              <a:rPr lang="el-GR" i="1" dirty="0" smtClean="0"/>
              <a:t>Φίλτρο </a:t>
            </a:r>
            <a:r>
              <a:rPr lang="en-US" i="1" dirty="0"/>
              <a:t>Kalman </a:t>
            </a:r>
            <a:r>
              <a:rPr lang="el-GR" i="1" dirty="0"/>
              <a:t>Πληροφορίας (</a:t>
            </a:r>
            <a:r>
              <a:rPr lang="en-US" i="1" dirty="0"/>
              <a:t>Information Kalman Filter) </a:t>
            </a:r>
          </a:p>
          <a:p>
            <a:pPr lvl="1">
              <a:buFont typeface="Wingdings" panose="05000000000000000000" pitchFamily="2" charset="2"/>
              <a:buChar char="ü"/>
            </a:pPr>
            <a:r>
              <a:rPr lang="el-GR" i="1" dirty="0" smtClean="0"/>
              <a:t>Φίλτρο </a:t>
            </a:r>
            <a:r>
              <a:rPr lang="en-US" i="1" dirty="0"/>
              <a:t>Kalman </a:t>
            </a:r>
            <a:r>
              <a:rPr lang="el-GR" i="1" dirty="0"/>
              <a:t>με Απαλοιφή Κέρδους (</a:t>
            </a:r>
            <a:r>
              <a:rPr lang="en-US" i="1" dirty="0"/>
              <a:t>Kalman Filter Gain Elimination) </a:t>
            </a:r>
          </a:p>
          <a:p>
            <a:pPr marL="0" indent="0">
              <a:buNone/>
            </a:pPr>
            <a:endParaRPr lang="el-GR" sz="2400" i="1" dirty="0" smtClean="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16</a:t>
            </a:fld>
            <a:endParaRPr lang="en-GB"/>
          </a:p>
        </p:txBody>
      </p:sp>
    </p:spTree>
    <p:extLst>
      <p:ext uri="{BB962C8B-B14F-4D97-AF65-F5344CB8AC3E}">
        <p14:creationId xmlns:p14="http://schemas.microsoft.com/office/powerpoint/2010/main" val="1899443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Περιεχόμενο του βιβλίου</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1"/>
            <a:ext cx="8917128" cy="3236720"/>
          </a:xfrm>
          <a:ln>
            <a:solidFill>
              <a:schemeClr val="accent1"/>
            </a:solidFill>
          </a:ln>
        </p:spPr>
        <p:txBody>
          <a:bodyPr>
            <a:noAutofit/>
          </a:bodyPr>
          <a:lstStyle/>
          <a:p>
            <a:pPr marL="0" indent="0">
              <a:buNone/>
            </a:pPr>
            <a:r>
              <a:rPr lang="el-GR" sz="2400" b="1" i="1" dirty="0"/>
              <a:t>εξίσωση Riccati και εξίσωση Lyapunov </a:t>
            </a:r>
            <a:endParaRPr lang="el-GR" sz="2400" b="1" i="1" dirty="0" smtClean="0"/>
          </a:p>
          <a:p>
            <a:pPr lvl="1"/>
            <a:r>
              <a:rPr lang="el-GR" i="1" dirty="0" smtClean="0"/>
              <a:t>επαναληπτικός </a:t>
            </a:r>
            <a:r>
              <a:rPr lang="el-GR" i="1" dirty="0"/>
              <a:t>ανά βήμα αλγόριθμος</a:t>
            </a:r>
            <a:endParaRPr lang="en-US" i="1" dirty="0"/>
          </a:p>
          <a:p>
            <a:pPr lvl="1"/>
            <a:r>
              <a:rPr lang="el-GR" i="1" dirty="0"/>
              <a:t>επαναληπτικός αλγόριθμος διπλασιασμού (doubling algorithm)</a:t>
            </a:r>
            <a:endParaRPr lang="en-US" i="1" dirty="0"/>
          </a:p>
          <a:p>
            <a:pPr lvl="1"/>
            <a:r>
              <a:rPr lang="el-GR" i="1" dirty="0"/>
              <a:t>αλγεβρικός αλγόριθμος</a:t>
            </a:r>
          </a:p>
          <a:p>
            <a:pPr marL="0" indent="0">
              <a:buNone/>
            </a:pPr>
            <a:r>
              <a:rPr lang="el-GR" sz="2400" b="1" i="1" dirty="0" smtClean="0"/>
              <a:t>ειδική </a:t>
            </a:r>
            <a:r>
              <a:rPr lang="el-GR" sz="2400" b="1" i="1" dirty="0"/>
              <a:t>εξίσωση Riccati </a:t>
            </a:r>
          </a:p>
          <a:p>
            <a:pPr lvl="1"/>
            <a:r>
              <a:rPr lang="el-GR" i="1" dirty="0" smtClean="0"/>
              <a:t>ειδικός </a:t>
            </a:r>
            <a:r>
              <a:rPr lang="el-GR" i="1" dirty="0"/>
              <a:t>ανά βήμα αλγόριθμος </a:t>
            </a:r>
          </a:p>
          <a:p>
            <a:pPr lvl="1"/>
            <a:r>
              <a:rPr lang="el-GR" i="1" dirty="0" smtClean="0"/>
              <a:t>ειδικός </a:t>
            </a:r>
            <a:r>
              <a:rPr lang="el-GR" i="1" dirty="0"/>
              <a:t>αλγόριθμος διπλασιασμού </a:t>
            </a:r>
          </a:p>
          <a:p>
            <a:pPr lvl="1"/>
            <a:r>
              <a:rPr lang="el-GR" i="1" dirty="0" smtClean="0"/>
              <a:t>αλγόριθμος </a:t>
            </a:r>
            <a:r>
              <a:rPr lang="el-GR" i="1" dirty="0"/>
              <a:t>κυκλικής αναγωγής (</a:t>
            </a:r>
            <a:r>
              <a:rPr lang="en-US" i="1" dirty="0"/>
              <a:t>cyclic reduction algorithm</a:t>
            </a:r>
            <a:r>
              <a:rPr lang="en-US" i="1" dirty="0" smtClean="0"/>
              <a:t>)</a:t>
            </a:r>
            <a:endParaRPr lang="el-GR" i="1" dirty="0" smtClean="0"/>
          </a:p>
          <a:p>
            <a:pPr lvl="1"/>
            <a:endParaRPr lang="el-GR" i="1" dirty="0" smtClean="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17</a:t>
            </a:fld>
            <a:endParaRPr lang="en-GB"/>
          </a:p>
        </p:txBody>
      </p:sp>
    </p:spTree>
    <p:extLst>
      <p:ext uri="{BB962C8B-B14F-4D97-AF65-F5344CB8AC3E}">
        <p14:creationId xmlns:p14="http://schemas.microsoft.com/office/powerpoint/2010/main" val="38665513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Περιεχόμενο του βιβλίου</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6" y="1659371"/>
            <a:ext cx="8963427" cy="2079252"/>
          </a:xfrm>
          <a:ln>
            <a:solidFill>
              <a:schemeClr val="accent1"/>
            </a:solidFill>
          </a:ln>
        </p:spPr>
        <p:txBody>
          <a:bodyPr>
            <a:noAutofit/>
          </a:bodyPr>
          <a:lstStyle/>
          <a:p>
            <a:pPr marL="0" indent="0">
              <a:buNone/>
            </a:pPr>
            <a:r>
              <a:rPr lang="el-GR" sz="2400" b="1" i="1" dirty="0"/>
              <a:t>υ</a:t>
            </a:r>
            <a:r>
              <a:rPr lang="el-GR" sz="2400" b="1" i="1" dirty="0" smtClean="0"/>
              <a:t>πολογιστικός </a:t>
            </a:r>
            <a:r>
              <a:rPr lang="el-GR" sz="2400" b="1" i="1" dirty="0"/>
              <a:t>φόρτος </a:t>
            </a:r>
            <a:endParaRPr lang="el-GR" sz="2400" b="1" i="1" dirty="0" smtClean="0"/>
          </a:p>
          <a:p>
            <a:pPr>
              <a:buFont typeface="Wingdings" panose="05000000000000000000" pitchFamily="2" charset="2"/>
              <a:buChar char="§"/>
            </a:pPr>
            <a:r>
              <a:rPr lang="el-GR" sz="2400" i="1" dirty="0" smtClean="0"/>
              <a:t>φίλτρων </a:t>
            </a:r>
            <a:r>
              <a:rPr lang="el-GR" sz="2400" i="1" dirty="0"/>
              <a:t>Kalman </a:t>
            </a:r>
            <a:r>
              <a:rPr lang="el-GR" sz="2400" i="1" dirty="0" smtClean="0"/>
              <a:t>[επιλογή </a:t>
            </a:r>
            <a:r>
              <a:rPr lang="el-GR" sz="2400" i="1" dirty="0"/>
              <a:t>του ταχύτερου φίλτρου </a:t>
            </a:r>
            <a:r>
              <a:rPr lang="el-GR" sz="2400" i="1" dirty="0" smtClean="0"/>
              <a:t>Kalman]  </a:t>
            </a:r>
            <a:endParaRPr lang="el-GR" sz="2400" i="1" dirty="0"/>
          </a:p>
          <a:p>
            <a:pPr>
              <a:buFont typeface="Wingdings" panose="05000000000000000000" pitchFamily="2" charset="2"/>
              <a:buChar char="§"/>
            </a:pPr>
            <a:r>
              <a:rPr lang="el-GR" sz="2400" i="1" dirty="0"/>
              <a:t>επαναληπτικών αλγορίθμων για την επίλυση της εξίσωσης </a:t>
            </a:r>
            <a:r>
              <a:rPr lang="el-GR" sz="2400" i="1" dirty="0" smtClean="0"/>
              <a:t>Riccati</a:t>
            </a:r>
          </a:p>
          <a:p>
            <a:pPr>
              <a:buFont typeface="Wingdings" panose="05000000000000000000" pitchFamily="2" charset="2"/>
              <a:buChar char="§"/>
            </a:pPr>
            <a:r>
              <a:rPr lang="el-GR" sz="2400" i="1" dirty="0"/>
              <a:t>επαναληπτικών αλγορίθμων για την επίλυση της εξίσωσης </a:t>
            </a:r>
            <a:r>
              <a:rPr lang="en-US" sz="2400" i="1" dirty="0" smtClean="0"/>
              <a:t>Lyapunov</a:t>
            </a:r>
            <a:endParaRPr lang="el-GR" sz="2400" i="1"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18</a:t>
            </a:fld>
            <a:endParaRPr lang="en-GB"/>
          </a:p>
        </p:txBody>
      </p:sp>
    </p:spTree>
    <p:extLst>
      <p:ext uri="{BB962C8B-B14F-4D97-AF65-F5344CB8AC3E}">
        <p14:creationId xmlns:p14="http://schemas.microsoft.com/office/powerpoint/2010/main" val="34175835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Περιεχόμενο του βιβλίου</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1"/>
            <a:ext cx="8893978" cy="4347890"/>
          </a:xfrm>
          <a:ln>
            <a:solidFill>
              <a:schemeClr val="accent1"/>
            </a:solidFill>
          </a:ln>
        </p:spPr>
        <p:txBody>
          <a:bodyPr>
            <a:noAutofit/>
          </a:bodyPr>
          <a:lstStyle/>
          <a:p>
            <a:pPr marL="0" indent="0">
              <a:buNone/>
            </a:pPr>
            <a:r>
              <a:rPr lang="el-GR" sz="2400" b="1" i="1" dirty="0" smtClean="0"/>
              <a:t>παραδείγματα </a:t>
            </a:r>
            <a:r>
              <a:rPr lang="el-GR" sz="2400" b="1" i="1" dirty="0"/>
              <a:t>εφαρμογής των φίλτρων Kalman </a:t>
            </a:r>
            <a:endParaRPr lang="en-US" sz="2400" b="1" i="1" dirty="0" smtClean="0"/>
          </a:p>
          <a:p>
            <a:pPr>
              <a:buFont typeface="Wingdings" panose="05000000000000000000" pitchFamily="2" charset="2"/>
              <a:buChar char="ü"/>
            </a:pPr>
            <a:r>
              <a:rPr lang="el-GR" sz="2400" i="1" dirty="0" smtClean="0"/>
              <a:t>εκτίμηση </a:t>
            </a:r>
            <a:r>
              <a:rPr lang="el-GR" sz="2400" i="1" dirty="0"/>
              <a:t>τυχαίας </a:t>
            </a:r>
            <a:r>
              <a:rPr lang="el-GR" sz="2400" i="1" dirty="0" smtClean="0"/>
              <a:t>σταθεράς</a:t>
            </a:r>
            <a:endParaRPr lang="en-US" sz="2400" i="1" dirty="0" smtClean="0"/>
          </a:p>
          <a:p>
            <a:pPr>
              <a:buFont typeface="Wingdings" panose="05000000000000000000" pitchFamily="2" charset="2"/>
              <a:buChar char="ü"/>
            </a:pPr>
            <a:r>
              <a:rPr lang="el-GR" sz="2400" i="1" dirty="0" smtClean="0"/>
              <a:t>εκτίμηση </a:t>
            </a:r>
            <a:r>
              <a:rPr lang="el-GR" sz="2400" i="1" dirty="0"/>
              <a:t>κίνησης με σταθερή </a:t>
            </a:r>
            <a:r>
              <a:rPr lang="el-GR" sz="2400" i="1" dirty="0" smtClean="0"/>
              <a:t>ταχύτητα</a:t>
            </a:r>
            <a:endParaRPr lang="en-US" sz="2400" i="1" dirty="0" smtClean="0"/>
          </a:p>
          <a:p>
            <a:pPr>
              <a:buFont typeface="Wingdings" panose="05000000000000000000" pitchFamily="2" charset="2"/>
              <a:buChar char="ü"/>
            </a:pPr>
            <a:r>
              <a:rPr lang="el-GR" sz="2400" i="1" dirty="0" smtClean="0"/>
              <a:t>εκτίμηση </a:t>
            </a:r>
            <a:r>
              <a:rPr lang="el-GR" sz="2400" i="1" dirty="0"/>
              <a:t>ελεύθερης </a:t>
            </a:r>
            <a:r>
              <a:rPr lang="el-GR" sz="2400" i="1" dirty="0" smtClean="0"/>
              <a:t>πτώσης</a:t>
            </a:r>
            <a:endParaRPr lang="en-US" sz="2400" i="1" dirty="0" smtClean="0"/>
          </a:p>
          <a:p>
            <a:pPr>
              <a:buFont typeface="Wingdings" panose="05000000000000000000" pitchFamily="2" charset="2"/>
              <a:buChar char="ü"/>
            </a:pPr>
            <a:r>
              <a:rPr lang="el-GR" sz="2400" i="1" dirty="0" smtClean="0"/>
              <a:t>εκτίμηση βολής</a:t>
            </a:r>
            <a:endParaRPr lang="en-US" sz="2400" i="1" dirty="0" smtClean="0"/>
          </a:p>
          <a:p>
            <a:pPr>
              <a:buFont typeface="Wingdings" panose="05000000000000000000" pitchFamily="2" charset="2"/>
              <a:buChar char="ü"/>
            </a:pPr>
            <a:r>
              <a:rPr lang="el-GR" sz="2400" i="1" dirty="0" smtClean="0"/>
              <a:t>για </a:t>
            </a:r>
            <a:r>
              <a:rPr lang="el-GR" sz="2400" i="1" dirty="0"/>
              <a:t>εκτίμηση ημερήσιας διακύμανσης του ηλεκτρικού </a:t>
            </a:r>
            <a:r>
              <a:rPr lang="el-GR" sz="2400" i="1" dirty="0" smtClean="0"/>
              <a:t>φορτίου</a:t>
            </a:r>
            <a:endParaRPr lang="en-US" sz="2400" i="1" dirty="0" smtClean="0"/>
          </a:p>
          <a:p>
            <a:pPr>
              <a:buFont typeface="Wingdings" panose="05000000000000000000" pitchFamily="2" charset="2"/>
              <a:buChar char="ü"/>
            </a:pPr>
            <a:r>
              <a:rPr lang="el-GR" sz="2400" i="1" dirty="0" smtClean="0"/>
              <a:t>για </a:t>
            </a:r>
            <a:r>
              <a:rPr lang="el-GR" sz="2400" i="1" dirty="0"/>
              <a:t>εκτίμηση εξόδου αυτοπαλινδρομούμενου μοντέλου </a:t>
            </a:r>
            <a:r>
              <a:rPr lang="el-GR" sz="2400" i="1" dirty="0" smtClean="0"/>
              <a:t>(AR </a:t>
            </a:r>
            <a:r>
              <a:rPr lang="el-GR" sz="2400" i="1" dirty="0"/>
              <a:t>model</a:t>
            </a:r>
            <a:r>
              <a:rPr lang="el-GR" sz="2400" i="1" dirty="0" smtClean="0"/>
              <a:t>)</a:t>
            </a:r>
            <a:endParaRPr lang="en-US" sz="2400" i="1" dirty="0" smtClean="0"/>
          </a:p>
          <a:p>
            <a:pPr>
              <a:buFont typeface="Wingdings" panose="05000000000000000000" pitchFamily="2" charset="2"/>
              <a:buChar char="ü"/>
            </a:pPr>
            <a:r>
              <a:rPr lang="el-GR" sz="2400" i="1" dirty="0" smtClean="0"/>
              <a:t>για </a:t>
            </a:r>
            <a:r>
              <a:rPr lang="el-GR" sz="2400" i="1" dirty="0"/>
              <a:t>εκτίμηση κίνησης οφθαλμού </a:t>
            </a:r>
            <a:r>
              <a:rPr lang="el-GR" sz="2400" i="1" dirty="0" smtClean="0"/>
              <a:t>(</a:t>
            </a:r>
            <a:r>
              <a:rPr lang="en-US" sz="2400" i="1" dirty="0" smtClean="0"/>
              <a:t>eye movement</a:t>
            </a:r>
            <a:r>
              <a:rPr lang="el-GR" sz="2400" i="1" dirty="0" smtClean="0"/>
              <a:t>) </a:t>
            </a:r>
            <a:endParaRPr lang="en-US" sz="2400" i="1" dirty="0" smtClean="0"/>
          </a:p>
          <a:p>
            <a:pPr>
              <a:buFont typeface="Wingdings" panose="05000000000000000000" pitchFamily="2" charset="2"/>
              <a:buChar char="ü"/>
            </a:pPr>
            <a:r>
              <a:rPr lang="el-GR" sz="2400" i="1" dirty="0" smtClean="0"/>
              <a:t>εκτίμηση </a:t>
            </a:r>
            <a:r>
              <a:rPr lang="el-GR" sz="2400" i="1" dirty="0"/>
              <a:t>απόστασης από κίνηση με τυχαίο περίπατο (random walk</a:t>
            </a:r>
            <a:r>
              <a:rPr lang="el-GR" sz="2400" i="1" dirty="0" smtClean="0"/>
              <a:t>)</a:t>
            </a:r>
            <a:endParaRPr lang="el-GR" sz="2400" i="1"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19</a:t>
            </a:fld>
            <a:endParaRPr lang="en-GB"/>
          </a:p>
        </p:txBody>
      </p:sp>
    </p:spTree>
    <p:extLst>
      <p:ext uri="{BB962C8B-B14F-4D97-AF65-F5344CB8AC3E}">
        <p14:creationId xmlns:p14="http://schemas.microsoft.com/office/powerpoint/2010/main" val="22155818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7150373-4E64-9607-0103-3E16DDC09AA5}"/>
              </a:ext>
            </a:extLst>
          </p:cNvPr>
          <p:cNvSpPr>
            <a:spLocks noGrp="1"/>
          </p:cNvSpPr>
          <p:nvPr>
            <p:ph type="title"/>
          </p:nvPr>
        </p:nvSpPr>
        <p:spPr>
          <a:xfrm>
            <a:off x="1970810" y="406688"/>
            <a:ext cx="10515600" cy="975995"/>
          </a:xfrm>
        </p:spPr>
        <p:txBody>
          <a:bodyPr>
            <a:normAutofit/>
          </a:bodyPr>
          <a:lstStyle/>
          <a:p>
            <a:r>
              <a:rPr lang="el-GR" sz="3600" dirty="0" smtClean="0"/>
              <a:t>Παρουσίαση  </a:t>
            </a:r>
            <a:r>
              <a:rPr lang="el-GR" sz="3600" dirty="0"/>
              <a:t>μπροσούρας</a:t>
            </a:r>
            <a:endParaRPr lang="en-GB" sz="3600" dirty="0"/>
          </a:p>
        </p:txBody>
      </p:sp>
      <p:grpSp>
        <p:nvGrpSpPr>
          <p:cNvPr id="7" name="Group 14">
            <a:extLst>
              <a:ext uri="{FF2B5EF4-FFF2-40B4-BE49-F238E27FC236}">
                <a16:creationId xmlns:a16="http://schemas.microsoft.com/office/drawing/2014/main" xmlns="" id="{24824DB0-40AF-A950-00D4-C4F307CA16E1}"/>
              </a:ext>
            </a:extLst>
          </p:cNvPr>
          <p:cNvGrpSpPr/>
          <p:nvPr/>
        </p:nvGrpSpPr>
        <p:grpSpPr>
          <a:xfrm>
            <a:off x="7429500" y="1340609"/>
            <a:ext cx="2865411" cy="1928371"/>
            <a:chOff x="3152733" y="2552147"/>
            <a:chExt cx="1955354" cy="5014375"/>
          </a:xfrm>
        </p:grpSpPr>
        <p:sp>
          <p:nvSpPr>
            <p:cNvPr id="8" name="Rectangle 15">
              <a:extLst>
                <a:ext uri="{FF2B5EF4-FFF2-40B4-BE49-F238E27FC236}">
                  <a16:creationId xmlns:a16="http://schemas.microsoft.com/office/drawing/2014/main" xmlns="" id="{FB447D5B-A570-10B0-41DC-D3628156AECF}"/>
                </a:ext>
              </a:extLst>
            </p:cNvPr>
            <p:cNvSpPr/>
            <p:nvPr/>
          </p:nvSpPr>
          <p:spPr>
            <a:xfrm>
              <a:off x="3208193" y="2552149"/>
              <a:ext cx="1899894" cy="5014373"/>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xmlns="" id="{8065A0A0-DB6A-92D4-1C8E-CC27DFE33A7E}"/>
                </a:ext>
              </a:extLst>
            </p:cNvPr>
            <p:cNvSpPr txBox="1"/>
            <p:nvPr/>
          </p:nvSpPr>
          <p:spPr>
            <a:xfrm>
              <a:off x="3152733" y="2552147"/>
              <a:ext cx="1955353" cy="4681852"/>
            </a:xfrm>
            <a:prstGeom prst="rect">
              <a:avLst/>
            </a:prstGeom>
            <a:noFill/>
          </p:spPr>
          <p:txBody>
            <a:bodyPr wrap="square">
              <a:spAutoFit/>
            </a:bodyPr>
            <a:lstStyle/>
            <a:p>
              <a:pPr marL="360363" indent="-360363" algn="just"/>
              <a:r>
                <a:rPr lang="el-GR" sz="700" b="1" u="sng" dirty="0"/>
                <a:t>Τίτλος</a:t>
              </a:r>
              <a:r>
                <a:rPr lang="el-GR" sz="700" b="1" dirty="0"/>
                <a:t>:  </a:t>
              </a:r>
              <a:r>
                <a:rPr lang="el-GR" sz="800" dirty="0"/>
                <a:t>Φίλτρα </a:t>
              </a:r>
              <a:r>
                <a:rPr lang="en-US" sz="800" dirty="0"/>
                <a:t>Kalman</a:t>
              </a:r>
              <a:endParaRPr lang="el-GR" sz="700" b="1" dirty="0"/>
            </a:p>
            <a:p>
              <a:pPr marL="360363" indent="-360363" algn="just"/>
              <a:r>
                <a:rPr lang="el-GR" sz="700" b="1" u="sng" dirty="0" smtClean="0"/>
                <a:t>Συγγραφέας</a:t>
              </a:r>
              <a:r>
                <a:rPr lang="el-GR" sz="700" b="1" dirty="0" smtClean="0"/>
                <a:t>:</a:t>
              </a:r>
              <a:r>
                <a:rPr lang="el-GR" sz="700" dirty="0" smtClean="0"/>
                <a:t> </a:t>
              </a:r>
              <a:r>
                <a:rPr lang="el-GR" sz="800" dirty="0"/>
                <a:t>Ασημάκης, Ν., Καθηγητής, ΕΚΠΑ</a:t>
              </a:r>
              <a:endParaRPr lang="el-GR" sz="700" dirty="0"/>
            </a:p>
            <a:p>
              <a:pPr marL="360363" indent="-360363" algn="just"/>
              <a:r>
                <a:rPr lang="en-US" sz="700" b="1" u="sng" dirty="0"/>
                <a:t>ISBN</a:t>
              </a:r>
              <a:r>
                <a:rPr lang="en-US" sz="700" b="1" dirty="0"/>
                <a:t>:	</a:t>
              </a:r>
              <a:r>
                <a:rPr lang="el-GR" sz="800" dirty="0" smtClean="0"/>
                <a:t>978-618-85850-7-2</a:t>
              </a:r>
            </a:p>
            <a:p>
              <a:pPr marL="360363" indent="-360363" algn="just"/>
              <a:r>
                <a:rPr lang="en-US" sz="700" b="1" u="sng" dirty="0" smtClean="0"/>
                <a:t>DOI</a:t>
              </a:r>
              <a:r>
                <a:rPr lang="en-US" sz="700" b="1" dirty="0"/>
                <a:t>:	</a:t>
              </a:r>
              <a:r>
                <a:rPr lang="en-US" sz="800" dirty="0">
                  <a:hlinkClick r:id="rId2"/>
                </a:rPr>
                <a:t>http://</a:t>
              </a:r>
              <a:r>
                <a:rPr lang="en-US" sz="800" dirty="0" smtClean="0">
                  <a:hlinkClick r:id="rId2"/>
                </a:rPr>
                <a:t>dx.doi.org/10.57713/kallipos-39</a:t>
              </a:r>
              <a:endParaRPr lang="el-GR" sz="800" dirty="0" smtClean="0"/>
            </a:p>
            <a:p>
              <a:pPr marL="360363" indent="-360363" algn="just"/>
              <a:endParaRPr lang="en-US" sz="700" b="1" dirty="0"/>
            </a:p>
            <a:p>
              <a:r>
                <a:rPr lang="el-GR" sz="700" b="1" u="sng" dirty="0"/>
                <a:t>Βιβλιογραφική αναφορά</a:t>
              </a:r>
              <a:r>
                <a:rPr lang="el-GR" sz="700" b="1" dirty="0"/>
                <a:t>:</a:t>
              </a:r>
              <a:r>
                <a:rPr lang="en-US" sz="700" b="1" dirty="0"/>
                <a:t> </a:t>
              </a:r>
              <a:r>
                <a:rPr lang="el-GR" sz="800" dirty="0" smtClean="0"/>
                <a:t>Ασημάκης</a:t>
              </a:r>
              <a:r>
                <a:rPr lang="el-GR" sz="800" dirty="0"/>
                <a:t>, Ν. (2022). Φίλτρα Kalman [Μονογραφία]. Κάλλιπος, Ανοικτές Ακαδημαϊκές Εκδόσεις.</a:t>
              </a:r>
            </a:p>
            <a:p>
              <a:r>
                <a:rPr lang="en-US" sz="800" dirty="0">
                  <a:hlinkClick r:id="rId2"/>
                </a:rPr>
                <a:t>http://</a:t>
              </a:r>
              <a:r>
                <a:rPr lang="en-US" sz="800" dirty="0" smtClean="0">
                  <a:hlinkClick r:id="rId2"/>
                </a:rPr>
                <a:t>dx.doi.org/10.57713/kallipos-39</a:t>
              </a:r>
              <a:endParaRPr lang="en-US" sz="800" dirty="0" smtClean="0"/>
            </a:p>
            <a:p>
              <a:endParaRPr lang="en-US" sz="800" b="1" u="sng" dirty="0"/>
            </a:p>
            <a:p>
              <a:r>
                <a:rPr lang="el-GR" sz="700" b="1" u="sng" dirty="0" smtClean="0"/>
                <a:t>Θεματικές Κατηγορίες</a:t>
              </a:r>
              <a:r>
                <a:rPr lang="el-GR" sz="700" dirty="0" smtClean="0"/>
                <a:t>:</a:t>
              </a:r>
              <a:r>
                <a:rPr lang="en-US" sz="700" dirty="0"/>
                <a:t>	</a:t>
              </a:r>
              <a:r>
                <a:rPr lang="el-GR" sz="800" dirty="0"/>
                <a:t>ΜΑΘΗΜΑΤΙΚΑ ΚΑΙ ΠΛΗΡΟΦΟΡΙΚΗ</a:t>
              </a:r>
              <a:r>
                <a:rPr lang="el-GR" sz="800" dirty="0" smtClean="0"/>
                <a:t>,</a:t>
              </a:r>
            </a:p>
            <a:p>
              <a:r>
                <a:rPr lang="el-GR" sz="800" dirty="0" smtClean="0"/>
                <a:t>ΕΠΙΣΤΗΜΕΣ ΜΗΧΑΝΙΚΩΝ ΚΑΙ ΤΕΧΝΟΛΟΓΙΑ</a:t>
              </a:r>
            </a:p>
            <a:p>
              <a:endParaRPr lang="el-GR" sz="800" b="1" dirty="0"/>
            </a:p>
            <a:p>
              <a:r>
                <a:rPr lang="el-GR" sz="700" b="1" dirty="0" smtClean="0"/>
                <a:t>Λέξεις-κλειδιά</a:t>
              </a:r>
              <a:r>
                <a:rPr lang="el-GR" sz="700" b="1" dirty="0"/>
                <a:t>: </a:t>
              </a:r>
              <a:r>
                <a:rPr lang="el-GR" sz="800" dirty="0"/>
                <a:t>Επεξεργασία σήματος / Εκτίμηση </a:t>
              </a:r>
              <a:r>
                <a:rPr lang="el-GR" sz="800" dirty="0" smtClean="0"/>
                <a:t>/ Πρόβλεψη </a:t>
              </a:r>
              <a:r>
                <a:rPr lang="el-GR" sz="800" dirty="0"/>
                <a:t>/ Φίλτρο Kalman / Χώρος κατάστασης</a:t>
              </a:r>
              <a:endParaRPr lang="en-GB" sz="800" dirty="0"/>
            </a:p>
          </p:txBody>
        </p:sp>
      </p:grpSp>
      <p:sp>
        <p:nvSpPr>
          <p:cNvPr id="11" name="Θέση υποσέλιδου 4">
            <a:extLst>
              <a:ext uri="{FF2B5EF4-FFF2-40B4-BE49-F238E27FC236}">
                <a16:creationId xmlns:a16="http://schemas.microsoft.com/office/drawing/2014/main" xmlns="" id="{C56270D5-B08C-4513-D19C-DA865845A4C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ΦΙΛΤΡΑ </a:t>
            </a:r>
            <a:r>
              <a:rPr lang="en-US" dirty="0" smtClean="0"/>
              <a:t>KALMAN    </a:t>
            </a:r>
            <a:r>
              <a:rPr lang="el-GR" dirty="0" smtClean="0"/>
              <a:t>Ν. ΑΣΗΜΑΚΗΣ</a:t>
            </a:r>
            <a:endParaRPr lang="en-GB" dirty="0"/>
          </a:p>
        </p:txBody>
      </p:sp>
      <p:sp>
        <p:nvSpPr>
          <p:cNvPr id="12" name="Θέση αριθμού διαφάνειας 11"/>
          <p:cNvSpPr>
            <a:spLocks noGrp="1"/>
          </p:cNvSpPr>
          <p:nvPr>
            <p:ph type="sldNum" sz="quarter" idx="12"/>
          </p:nvPr>
        </p:nvSpPr>
        <p:spPr/>
        <p:txBody>
          <a:bodyPr/>
          <a:lstStyle/>
          <a:p>
            <a:fld id="{680B7C10-1ADC-414A-AA93-3B76DEFF5458}" type="slidenum">
              <a:rPr lang="en-GB" smtClean="0"/>
              <a:t>2</a:t>
            </a:fld>
            <a:endParaRPr lang="en-GB"/>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95785" y="1340611"/>
            <a:ext cx="1381230" cy="195089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967" t="80297" r="26101" b="6315"/>
          <a:stretch/>
        </p:blipFill>
        <p:spPr bwMode="auto">
          <a:xfrm>
            <a:off x="5362077" y="5874486"/>
            <a:ext cx="4618300" cy="54401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Ορθογώνιο 9"/>
          <p:cNvSpPr/>
          <p:nvPr/>
        </p:nvSpPr>
        <p:spPr>
          <a:xfrm>
            <a:off x="4739640" y="3380364"/>
            <a:ext cx="5555270" cy="2471262"/>
          </a:xfrm>
          <a:prstGeom prst="rect">
            <a:avLst/>
          </a:prstGeom>
          <a:ln w="12700">
            <a:solidFill>
              <a:schemeClr val="accent1"/>
            </a:solidFill>
          </a:ln>
        </p:spPr>
        <p:txBody>
          <a:bodyPr wrap="square" numCol="2" spcCol="144000">
            <a:spAutoFit/>
          </a:bodyPr>
          <a:lstStyle/>
          <a:p>
            <a:pPr algn="just"/>
            <a:r>
              <a:rPr lang="el-GR" sz="800" b="1" dirty="0"/>
              <a:t>Περίληψη</a:t>
            </a:r>
          </a:p>
          <a:p>
            <a:pPr algn="just"/>
            <a:r>
              <a:rPr lang="el-GR" sz="800" dirty="0"/>
              <a:t>Τα φίλτρα Kalman έχουν χρησιμοποιηθεί και χρησιμοποιούνται με επιτυχία σε ένα ευρύτατο φάσμα εφαρμογών, όπως στην αεροναυπηγική, στη σχεδίαση τηλεπικοινωνιακών συστημάτων, στα ενεργειακά συστήματα στην επεξεργασία εικόνας. Το βιβλίο πραγματεύεται τα φίλτρα Kalman και περιλαμβάνει το απαραίτητο υλικό για την κατανόηση και τον προγραμματισμό των φίλτρων Kalman. Απευθύνεται σε προπτυχιακούς και μεταπτυχιακούς φοιτητές και αποτελεί ένα χρήσιμο εργαλείο στη μελέτη προβλημάτων που σχετίζονται με τα φίλτρα Kalman. Επίσης, μπορεί να αξιοποιηθεί και από ερευνητές, από διά βίου μαθαίνοντες και από εργαζόμενους απόφοιτους που επικαιροποιούν και εφαρμόζουν τις γνώσεις τους. Η δομή του βιβλίου περιλαμβάνει: θεωρία βέλτιστου ελέγχου, γραμμικό φίλτρο Kalman, αλγόριθμοι επίλυσης των εξισώσεων Riccati και Lyapunov, φίλτρο </a:t>
            </a:r>
            <a:r>
              <a:rPr lang="en-US" sz="800" dirty="0" smtClean="0"/>
              <a:t>Kalman</a:t>
            </a:r>
            <a:r>
              <a:rPr lang="el-GR" sz="800" dirty="0" smtClean="0"/>
              <a:t> </a:t>
            </a:r>
            <a:r>
              <a:rPr lang="el-GR" sz="800" dirty="0"/>
              <a:t>πληροφορίας, ειδική εξίσωση Riccati, απαλοιφή κέρδους από το φίλτρο </a:t>
            </a:r>
            <a:r>
              <a:rPr lang="en-US" sz="800" dirty="0" smtClean="0"/>
              <a:t>Kalman</a:t>
            </a:r>
            <a:r>
              <a:rPr lang="el-GR" sz="800" dirty="0" smtClean="0"/>
              <a:t>, </a:t>
            </a:r>
            <a:r>
              <a:rPr lang="el-GR" sz="800" dirty="0"/>
              <a:t>υπολογιστικός φόρτος φίλτρων Kalman, υπολογιστικός φόρτος αλγορίθμων για την επίλυση των εξισώσεων Riccati και Lyapunov, παραδείγματα εφαρμογής των φίλτρων Kalman,  παράλληλη υλοποίηση του φίλτρου Kalman, επέκταση γραμμικού μοντέλου, επεκταμένο φίλτρο Kalman. Κάθε κεφάλαιο περιλαμβάνει θεωρία, ασκήσεις, περίληψη, βιβλιογραφία, Κριτήρια Αξιολόγησης. Στο βιβλίο δίνεται ιδιαίτερη έμφαση στον προγραμματισμό των φίλτρων Kalman με χρήση λογισμικού που έχει καθιερωθεί στην επιστημονική κοινότητα: του εμπορικού λογισμικού Matlab και του δωρεάν λογισμικού ανοικτού κώδικα Octave. Λόγω του γεγονότος ότι πρόκειται για ηλεκτρονικό βιβλίο, ιδιαίτερη έμφαση δίνεται στα στοιχεία πολυμεσικότητας που περιλαμβάνουν τις ηχογραφημένες περιλήψεις στο τέλος κάθε κεφαλαίου και στα στοιχεία διαδραστικότητας που περιλαμβάνουν τα κριτήρια αξιολόγησης σε κάθε κεφάλαιο. Τέλος, σχεδιάστηκε ειδικό διαδραστικό λογισμικό για τρεις εφαρμογές: φίλτρο Kalman, το ταχύτερο φίλτρο Kalman, το βέλτιστο κατανεμημένο φίλτρο </a:t>
            </a:r>
            <a:r>
              <a:rPr lang="en-US" sz="800" dirty="0"/>
              <a:t>Kalman.</a:t>
            </a:r>
            <a:r>
              <a:rPr lang="el-GR" sz="800" dirty="0"/>
              <a:t> </a:t>
            </a:r>
            <a:endParaRPr lang="en-GB" sz="800" b="1" dirty="0"/>
          </a:p>
        </p:txBody>
      </p:sp>
    </p:spTree>
    <p:extLst>
      <p:ext uri="{BB962C8B-B14F-4D97-AF65-F5344CB8AC3E}">
        <p14:creationId xmlns:p14="http://schemas.microsoft.com/office/powerpoint/2010/main" val="41630224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Περιεχόμενο του βιβλίου</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63076" y="1427877"/>
            <a:ext cx="6312823" cy="400923"/>
          </a:xfrm>
          <a:ln>
            <a:solidFill>
              <a:schemeClr val="accent1"/>
            </a:solidFill>
          </a:ln>
        </p:spPr>
        <p:txBody>
          <a:bodyPr>
            <a:noAutofit/>
          </a:bodyPr>
          <a:lstStyle/>
          <a:p>
            <a:pPr marL="0" indent="0">
              <a:buNone/>
            </a:pPr>
            <a:r>
              <a:rPr lang="el-GR" sz="2400" b="1" i="1" dirty="0" smtClean="0"/>
              <a:t>παραδείγματα </a:t>
            </a:r>
            <a:r>
              <a:rPr lang="el-GR" sz="2400" b="1" i="1" dirty="0"/>
              <a:t>εφαρμογής των φίλτρων Kalman </a:t>
            </a:r>
            <a:endParaRPr lang="en-US" sz="2400" b="1" i="1" dirty="0" smtClean="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20</a:t>
            </a:fld>
            <a:endParaRPr lang="en-GB"/>
          </a:p>
        </p:txBody>
      </p:sp>
      <p:pic>
        <p:nvPicPr>
          <p:cNvPr id="7" name="Εικόνα 6"/>
          <p:cNvPicPr/>
          <p:nvPr/>
        </p:nvPicPr>
        <p:blipFill>
          <a:blip r:embed="rId2">
            <a:extLst>
              <a:ext uri="{28A0092B-C50C-407E-A947-70E740481C1C}">
                <a14:useLocalDpi xmlns:a14="http://schemas.microsoft.com/office/drawing/2010/main" val="0"/>
              </a:ext>
            </a:extLst>
          </a:blip>
          <a:srcRect/>
          <a:stretch>
            <a:fillRect/>
          </a:stretch>
        </p:blipFill>
        <p:spPr bwMode="auto">
          <a:xfrm>
            <a:off x="312323" y="2637516"/>
            <a:ext cx="3409315" cy="2555240"/>
          </a:xfrm>
          <a:prstGeom prst="rect">
            <a:avLst/>
          </a:prstGeom>
          <a:noFill/>
          <a:ln>
            <a:solidFill>
              <a:schemeClr val="tx1"/>
            </a:solidFill>
          </a:ln>
        </p:spPr>
      </p:pic>
      <p:sp>
        <p:nvSpPr>
          <p:cNvPr id="8" name="Θέση περιεχομένου 2">
            <a:extLst>
              <a:ext uri="{FF2B5EF4-FFF2-40B4-BE49-F238E27FC236}">
                <a16:creationId xmlns:a16="http://schemas.microsoft.com/office/drawing/2014/main" xmlns="" id="{851F0F5B-4F7E-0FFF-681C-8618CE586780}"/>
              </a:ext>
            </a:extLst>
          </p:cNvPr>
          <p:cNvSpPr txBox="1">
            <a:spLocks/>
          </p:cNvSpPr>
          <p:nvPr/>
        </p:nvSpPr>
        <p:spPr>
          <a:xfrm>
            <a:off x="942954" y="2249682"/>
            <a:ext cx="1950717" cy="296750"/>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l-GR" sz="1200" dirty="0"/>
              <a:t>ε</a:t>
            </a:r>
            <a:r>
              <a:rPr lang="el-GR" sz="1200" dirty="0" smtClean="0"/>
              <a:t>κτίμηση τυχαίας σταθεράς</a:t>
            </a:r>
            <a:endParaRPr lang="en-US" sz="1200" dirty="0" smtClean="0"/>
          </a:p>
        </p:txBody>
      </p:sp>
      <p:sp>
        <p:nvSpPr>
          <p:cNvPr id="9" name="Θέση περιεχομένου 2">
            <a:extLst>
              <a:ext uri="{FF2B5EF4-FFF2-40B4-BE49-F238E27FC236}">
                <a16:creationId xmlns:a16="http://schemas.microsoft.com/office/drawing/2014/main" xmlns="" id="{851F0F5B-4F7E-0FFF-681C-8618CE586780}"/>
              </a:ext>
            </a:extLst>
          </p:cNvPr>
          <p:cNvSpPr txBox="1">
            <a:spLocks/>
          </p:cNvSpPr>
          <p:nvPr/>
        </p:nvSpPr>
        <p:spPr>
          <a:xfrm>
            <a:off x="4170608" y="2249682"/>
            <a:ext cx="3356234" cy="296750"/>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1200" dirty="0"/>
              <a:t>ε</a:t>
            </a:r>
            <a:r>
              <a:rPr lang="el-GR" sz="1200" dirty="0" smtClean="0"/>
              <a:t>κτίμηση </a:t>
            </a:r>
            <a:r>
              <a:rPr lang="el-GR" sz="1200" dirty="0"/>
              <a:t>ταχύτητας κινητού με σταθερή ταχύτητα</a:t>
            </a:r>
          </a:p>
          <a:p>
            <a:pPr marL="0" indent="0">
              <a:buFont typeface="Arial" panose="020B0604020202020204" pitchFamily="34" charset="0"/>
              <a:buNone/>
            </a:pPr>
            <a:endParaRPr lang="en-US" sz="1400" dirty="0" smtClean="0"/>
          </a:p>
        </p:txBody>
      </p:sp>
      <p:pic>
        <p:nvPicPr>
          <p:cNvPr id="10" name="Εικόνα 9"/>
          <p:cNvPicPr/>
          <p:nvPr/>
        </p:nvPicPr>
        <p:blipFill>
          <a:blip r:embed="rId3">
            <a:extLst>
              <a:ext uri="{28A0092B-C50C-407E-A947-70E740481C1C}">
                <a14:useLocalDpi xmlns:a14="http://schemas.microsoft.com/office/drawing/2010/main" val="0"/>
              </a:ext>
            </a:extLst>
          </a:blip>
          <a:srcRect/>
          <a:stretch>
            <a:fillRect/>
          </a:stretch>
        </p:blipFill>
        <p:spPr bwMode="auto">
          <a:xfrm>
            <a:off x="4069732" y="2639319"/>
            <a:ext cx="3557986" cy="2631607"/>
          </a:xfrm>
          <a:prstGeom prst="rect">
            <a:avLst/>
          </a:prstGeom>
          <a:noFill/>
          <a:ln>
            <a:solidFill>
              <a:schemeClr val="tx1"/>
            </a:solidFill>
          </a:ln>
        </p:spPr>
      </p:pic>
      <p:sp>
        <p:nvSpPr>
          <p:cNvPr id="11" name="Θέση περιεχομένου 2">
            <a:extLst>
              <a:ext uri="{FF2B5EF4-FFF2-40B4-BE49-F238E27FC236}">
                <a16:creationId xmlns:a16="http://schemas.microsoft.com/office/drawing/2014/main" xmlns="" id="{851F0F5B-4F7E-0FFF-681C-8618CE586780}"/>
              </a:ext>
            </a:extLst>
          </p:cNvPr>
          <p:cNvSpPr txBox="1">
            <a:spLocks/>
          </p:cNvSpPr>
          <p:nvPr/>
        </p:nvSpPr>
        <p:spPr>
          <a:xfrm>
            <a:off x="8675515" y="2238107"/>
            <a:ext cx="2035150" cy="296750"/>
          </a:xfrm>
          <a:prstGeom prst="rect">
            <a:avLst/>
          </a:prstGeom>
          <a:ln>
            <a:solidFill>
              <a:schemeClr val="accent1"/>
            </a:solidFill>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l-GR" sz="1200" dirty="0"/>
              <a:t>ε</a:t>
            </a:r>
            <a:r>
              <a:rPr lang="el-GR" sz="1200" dirty="0" smtClean="0"/>
              <a:t>κτίμηση κίνησης οφθαλμού</a:t>
            </a:r>
            <a:endParaRPr lang="el-GR" sz="1200" dirty="0"/>
          </a:p>
          <a:p>
            <a:pPr marL="0" indent="0">
              <a:buFont typeface="Arial" panose="020B0604020202020204" pitchFamily="34" charset="0"/>
              <a:buNone/>
            </a:pPr>
            <a:endParaRPr lang="en-US" sz="1400" dirty="0" smtClean="0"/>
          </a:p>
        </p:txBody>
      </p:sp>
      <p:pic>
        <p:nvPicPr>
          <p:cNvPr id="12" name="Εικόνα 11"/>
          <p:cNvPicPr/>
          <p:nvPr/>
        </p:nvPicPr>
        <p:blipFill>
          <a:blip r:embed="rId4">
            <a:extLst>
              <a:ext uri="{28A0092B-C50C-407E-A947-70E740481C1C}">
                <a14:useLocalDpi xmlns:a14="http://schemas.microsoft.com/office/drawing/2010/main" val="0"/>
              </a:ext>
            </a:extLst>
          </a:blip>
          <a:srcRect/>
          <a:stretch>
            <a:fillRect/>
          </a:stretch>
        </p:blipFill>
        <p:spPr bwMode="auto">
          <a:xfrm>
            <a:off x="7904094" y="2664271"/>
            <a:ext cx="3577992" cy="2606655"/>
          </a:xfrm>
          <a:prstGeom prst="rect">
            <a:avLst/>
          </a:prstGeom>
          <a:noFill/>
          <a:ln>
            <a:solidFill>
              <a:schemeClr val="tx1"/>
            </a:solidFill>
          </a:ln>
        </p:spPr>
      </p:pic>
    </p:spTree>
    <p:extLst>
      <p:ext uri="{BB962C8B-B14F-4D97-AF65-F5344CB8AC3E}">
        <p14:creationId xmlns:p14="http://schemas.microsoft.com/office/powerpoint/2010/main" val="33525313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Περιεχόμενο του βιβλίου</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6" y="1659371"/>
            <a:ext cx="10132470" cy="3236720"/>
          </a:xfrm>
          <a:noFill/>
          <a:ln>
            <a:solidFill>
              <a:schemeClr val="accent1"/>
            </a:solidFill>
          </a:ln>
        </p:spPr>
        <p:txBody>
          <a:bodyPr>
            <a:noAutofit/>
          </a:bodyPr>
          <a:lstStyle/>
          <a:p>
            <a:pPr marL="0" indent="0">
              <a:buNone/>
            </a:pPr>
            <a:r>
              <a:rPr lang="el-GR" sz="2400" b="1" i="1" dirty="0" smtClean="0"/>
              <a:t>παράλληλη </a:t>
            </a:r>
            <a:r>
              <a:rPr lang="el-GR" sz="2400" b="1" i="1" dirty="0"/>
              <a:t>υλοποίηση του φίλτρου Kalman </a:t>
            </a:r>
            <a:endParaRPr lang="el-GR" sz="2400" b="1" i="1" dirty="0" smtClean="0"/>
          </a:p>
          <a:p>
            <a:pPr marL="0" indent="0">
              <a:buNone/>
            </a:pPr>
            <a:r>
              <a:rPr lang="el-GR" sz="2400" i="1" dirty="0" smtClean="0"/>
              <a:t>	[μέθοδος για </a:t>
            </a:r>
            <a:r>
              <a:rPr lang="el-GR" sz="2400" i="1" dirty="0"/>
              <a:t>τον προσδιορισμό της βέλτιστης παράλληλης </a:t>
            </a:r>
            <a:r>
              <a:rPr lang="el-GR" sz="2400" i="1" dirty="0" smtClean="0"/>
              <a:t>υλοποίησης]</a:t>
            </a:r>
          </a:p>
          <a:p>
            <a:pPr marL="0" indent="0">
              <a:buNone/>
            </a:pPr>
            <a:r>
              <a:rPr lang="el-GR" sz="2400" b="1" i="1" dirty="0" smtClean="0"/>
              <a:t>επέκταση </a:t>
            </a:r>
            <a:r>
              <a:rPr lang="el-GR" sz="2400" b="1" i="1" dirty="0"/>
              <a:t>του γραμμικού </a:t>
            </a:r>
            <a:r>
              <a:rPr lang="el-GR" sz="2400" b="1" i="1" dirty="0" smtClean="0"/>
              <a:t>μοντέλου</a:t>
            </a:r>
          </a:p>
          <a:p>
            <a:pPr lvl="1"/>
            <a:r>
              <a:rPr lang="el-GR" i="1" dirty="0" smtClean="0"/>
              <a:t>γραμμικό </a:t>
            </a:r>
            <a:r>
              <a:rPr lang="el-GR" i="1" dirty="0"/>
              <a:t>μοντέλο με μη μηδενικές μέσες τιμές </a:t>
            </a:r>
            <a:r>
              <a:rPr lang="el-GR" i="1" dirty="0" smtClean="0"/>
              <a:t>θορύβων</a:t>
            </a:r>
            <a:endParaRPr lang="el-GR" i="1" dirty="0"/>
          </a:p>
          <a:p>
            <a:pPr lvl="1"/>
            <a:r>
              <a:rPr lang="el-GR" i="1" dirty="0" smtClean="0"/>
              <a:t>γραμμικό </a:t>
            </a:r>
            <a:r>
              <a:rPr lang="el-GR" i="1" dirty="0"/>
              <a:t>μοντέλο με έγχρωμους </a:t>
            </a:r>
            <a:r>
              <a:rPr lang="el-GR" i="1" dirty="0" smtClean="0"/>
              <a:t>θορύβους</a:t>
            </a:r>
          </a:p>
          <a:p>
            <a:pPr marL="0" indent="0">
              <a:buNone/>
            </a:pPr>
            <a:r>
              <a:rPr lang="el-GR" sz="2400" b="1" i="1" dirty="0" smtClean="0"/>
              <a:t>επεκταμένο </a:t>
            </a:r>
            <a:r>
              <a:rPr lang="el-GR" sz="2400" b="1" i="1" dirty="0"/>
              <a:t>φίλτρο Kalman (extended Kalman filter</a:t>
            </a:r>
            <a:r>
              <a:rPr lang="el-GR" sz="2400" b="1" i="1" dirty="0" smtClean="0"/>
              <a:t>)</a:t>
            </a:r>
          </a:p>
          <a:p>
            <a:pPr marL="0" indent="0">
              <a:buNone/>
            </a:pPr>
            <a:r>
              <a:rPr lang="el-GR" sz="2400" i="1" dirty="0" smtClean="0"/>
              <a:t>	[μη γραμμική εκτίμηση]</a:t>
            </a:r>
            <a:endParaRPr lang="el-GR" sz="2400" i="1" dirty="0"/>
          </a:p>
          <a:p>
            <a:pPr marL="457200" lvl="1" indent="0">
              <a:buNone/>
            </a:pPr>
            <a:endParaRPr lang="el-GR" i="1" dirty="0" smtClean="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21</a:t>
            </a:fld>
            <a:endParaRPr lang="en-GB"/>
          </a:p>
        </p:txBody>
      </p:sp>
    </p:spTree>
    <p:extLst>
      <p:ext uri="{BB962C8B-B14F-4D97-AF65-F5344CB8AC3E}">
        <p14:creationId xmlns:p14="http://schemas.microsoft.com/office/powerpoint/2010/main" val="3830654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Ποσοτικά στοιχεία</a:t>
            </a:r>
            <a:endParaRPr lang="en-GB"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22</a:t>
            </a:fld>
            <a:endParaRPr lang="en-GB"/>
          </a:p>
        </p:txBody>
      </p:sp>
      <p:graphicFrame>
        <p:nvGraphicFramePr>
          <p:cNvPr id="7" name="Πίνακας 6"/>
          <p:cNvGraphicFramePr>
            <a:graphicFrameLocks noGrp="1"/>
          </p:cNvGraphicFramePr>
          <p:nvPr>
            <p:extLst>
              <p:ext uri="{D42A27DB-BD31-4B8C-83A1-F6EECF244321}">
                <p14:modId xmlns:p14="http://schemas.microsoft.com/office/powerpoint/2010/main" val="2213543553"/>
              </p:ext>
            </p:extLst>
          </p:nvPr>
        </p:nvGraphicFramePr>
        <p:xfrm>
          <a:off x="3600767" y="1931818"/>
          <a:ext cx="4990465" cy="2944368"/>
        </p:xfrm>
        <a:graphic>
          <a:graphicData uri="http://schemas.openxmlformats.org/drawingml/2006/table">
            <a:tbl>
              <a:tblPr firstRow="1" firstCol="1" bandRow="1">
                <a:tableStyleId>{5C22544A-7EE6-4342-B048-85BDC9FD1C3A}</a:tableStyleId>
              </a:tblPr>
              <a:tblGrid>
                <a:gridCol w="4315460"/>
                <a:gridCol w="675005"/>
              </a:tblGrid>
              <a:tr h="0">
                <a:tc>
                  <a:txBody>
                    <a:bodyPr/>
                    <a:lstStyle/>
                    <a:p>
                      <a:pPr>
                        <a:lnSpc>
                          <a:spcPct val="115000"/>
                        </a:lnSpc>
                        <a:spcAft>
                          <a:spcPts val="0"/>
                        </a:spcAft>
                      </a:pPr>
                      <a:r>
                        <a:rPr lang="el-GR" sz="2800" dirty="0">
                          <a:solidFill>
                            <a:srgbClr val="002060"/>
                          </a:solidFill>
                          <a:effectLst/>
                        </a:rPr>
                        <a:t>Πίνακες</a:t>
                      </a:r>
                      <a:endParaRPr lang="el-GR" sz="1100" dirty="0">
                        <a:solidFill>
                          <a:srgbClr val="002060"/>
                        </a:solidFill>
                        <a:effectLst/>
                        <a:latin typeface="Calibri"/>
                        <a:ea typeface="Calibri"/>
                        <a:cs typeface="Times New Roman"/>
                      </a:endParaRPr>
                    </a:p>
                  </a:txBody>
                  <a:tcPr marL="68580" marR="68580" marT="0" marB="0">
                    <a:solidFill>
                      <a:schemeClr val="accent1">
                        <a:lumMod val="40000"/>
                        <a:lumOff val="60000"/>
                      </a:schemeClr>
                    </a:solidFill>
                  </a:tcPr>
                </a:tc>
                <a:tc>
                  <a:txBody>
                    <a:bodyPr/>
                    <a:lstStyle/>
                    <a:p>
                      <a:pPr algn="r">
                        <a:lnSpc>
                          <a:spcPct val="115000"/>
                        </a:lnSpc>
                        <a:spcAft>
                          <a:spcPts val="0"/>
                        </a:spcAft>
                      </a:pPr>
                      <a:r>
                        <a:rPr lang="el-GR" sz="2800" b="1" dirty="0">
                          <a:solidFill>
                            <a:srgbClr val="FF0000"/>
                          </a:solidFill>
                          <a:effectLst/>
                        </a:rPr>
                        <a:t>33</a:t>
                      </a:r>
                      <a:endParaRPr lang="el-GR" sz="1100" b="1" dirty="0">
                        <a:solidFill>
                          <a:srgbClr val="FF0000"/>
                        </a:solidFill>
                        <a:effectLst/>
                        <a:latin typeface="Calibri"/>
                        <a:ea typeface="Calibri"/>
                        <a:cs typeface="Times New Roman"/>
                      </a:endParaRPr>
                    </a:p>
                  </a:txBody>
                  <a:tcPr marL="68580" marR="68580" marT="0" marB="0">
                    <a:solidFill>
                      <a:schemeClr val="accent4">
                        <a:lumMod val="40000"/>
                        <a:lumOff val="60000"/>
                      </a:schemeClr>
                    </a:solidFill>
                  </a:tcPr>
                </a:tc>
              </a:tr>
              <a:tr h="0">
                <a:tc>
                  <a:txBody>
                    <a:bodyPr/>
                    <a:lstStyle/>
                    <a:p>
                      <a:pPr marL="0" algn="l" defTabSz="914400" rtl="0" eaLnBrk="1" latinLnBrk="0" hangingPunct="1">
                        <a:lnSpc>
                          <a:spcPct val="115000"/>
                        </a:lnSpc>
                        <a:spcAft>
                          <a:spcPts val="0"/>
                        </a:spcAft>
                      </a:pPr>
                      <a:r>
                        <a:rPr lang="el-GR" sz="2800" b="1" kern="1200" dirty="0">
                          <a:solidFill>
                            <a:srgbClr val="002060"/>
                          </a:solidFill>
                          <a:effectLst/>
                          <a:latin typeface="+mn-lt"/>
                          <a:ea typeface="+mn-ea"/>
                          <a:cs typeface="+mn-cs"/>
                        </a:rPr>
                        <a:t>Σχήματα</a:t>
                      </a:r>
                    </a:p>
                  </a:txBody>
                  <a:tcPr marL="68580" marR="68580" marT="0" marB="0">
                    <a:solidFill>
                      <a:schemeClr val="accent1">
                        <a:lumMod val="40000"/>
                        <a:lumOff val="60000"/>
                      </a:schemeClr>
                    </a:solidFill>
                  </a:tcPr>
                </a:tc>
                <a:tc>
                  <a:txBody>
                    <a:bodyPr/>
                    <a:lstStyle/>
                    <a:p>
                      <a:pPr algn="r">
                        <a:lnSpc>
                          <a:spcPct val="115000"/>
                        </a:lnSpc>
                        <a:spcAft>
                          <a:spcPts val="0"/>
                        </a:spcAft>
                      </a:pPr>
                      <a:r>
                        <a:rPr lang="el-GR" sz="2800" b="1" dirty="0">
                          <a:solidFill>
                            <a:srgbClr val="FF0000"/>
                          </a:solidFill>
                          <a:effectLst/>
                        </a:rPr>
                        <a:t>35</a:t>
                      </a:r>
                      <a:endParaRPr lang="el-GR" sz="1100" b="1" dirty="0">
                        <a:solidFill>
                          <a:srgbClr val="FF0000"/>
                        </a:solidFill>
                        <a:effectLst/>
                        <a:latin typeface="Calibri"/>
                        <a:ea typeface="Calibri"/>
                        <a:cs typeface="Times New Roman"/>
                      </a:endParaRPr>
                    </a:p>
                  </a:txBody>
                  <a:tcPr marL="68580" marR="68580" marT="0" marB="0">
                    <a:solidFill>
                      <a:schemeClr val="accent4">
                        <a:lumMod val="40000"/>
                        <a:lumOff val="60000"/>
                      </a:schemeClr>
                    </a:solidFill>
                  </a:tcPr>
                </a:tc>
              </a:tr>
              <a:tr h="0">
                <a:tc>
                  <a:txBody>
                    <a:bodyPr/>
                    <a:lstStyle/>
                    <a:p>
                      <a:pPr marL="0" algn="l" defTabSz="914400" rtl="0" eaLnBrk="1" latinLnBrk="0" hangingPunct="1">
                        <a:lnSpc>
                          <a:spcPct val="115000"/>
                        </a:lnSpc>
                        <a:spcAft>
                          <a:spcPts val="0"/>
                        </a:spcAft>
                      </a:pPr>
                      <a:r>
                        <a:rPr lang="el-GR" sz="2800" b="1" kern="1200" dirty="0">
                          <a:solidFill>
                            <a:srgbClr val="002060"/>
                          </a:solidFill>
                          <a:effectLst/>
                          <a:latin typeface="+mn-lt"/>
                          <a:ea typeface="+mn-ea"/>
                          <a:cs typeface="+mn-cs"/>
                        </a:rPr>
                        <a:t>Ηχογραφήσεις</a:t>
                      </a:r>
                    </a:p>
                  </a:txBody>
                  <a:tcPr marL="68580" marR="68580" marT="0" marB="0">
                    <a:solidFill>
                      <a:schemeClr val="accent1">
                        <a:lumMod val="40000"/>
                        <a:lumOff val="60000"/>
                      </a:schemeClr>
                    </a:solidFill>
                  </a:tcPr>
                </a:tc>
                <a:tc>
                  <a:txBody>
                    <a:bodyPr/>
                    <a:lstStyle/>
                    <a:p>
                      <a:pPr algn="r">
                        <a:lnSpc>
                          <a:spcPct val="115000"/>
                        </a:lnSpc>
                        <a:spcAft>
                          <a:spcPts val="0"/>
                        </a:spcAft>
                      </a:pPr>
                      <a:r>
                        <a:rPr lang="el-GR" sz="2800" b="1" dirty="0">
                          <a:solidFill>
                            <a:srgbClr val="FF0000"/>
                          </a:solidFill>
                          <a:effectLst/>
                        </a:rPr>
                        <a:t>14</a:t>
                      </a:r>
                      <a:endParaRPr lang="el-GR" sz="1100" b="1" dirty="0">
                        <a:solidFill>
                          <a:srgbClr val="FF0000"/>
                        </a:solidFill>
                        <a:effectLst/>
                        <a:latin typeface="Calibri"/>
                        <a:ea typeface="Calibri"/>
                        <a:cs typeface="Times New Roman"/>
                      </a:endParaRPr>
                    </a:p>
                  </a:txBody>
                  <a:tcPr marL="68580" marR="68580" marT="0" marB="0">
                    <a:solidFill>
                      <a:schemeClr val="accent4">
                        <a:lumMod val="40000"/>
                        <a:lumOff val="60000"/>
                      </a:schemeClr>
                    </a:solidFill>
                  </a:tcPr>
                </a:tc>
              </a:tr>
              <a:tr h="0">
                <a:tc>
                  <a:txBody>
                    <a:bodyPr/>
                    <a:lstStyle/>
                    <a:p>
                      <a:pPr marL="0" algn="l" defTabSz="914400" rtl="0" eaLnBrk="1" latinLnBrk="0" hangingPunct="1">
                        <a:lnSpc>
                          <a:spcPct val="115000"/>
                        </a:lnSpc>
                        <a:spcAft>
                          <a:spcPts val="0"/>
                        </a:spcAft>
                      </a:pPr>
                      <a:r>
                        <a:rPr lang="el-GR" sz="2800" b="1" kern="1200" dirty="0" smtClean="0">
                          <a:solidFill>
                            <a:srgbClr val="002060"/>
                          </a:solidFill>
                          <a:effectLst/>
                          <a:latin typeface="+mn-lt"/>
                          <a:ea typeface="+mn-ea"/>
                          <a:cs typeface="+mn-cs"/>
                        </a:rPr>
                        <a:t>Αλγόριθμοι</a:t>
                      </a:r>
                      <a:endParaRPr lang="el-GR" sz="2800" b="1" kern="1200" dirty="0">
                        <a:solidFill>
                          <a:srgbClr val="002060"/>
                        </a:solidFill>
                        <a:effectLst/>
                        <a:latin typeface="+mn-lt"/>
                        <a:ea typeface="+mn-ea"/>
                        <a:cs typeface="+mn-cs"/>
                      </a:endParaRPr>
                    </a:p>
                  </a:txBody>
                  <a:tcPr marL="68580" marR="68580" marT="0" marB="0">
                    <a:solidFill>
                      <a:schemeClr val="accent1">
                        <a:lumMod val="40000"/>
                        <a:lumOff val="60000"/>
                      </a:schemeClr>
                    </a:solidFill>
                  </a:tcPr>
                </a:tc>
                <a:tc>
                  <a:txBody>
                    <a:bodyPr/>
                    <a:lstStyle/>
                    <a:p>
                      <a:pPr algn="r">
                        <a:lnSpc>
                          <a:spcPct val="115000"/>
                        </a:lnSpc>
                        <a:spcAft>
                          <a:spcPts val="0"/>
                        </a:spcAft>
                      </a:pPr>
                      <a:r>
                        <a:rPr lang="el-GR" sz="2800" b="1" kern="1200" dirty="0" smtClean="0">
                          <a:solidFill>
                            <a:srgbClr val="FF0000"/>
                          </a:solidFill>
                          <a:effectLst/>
                          <a:latin typeface="+mn-lt"/>
                          <a:ea typeface="+mn-ea"/>
                          <a:cs typeface="+mn-cs"/>
                        </a:rPr>
                        <a:t>32</a:t>
                      </a:r>
                      <a:endParaRPr lang="el-GR" sz="2800" b="1" kern="1200" dirty="0">
                        <a:solidFill>
                          <a:srgbClr val="FF0000"/>
                        </a:solidFill>
                        <a:effectLst/>
                        <a:latin typeface="+mn-lt"/>
                        <a:ea typeface="+mn-ea"/>
                        <a:cs typeface="+mn-cs"/>
                      </a:endParaRPr>
                    </a:p>
                  </a:txBody>
                  <a:tcPr marL="68580" marR="68580" marT="0" marB="0">
                    <a:solidFill>
                      <a:schemeClr val="accent4">
                        <a:lumMod val="40000"/>
                        <a:lumOff val="60000"/>
                      </a:schemeClr>
                    </a:solidFill>
                  </a:tcPr>
                </a:tc>
              </a:tr>
              <a:tr h="0">
                <a:tc>
                  <a:txBody>
                    <a:bodyPr/>
                    <a:lstStyle/>
                    <a:p>
                      <a:pPr marL="0" algn="l" defTabSz="914400" rtl="0" eaLnBrk="1" latinLnBrk="0" hangingPunct="1">
                        <a:lnSpc>
                          <a:spcPct val="115000"/>
                        </a:lnSpc>
                        <a:spcAft>
                          <a:spcPts val="0"/>
                        </a:spcAft>
                      </a:pPr>
                      <a:r>
                        <a:rPr lang="el-GR" sz="2800" b="1" kern="1200" dirty="0" smtClean="0">
                          <a:solidFill>
                            <a:srgbClr val="002060"/>
                          </a:solidFill>
                          <a:effectLst/>
                          <a:latin typeface="+mn-lt"/>
                          <a:ea typeface="+mn-ea"/>
                          <a:cs typeface="+mn-cs"/>
                        </a:rPr>
                        <a:t>Συναρτήσεις</a:t>
                      </a:r>
                      <a:endParaRPr lang="el-GR" sz="2800" b="1" kern="1200" dirty="0">
                        <a:solidFill>
                          <a:srgbClr val="002060"/>
                        </a:solidFill>
                        <a:effectLst/>
                        <a:latin typeface="+mn-lt"/>
                        <a:ea typeface="+mn-ea"/>
                        <a:cs typeface="+mn-cs"/>
                      </a:endParaRPr>
                    </a:p>
                  </a:txBody>
                  <a:tcPr marL="68580" marR="68580" marT="0" marB="0">
                    <a:solidFill>
                      <a:schemeClr val="accent1">
                        <a:lumMod val="40000"/>
                        <a:lumOff val="60000"/>
                      </a:schemeClr>
                    </a:solidFill>
                  </a:tcPr>
                </a:tc>
                <a:tc>
                  <a:txBody>
                    <a:bodyPr/>
                    <a:lstStyle/>
                    <a:p>
                      <a:pPr algn="r">
                        <a:lnSpc>
                          <a:spcPct val="115000"/>
                        </a:lnSpc>
                        <a:spcAft>
                          <a:spcPts val="0"/>
                        </a:spcAft>
                      </a:pPr>
                      <a:r>
                        <a:rPr lang="el-GR" sz="2800" b="1" kern="1200" dirty="0" smtClean="0">
                          <a:solidFill>
                            <a:srgbClr val="FF0000"/>
                          </a:solidFill>
                          <a:effectLst/>
                          <a:latin typeface="+mn-lt"/>
                          <a:ea typeface="+mn-ea"/>
                          <a:cs typeface="+mn-cs"/>
                        </a:rPr>
                        <a:t>32</a:t>
                      </a:r>
                      <a:endParaRPr lang="el-GR" sz="2800" b="1" kern="1200" dirty="0">
                        <a:solidFill>
                          <a:srgbClr val="FF0000"/>
                        </a:solidFill>
                        <a:effectLst/>
                        <a:latin typeface="+mn-lt"/>
                        <a:ea typeface="+mn-ea"/>
                        <a:cs typeface="+mn-cs"/>
                      </a:endParaRPr>
                    </a:p>
                  </a:txBody>
                  <a:tcPr marL="68580" marR="68580" marT="0" marB="0">
                    <a:solidFill>
                      <a:schemeClr val="accent4">
                        <a:lumMod val="40000"/>
                        <a:lumOff val="60000"/>
                      </a:schemeClr>
                    </a:solidFill>
                  </a:tcPr>
                </a:tc>
              </a:tr>
              <a:tr h="0">
                <a:tc>
                  <a:txBody>
                    <a:bodyPr/>
                    <a:lstStyle/>
                    <a:p>
                      <a:pPr marL="0" algn="l" defTabSz="914400" rtl="0" eaLnBrk="1" latinLnBrk="0" hangingPunct="1">
                        <a:lnSpc>
                          <a:spcPct val="115000"/>
                        </a:lnSpc>
                        <a:spcAft>
                          <a:spcPts val="0"/>
                        </a:spcAft>
                      </a:pPr>
                      <a:r>
                        <a:rPr lang="el-GR" sz="2800" b="1" kern="1200" dirty="0">
                          <a:solidFill>
                            <a:srgbClr val="002060"/>
                          </a:solidFill>
                          <a:effectLst/>
                          <a:latin typeface="+mn-lt"/>
                          <a:ea typeface="+mn-ea"/>
                          <a:cs typeface="+mn-cs"/>
                        </a:rPr>
                        <a:t>Διαδραστικά Προγράμματα</a:t>
                      </a:r>
                    </a:p>
                  </a:txBody>
                  <a:tcPr marL="68580" marR="68580" marT="0" marB="0">
                    <a:solidFill>
                      <a:schemeClr val="accent1">
                        <a:lumMod val="40000"/>
                        <a:lumOff val="60000"/>
                      </a:schemeClr>
                    </a:solidFill>
                  </a:tcPr>
                </a:tc>
                <a:tc>
                  <a:txBody>
                    <a:bodyPr/>
                    <a:lstStyle/>
                    <a:p>
                      <a:pPr algn="r">
                        <a:lnSpc>
                          <a:spcPct val="115000"/>
                        </a:lnSpc>
                        <a:spcAft>
                          <a:spcPts val="0"/>
                        </a:spcAft>
                      </a:pPr>
                      <a:r>
                        <a:rPr lang="el-GR" sz="2800" b="1" dirty="0">
                          <a:solidFill>
                            <a:srgbClr val="FF0000"/>
                          </a:solidFill>
                          <a:effectLst/>
                        </a:rPr>
                        <a:t>17</a:t>
                      </a:r>
                      <a:endParaRPr lang="el-GR" sz="1100" b="1" dirty="0">
                        <a:solidFill>
                          <a:srgbClr val="FF0000"/>
                        </a:solidFill>
                        <a:effectLst/>
                        <a:latin typeface="Calibri"/>
                        <a:ea typeface="Calibri"/>
                        <a:cs typeface="Times New Roman"/>
                      </a:endParaRPr>
                    </a:p>
                  </a:txBody>
                  <a:tcPr marL="68580" marR="68580" marT="0" marB="0">
                    <a:solidFill>
                      <a:schemeClr val="accent4">
                        <a:lumMod val="40000"/>
                        <a:lumOff val="60000"/>
                      </a:schemeClr>
                    </a:solidFill>
                  </a:tcPr>
                </a:tc>
              </a:tr>
            </a:tbl>
          </a:graphicData>
        </a:graphic>
      </p:graphicFrame>
    </p:spTree>
    <p:extLst>
      <p:ext uri="{BB962C8B-B14F-4D97-AF65-F5344CB8AC3E}">
        <p14:creationId xmlns:p14="http://schemas.microsoft.com/office/powerpoint/2010/main" val="1064089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Αλγόριθμοι</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1"/>
            <a:ext cx="9281160" cy="655566"/>
          </a:xfrm>
        </p:spPr>
        <p:txBody>
          <a:bodyPr>
            <a:noAutofit/>
          </a:bodyPr>
          <a:lstStyle/>
          <a:p>
            <a:pPr marL="0" indent="0">
              <a:buNone/>
            </a:pPr>
            <a:r>
              <a:rPr lang="el-GR" dirty="0" smtClean="0"/>
              <a:t>Οι αλγόριθμοι εμφανίζονται με ιδιαίτερο χρώμα στο βιβλίο. </a:t>
            </a: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23</a:t>
            </a:fld>
            <a:endParaRPr lang="en-GB"/>
          </a:p>
        </p:txBody>
      </p:sp>
      <p:pic>
        <p:nvPicPr>
          <p:cNvPr id="7" name="Picture 17"/>
          <p:cNvPicPr>
            <a:picLocks noChangeAspect="1" noChangeArrowheads="1"/>
          </p:cNvPicPr>
          <p:nvPr/>
        </p:nvPicPr>
        <p:blipFill rotWithShape="1">
          <a:blip r:embed="rId2">
            <a:extLst>
              <a:ext uri="{28A0092B-C50C-407E-A947-70E740481C1C}">
                <a14:useLocalDpi xmlns:a14="http://schemas.microsoft.com/office/drawing/2010/main" val="0"/>
              </a:ext>
            </a:extLst>
          </a:blip>
          <a:srcRect l="6171" t="21603" r="49779" b="22869"/>
          <a:stretch/>
        </p:blipFill>
        <p:spPr bwMode="auto">
          <a:xfrm>
            <a:off x="3321934" y="2349661"/>
            <a:ext cx="5370654" cy="38080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6922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Συναρτήσεις</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1"/>
            <a:ext cx="9281160" cy="1465794"/>
          </a:xfrm>
        </p:spPr>
        <p:txBody>
          <a:bodyPr>
            <a:noAutofit/>
          </a:bodyPr>
          <a:lstStyle/>
          <a:p>
            <a:pPr marL="0" indent="0">
              <a:buNone/>
            </a:pPr>
            <a:r>
              <a:rPr lang="el-GR" dirty="0" smtClean="0"/>
              <a:t>Οι συναρτήσεις εμφανίζονται με ιδιαίτερο χρώμα στο βιβλίο. </a:t>
            </a:r>
          </a:p>
          <a:p>
            <a:pPr marL="0" indent="0">
              <a:buNone/>
            </a:pPr>
            <a:r>
              <a:rPr lang="el-GR" dirty="0" smtClean="0"/>
              <a:t>Οι συναρτήσεις συνοδεύονται από εξήγηση λειτουργίας, εξήγηση των εισόδων και των εξόδων και παράδειγμα κλήσης.</a:t>
            </a: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24</a:t>
            </a:fld>
            <a:endParaRPr lang="en-GB"/>
          </a:p>
        </p:txBody>
      </p:sp>
      <p:pic>
        <p:nvPicPr>
          <p:cNvPr id="512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5791" t="20759" r="21392" b="41603"/>
          <a:stretch/>
        </p:blipFill>
        <p:spPr bwMode="auto">
          <a:xfrm>
            <a:off x="2129741" y="3368232"/>
            <a:ext cx="8877782" cy="258115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615068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Προγραμματισμός</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1"/>
            <a:ext cx="9281160" cy="3130838"/>
          </a:xfrm>
        </p:spPr>
        <p:txBody>
          <a:bodyPr>
            <a:normAutofit/>
          </a:bodyPr>
          <a:lstStyle/>
          <a:p>
            <a:pPr marL="0" indent="0">
              <a:buNone/>
            </a:pPr>
            <a:r>
              <a:rPr lang="el-GR" dirty="0"/>
              <a:t>Στο βιβλίο δίνεται ιδιαίτερη έμφαση στον προγραμματισμό των φίλτρων Kalman σε προγραμματιστικό περιβάλλον με χρήση λογισμικών, τα οποία έχουν καθιερωθεί στην επιστημονική κοινότητα: </a:t>
            </a:r>
            <a:r>
              <a:rPr lang="el-GR" dirty="0" smtClean="0"/>
              <a:t>του </a:t>
            </a:r>
            <a:r>
              <a:rPr lang="el-GR" dirty="0"/>
              <a:t>εμπορικού λογισμικού Matlab </a:t>
            </a:r>
            <a:r>
              <a:rPr lang="el-GR" dirty="0" smtClean="0"/>
              <a:t>και του </a:t>
            </a:r>
            <a:r>
              <a:rPr lang="el-GR" dirty="0"/>
              <a:t>λογισμικού Octave, ο οποίος  είναι ελεύθερος κλώνος ανοικτού κώδικα του λογισμικού Matlab.</a:t>
            </a:r>
          </a:p>
          <a:p>
            <a:pPr marL="0" indent="0">
              <a:buNone/>
            </a:pP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25</a:t>
            </a:fld>
            <a:endParaRPr lang="en-GB"/>
          </a:p>
        </p:txBody>
      </p:sp>
    </p:spTree>
    <p:extLst>
      <p:ext uri="{BB962C8B-B14F-4D97-AF65-F5344CB8AC3E}">
        <p14:creationId xmlns:p14="http://schemas.microsoft.com/office/powerpoint/2010/main" val="22259960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Πολυμεσικότητα</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1"/>
            <a:ext cx="9281160" cy="3130838"/>
          </a:xfrm>
        </p:spPr>
        <p:txBody>
          <a:bodyPr>
            <a:normAutofit/>
          </a:bodyPr>
          <a:lstStyle/>
          <a:p>
            <a:pPr marL="0" indent="0">
              <a:buNone/>
            </a:pPr>
            <a:r>
              <a:rPr lang="el-GR" dirty="0" smtClean="0"/>
              <a:t>Περιλαμβάνονται </a:t>
            </a:r>
            <a:r>
              <a:rPr lang="el-GR" b="1" dirty="0" smtClean="0"/>
              <a:t>ηχογραφημένες </a:t>
            </a:r>
            <a:r>
              <a:rPr lang="el-GR" b="1" dirty="0"/>
              <a:t>περιλήψεις </a:t>
            </a:r>
            <a:r>
              <a:rPr lang="el-GR" dirty="0"/>
              <a:t>στο τέλος κάθε κεφαλαίου, οι οποίες  βοηθούν τον </a:t>
            </a:r>
            <a:r>
              <a:rPr lang="el-GR" dirty="0" smtClean="0"/>
              <a:t>αναγνώστη να </a:t>
            </a:r>
            <a:r>
              <a:rPr lang="el-GR" dirty="0"/>
              <a:t>ακούει συγκεντρωτικά τα βασικά σημεία του κεφαλαίου. </a:t>
            </a:r>
          </a:p>
          <a:p>
            <a:pPr marL="0" indent="0">
              <a:buNone/>
            </a:pP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26</a:t>
            </a:fld>
            <a:endParaRPr lang="en-GB"/>
          </a:p>
        </p:txBody>
      </p:sp>
      <p:pic>
        <p:nvPicPr>
          <p:cNvPr id="7" name="Εικόνα 6"/>
          <p:cNvPicPr/>
          <p:nvPr/>
        </p:nvPicPr>
        <p:blipFill>
          <a:blip r:embed="rId2">
            <a:extLst>
              <a:ext uri="{28A0092B-C50C-407E-A947-70E740481C1C}">
                <a14:useLocalDpi xmlns:a14="http://schemas.microsoft.com/office/drawing/2010/main" val="0"/>
              </a:ext>
            </a:extLst>
          </a:blip>
          <a:srcRect/>
          <a:stretch>
            <a:fillRect/>
          </a:stretch>
        </p:blipFill>
        <p:spPr bwMode="auto">
          <a:xfrm>
            <a:off x="5265517" y="3267195"/>
            <a:ext cx="1371666" cy="1945272"/>
          </a:xfrm>
          <a:prstGeom prst="rect">
            <a:avLst/>
          </a:prstGeom>
          <a:noFill/>
          <a:ln>
            <a:solidFill>
              <a:schemeClr val="tx1"/>
            </a:solidFill>
          </a:ln>
        </p:spPr>
      </p:pic>
    </p:spTree>
    <p:extLst>
      <p:ext uri="{BB962C8B-B14F-4D97-AF65-F5344CB8AC3E}">
        <p14:creationId xmlns:p14="http://schemas.microsoft.com/office/powerpoint/2010/main" val="10758265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Διαδραστικότητα</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0"/>
            <a:ext cx="9281160" cy="4498361"/>
          </a:xfrm>
        </p:spPr>
        <p:txBody>
          <a:bodyPr>
            <a:noAutofit/>
          </a:bodyPr>
          <a:lstStyle/>
          <a:p>
            <a:pPr marL="0" indent="0">
              <a:spcBef>
                <a:spcPts val="0"/>
              </a:spcBef>
              <a:buNone/>
            </a:pPr>
            <a:r>
              <a:rPr lang="el-GR" sz="2000" dirty="0"/>
              <a:t>Λόγω του γεγονότος ότι πρόκειται για ηλεκτρονικό βιβλίο, ιδιαίτερη έμφαση δόθηκε στα στοιχεία </a:t>
            </a:r>
            <a:r>
              <a:rPr lang="el-GR" sz="2000" dirty="0" smtClean="0"/>
              <a:t>διαδραστικότητας</a:t>
            </a:r>
            <a:r>
              <a:rPr lang="el-GR" sz="2000" dirty="0"/>
              <a:t>. </a:t>
            </a:r>
          </a:p>
          <a:p>
            <a:pPr marL="0" indent="0">
              <a:spcBef>
                <a:spcPts val="0"/>
              </a:spcBef>
              <a:buNone/>
            </a:pPr>
            <a:endParaRPr lang="el-GR" sz="2000" dirty="0" smtClean="0"/>
          </a:p>
          <a:p>
            <a:pPr marL="0" indent="0">
              <a:spcBef>
                <a:spcPts val="0"/>
              </a:spcBef>
              <a:buNone/>
            </a:pPr>
            <a:r>
              <a:rPr lang="el-GR" sz="2000" dirty="0" smtClean="0"/>
              <a:t>Στα </a:t>
            </a:r>
            <a:r>
              <a:rPr lang="el-GR" sz="2000" dirty="0"/>
              <a:t>στοιχεία διαδραστικότητας περιλαμβάνονται τα </a:t>
            </a:r>
            <a:r>
              <a:rPr lang="el-GR" sz="2000" b="1" dirty="0"/>
              <a:t>Κριτήρια  Αξιολόγησης </a:t>
            </a:r>
            <a:r>
              <a:rPr lang="el-GR" sz="2000" dirty="0"/>
              <a:t>στο τέλος κάθε κεφαλαίου, τα οποία δίνουν στον </a:t>
            </a:r>
            <a:r>
              <a:rPr lang="el-GR" sz="2000" dirty="0" smtClean="0"/>
              <a:t>αναγνώστη την </a:t>
            </a:r>
            <a:r>
              <a:rPr lang="el-GR" sz="2000" dirty="0"/>
              <a:t>δυνατότητα ελέγχου των γνώσεων που αποκτήθηκαν. Έτσι, σε κάθε Κριτήριο Αξιολόγησης ο αναγνώστης (χρήστης) μπορεί:</a:t>
            </a:r>
          </a:p>
          <a:p>
            <a:pPr lvl="0">
              <a:spcBef>
                <a:spcPts val="0"/>
              </a:spcBef>
            </a:pPr>
            <a:r>
              <a:rPr lang="el-GR" sz="2000" dirty="0"/>
              <a:t>να απαντά στις ερωτήσεις,</a:t>
            </a:r>
          </a:p>
          <a:p>
            <a:pPr lvl="0">
              <a:spcBef>
                <a:spcPts val="0"/>
              </a:spcBef>
            </a:pPr>
            <a:r>
              <a:rPr lang="el-GR" sz="2000" dirty="0"/>
              <a:t>να ελέγχει τις απαντήσεις του,</a:t>
            </a:r>
          </a:p>
          <a:p>
            <a:pPr lvl="0">
              <a:spcBef>
                <a:spcPts val="0"/>
              </a:spcBef>
            </a:pPr>
            <a:r>
              <a:rPr lang="el-GR" sz="2000" dirty="0"/>
              <a:t>να επανεκτελεί το κριτήριο αξιολόγησης,</a:t>
            </a:r>
          </a:p>
          <a:p>
            <a:pPr lvl="0">
              <a:spcBef>
                <a:spcPts val="0"/>
              </a:spcBef>
            </a:pPr>
            <a:r>
              <a:rPr lang="el-GR" sz="2000" dirty="0"/>
              <a:t>να έχει στη διάθεσή του τις σωστές λύσεις</a:t>
            </a:r>
            <a:r>
              <a:rPr lang="el-GR" sz="2000" dirty="0" smtClean="0"/>
              <a:t>.</a:t>
            </a:r>
          </a:p>
          <a:p>
            <a:pPr lvl="0">
              <a:spcBef>
                <a:spcPts val="0"/>
              </a:spcBef>
            </a:pPr>
            <a:endParaRPr lang="el-GR" sz="2000" dirty="0"/>
          </a:p>
          <a:p>
            <a:pPr marL="0" indent="0">
              <a:spcBef>
                <a:spcPts val="0"/>
              </a:spcBef>
              <a:buNone/>
            </a:pPr>
            <a:r>
              <a:rPr lang="el-GR" sz="2000" dirty="0" smtClean="0"/>
              <a:t>Επίσης, </a:t>
            </a:r>
            <a:r>
              <a:rPr lang="el-GR" sz="2000" dirty="0"/>
              <a:t>σχεδιάστηκε ειδικό </a:t>
            </a:r>
            <a:r>
              <a:rPr lang="el-GR" sz="2000" b="1" dirty="0"/>
              <a:t>διαδραστικό λογισμικό </a:t>
            </a:r>
            <a:r>
              <a:rPr lang="el-GR" sz="2000" dirty="0"/>
              <a:t>για τρεις εφαρμογές:</a:t>
            </a:r>
          </a:p>
          <a:p>
            <a:pPr lvl="0">
              <a:spcBef>
                <a:spcPts val="0"/>
              </a:spcBef>
            </a:pPr>
            <a:r>
              <a:rPr lang="el-GR" sz="2000" dirty="0"/>
              <a:t>Φίλτρο Kalman</a:t>
            </a:r>
          </a:p>
          <a:p>
            <a:pPr lvl="0">
              <a:spcBef>
                <a:spcPts val="0"/>
              </a:spcBef>
            </a:pPr>
            <a:r>
              <a:rPr lang="el-GR" sz="2000" dirty="0"/>
              <a:t>Το ταχύτερο </a:t>
            </a:r>
            <a:r>
              <a:rPr lang="el-GR" sz="2000" dirty="0" smtClean="0"/>
              <a:t>φίλτρο </a:t>
            </a:r>
            <a:r>
              <a:rPr lang="el-GR" sz="2000" dirty="0"/>
              <a:t>Kalman</a:t>
            </a:r>
          </a:p>
          <a:p>
            <a:pPr lvl="0">
              <a:spcBef>
                <a:spcPts val="0"/>
              </a:spcBef>
            </a:pPr>
            <a:r>
              <a:rPr lang="el-GR" sz="2000" dirty="0"/>
              <a:t>Το βέλτιστο κατανεμημένο </a:t>
            </a:r>
            <a:r>
              <a:rPr lang="el-GR" sz="2000" dirty="0" smtClean="0"/>
              <a:t>φίλτρο </a:t>
            </a:r>
            <a:r>
              <a:rPr lang="el-GR" sz="2000" dirty="0"/>
              <a:t>Kalman.</a:t>
            </a:r>
          </a:p>
          <a:p>
            <a:pPr marL="0" indent="0">
              <a:buNone/>
            </a:pPr>
            <a:endParaRPr lang="el-GR" sz="2000"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27</a:t>
            </a:fld>
            <a:endParaRPr lang="en-GB"/>
          </a:p>
        </p:txBody>
      </p:sp>
      <p:pic>
        <p:nvPicPr>
          <p:cNvPr id="6" name="Εικόνα 5"/>
          <p:cNvPicPr/>
          <p:nvPr/>
        </p:nvPicPr>
        <p:blipFill>
          <a:blip r:embed="rId2">
            <a:extLst>
              <a:ext uri="{28A0092B-C50C-407E-A947-70E740481C1C}">
                <a14:useLocalDpi xmlns:a14="http://schemas.microsoft.com/office/drawing/2010/main" val="0"/>
              </a:ext>
            </a:extLst>
          </a:blip>
          <a:srcRect/>
          <a:stretch>
            <a:fillRect/>
          </a:stretch>
        </p:blipFill>
        <p:spPr bwMode="auto">
          <a:xfrm>
            <a:off x="9672098" y="3839656"/>
            <a:ext cx="1180464" cy="1662626"/>
          </a:xfrm>
          <a:prstGeom prst="rect">
            <a:avLst/>
          </a:prstGeom>
          <a:noFill/>
          <a:ln>
            <a:solidFill>
              <a:schemeClr val="tx1"/>
            </a:solidFill>
          </a:ln>
        </p:spPr>
      </p:pic>
    </p:spTree>
    <p:extLst>
      <p:ext uri="{BB962C8B-B14F-4D97-AF65-F5344CB8AC3E}">
        <p14:creationId xmlns:p14="http://schemas.microsoft.com/office/powerpoint/2010/main" val="26081941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a:t>Κριτήρια  Αξιολόγησης</a:t>
            </a:r>
            <a:endParaRPr lang="en-GB"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28</a:t>
            </a:fld>
            <a:endParaRPr lang="en-GB"/>
          </a:p>
        </p:txBody>
      </p:sp>
      <p:pic>
        <p:nvPicPr>
          <p:cNvPr id="9" name="Εικόνα 8"/>
          <p:cNvPicPr/>
          <p:nvPr/>
        </p:nvPicPr>
        <p:blipFill rotWithShape="1">
          <a:blip r:embed="rId2"/>
          <a:srcRect t="8779" r="73615" b="18182"/>
          <a:stretch/>
        </p:blipFill>
        <p:spPr bwMode="auto">
          <a:xfrm>
            <a:off x="2432209" y="1373802"/>
            <a:ext cx="3250959" cy="4807079"/>
          </a:xfrm>
          <a:prstGeom prst="rect">
            <a:avLst/>
          </a:prstGeom>
          <a:ln>
            <a:solidFill>
              <a:schemeClr val="tx1"/>
            </a:solidFill>
          </a:ln>
          <a:extLst>
            <a:ext uri="{53640926-AAD7-44D8-BBD7-CCE9431645EC}">
              <a14:shadowObscured xmlns:a14="http://schemas.microsoft.com/office/drawing/2010/main"/>
            </a:ext>
          </a:extLst>
        </p:spPr>
      </p:pic>
      <p:pic>
        <p:nvPicPr>
          <p:cNvPr id="11" name="Εικόνα 10"/>
          <p:cNvPicPr/>
          <p:nvPr/>
        </p:nvPicPr>
        <p:blipFill rotWithShape="1">
          <a:blip r:embed="rId3"/>
          <a:srcRect t="83726" r="73012" b="5136"/>
          <a:stretch/>
        </p:blipFill>
        <p:spPr bwMode="auto">
          <a:xfrm>
            <a:off x="7614215" y="4592254"/>
            <a:ext cx="1675756" cy="480349"/>
          </a:xfrm>
          <a:prstGeom prst="rect">
            <a:avLst/>
          </a:prstGeom>
          <a:ln>
            <a:solidFill>
              <a:schemeClr val="tx1"/>
            </a:solidFill>
          </a:ln>
          <a:extLst>
            <a:ext uri="{53640926-AAD7-44D8-BBD7-CCE9431645EC}">
              <a14:shadowObscured xmlns:a14="http://schemas.microsoft.com/office/drawing/2010/main"/>
            </a:ext>
          </a:extLst>
        </p:spPr>
      </p:pic>
      <p:sp>
        <p:nvSpPr>
          <p:cNvPr id="7"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6518459" y="2409792"/>
            <a:ext cx="3748285" cy="1942290"/>
          </a:xfrm>
          <a:solidFill>
            <a:schemeClr val="accent6">
              <a:lumMod val="40000"/>
              <a:lumOff val="60000"/>
            </a:schemeClr>
          </a:solidFill>
          <a:ln>
            <a:solidFill>
              <a:schemeClr val="tx1"/>
            </a:solidFill>
          </a:ln>
        </p:spPr>
        <p:txBody>
          <a:bodyPr>
            <a:normAutofit/>
          </a:bodyPr>
          <a:lstStyle/>
          <a:p>
            <a:pPr>
              <a:buFont typeface="Wingdings" panose="05000000000000000000" pitchFamily="2" charset="2"/>
              <a:buChar char="ü"/>
            </a:pPr>
            <a:r>
              <a:rPr lang="el-GR" sz="2400" dirty="0" smtClean="0"/>
              <a:t> Ερωτήσεις ΣΩΣΤΟ/ΛΑΘΟΣ</a:t>
            </a:r>
          </a:p>
          <a:p>
            <a:pPr>
              <a:buFont typeface="Wingdings" panose="05000000000000000000" pitchFamily="2" charset="2"/>
              <a:buChar char="ü"/>
            </a:pPr>
            <a:r>
              <a:rPr lang="el-GR" sz="2400" dirty="0" smtClean="0"/>
              <a:t> Έλεγχος</a:t>
            </a:r>
          </a:p>
          <a:p>
            <a:pPr>
              <a:buFont typeface="Wingdings" panose="05000000000000000000" pitchFamily="2" charset="2"/>
              <a:buChar char="ü"/>
            </a:pPr>
            <a:r>
              <a:rPr lang="el-GR" sz="2400" dirty="0" smtClean="0"/>
              <a:t> </a:t>
            </a:r>
            <a:r>
              <a:rPr lang="en-US" sz="2400" dirty="0" smtClean="0"/>
              <a:t>Reset</a:t>
            </a:r>
            <a:endParaRPr lang="el-GR" sz="2400" dirty="0" smtClean="0"/>
          </a:p>
          <a:p>
            <a:pPr>
              <a:buFont typeface="Wingdings" panose="05000000000000000000" pitchFamily="2" charset="2"/>
              <a:buChar char="ü"/>
            </a:pPr>
            <a:r>
              <a:rPr lang="el-GR" sz="2400" dirty="0" smtClean="0"/>
              <a:t> Λύση </a:t>
            </a:r>
            <a:endParaRPr lang="el-GR" sz="2400" dirty="0"/>
          </a:p>
          <a:p>
            <a:pPr marL="0" indent="0">
              <a:buNone/>
            </a:pPr>
            <a:endParaRPr lang="el-GR" sz="2400" dirty="0"/>
          </a:p>
        </p:txBody>
      </p:sp>
    </p:spTree>
    <p:extLst>
      <p:ext uri="{BB962C8B-B14F-4D97-AF65-F5344CB8AC3E}">
        <p14:creationId xmlns:p14="http://schemas.microsoft.com/office/powerpoint/2010/main" val="36241123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normAutofit/>
          </a:bodyPr>
          <a:lstStyle/>
          <a:p>
            <a:r>
              <a:rPr lang="el-GR" dirty="0" smtClean="0"/>
              <a:t>Φίλτρο </a:t>
            </a:r>
            <a:r>
              <a:rPr lang="el-GR" dirty="0"/>
              <a:t>Kalman </a:t>
            </a:r>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29</a:t>
            </a:fld>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9713" r="75754" b="6640"/>
          <a:stretch/>
        </p:blipFill>
        <p:spPr bwMode="auto">
          <a:xfrm>
            <a:off x="2106592" y="1388026"/>
            <a:ext cx="2546431" cy="4941454"/>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5916575" y="2537111"/>
            <a:ext cx="4280722" cy="2185360"/>
          </a:xfrm>
          <a:solidFill>
            <a:schemeClr val="accent6">
              <a:lumMod val="40000"/>
              <a:lumOff val="60000"/>
            </a:schemeClr>
          </a:solidFill>
          <a:ln>
            <a:solidFill>
              <a:schemeClr val="tx1"/>
            </a:solidFill>
          </a:ln>
        </p:spPr>
        <p:txBody>
          <a:bodyPr>
            <a:noAutofit/>
          </a:bodyPr>
          <a:lstStyle/>
          <a:p>
            <a:pPr>
              <a:buFont typeface="Wingdings" panose="05000000000000000000" pitchFamily="2" charset="2"/>
              <a:buChar char="ü"/>
            </a:pPr>
            <a:r>
              <a:rPr lang="el-GR" sz="2200" dirty="0" smtClean="0"/>
              <a:t> Εισαγωγή δεδομένων</a:t>
            </a:r>
          </a:p>
          <a:p>
            <a:pPr>
              <a:buFont typeface="Wingdings" panose="05000000000000000000" pitchFamily="2" charset="2"/>
              <a:buChar char="ü"/>
            </a:pPr>
            <a:r>
              <a:rPr lang="el-GR" sz="2200" dirty="0" smtClean="0"/>
              <a:t>  Έλεγχος δεδομένων</a:t>
            </a:r>
          </a:p>
          <a:p>
            <a:pPr>
              <a:buFont typeface="Wingdings" panose="05000000000000000000" pitchFamily="2" charset="2"/>
              <a:buChar char="ü"/>
            </a:pPr>
            <a:r>
              <a:rPr lang="el-GR" sz="2200" dirty="0" smtClean="0"/>
              <a:t>  Αποτελέσματα</a:t>
            </a:r>
          </a:p>
          <a:p>
            <a:pPr lvl="1">
              <a:buFont typeface="Wingdings" panose="05000000000000000000" pitchFamily="2" charset="2"/>
              <a:buChar char="§"/>
            </a:pPr>
            <a:r>
              <a:rPr lang="el-GR" sz="2000" dirty="0" smtClean="0"/>
              <a:t>εκτίμηση</a:t>
            </a:r>
          </a:p>
          <a:p>
            <a:pPr lvl="1">
              <a:buFont typeface="Wingdings" panose="05000000000000000000" pitchFamily="2" charset="2"/>
              <a:buChar char="§"/>
            </a:pPr>
            <a:r>
              <a:rPr lang="el-GR" sz="2000" dirty="0" smtClean="0"/>
              <a:t>διασπορά λάθους εκτίμησης</a:t>
            </a:r>
          </a:p>
          <a:p>
            <a:pPr>
              <a:buFont typeface="Wingdings" panose="05000000000000000000" pitchFamily="2" charset="2"/>
              <a:buChar char="ü"/>
            </a:pPr>
            <a:endParaRPr lang="el-GR" sz="2200" dirty="0" smtClean="0"/>
          </a:p>
          <a:p>
            <a:pPr marL="0" indent="0">
              <a:buNone/>
            </a:pPr>
            <a:endParaRPr lang="el-GR" sz="2200" dirty="0"/>
          </a:p>
        </p:txBody>
      </p:sp>
    </p:spTree>
    <p:extLst>
      <p:ext uri="{BB962C8B-B14F-4D97-AF65-F5344CB8AC3E}">
        <p14:creationId xmlns:p14="http://schemas.microsoft.com/office/powerpoint/2010/main" val="33624604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8A4036D-C9D0-F4F0-9A1B-1FDFA0137EA3}"/>
              </a:ext>
            </a:extLst>
          </p:cNvPr>
          <p:cNvSpPr>
            <a:spLocks noGrp="1"/>
          </p:cNvSpPr>
          <p:nvPr>
            <p:ph type="title"/>
          </p:nvPr>
        </p:nvSpPr>
        <p:spPr>
          <a:xfrm>
            <a:off x="2031076" y="304589"/>
            <a:ext cx="10515600" cy="1148715"/>
          </a:xfrm>
        </p:spPr>
        <p:txBody>
          <a:bodyPr/>
          <a:lstStyle/>
          <a:p>
            <a:r>
              <a:rPr lang="el-GR" dirty="0" smtClean="0"/>
              <a:t>Στοιχεία </a:t>
            </a:r>
            <a:r>
              <a:rPr lang="el-GR" dirty="0"/>
              <a:t>Βιβλίου</a:t>
            </a:r>
            <a:endParaRPr lang="en-GB" dirty="0"/>
          </a:p>
        </p:txBody>
      </p:sp>
      <p:grpSp>
        <p:nvGrpSpPr>
          <p:cNvPr id="8" name="Group 14">
            <a:extLst>
              <a:ext uri="{FF2B5EF4-FFF2-40B4-BE49-F238E27FC236}">
                <a16:creationId xmlns:a16="http://schemas.microsoft.com/office/drawing/2014/main" xmlns="" id="{506C79BA-98AF-E273-68B3-65E8554BD22B}"/>
              </a:ext>
            </a:extLst>
          </p:cNvPr>
          <p:cNvGrpSpPr/>
          <p:nvPr/>
        </p:nvGrpSpPr>
        <p:grpSpPr>
          <a:xfrm>
            <a:off x="1558636" y="1920366"/>
            <a:ext cx="10166518" cy="3554459"/>
            <a:chOff x="3208193" y="2552147"/>
            <a:chExt cx="1899894" cy="5193702"/>
          </a:xfrm>
        </p:grpSpPr>
        <p:sp>
          <p:nvSpPr>
            <p:cNvPr id="9" name="Rectangle 15">
              <a:extLst>
                <a:ext uri="{FF2B5EF4-FFF2-40B4-BE49-F238E27FC236}">
                  <a16:creationId xmlns:a16="http://schemas.microsoft.com/office/drawing/2014/main" xmlns="" id="{2D645A5F-FF7F-FF34-0004-CF98B2AD8B0F}"/>
                </a:ext>
              </a:extLst>
            </p:cNvPr>
            <p:cNvSpPr/>
            <p:nvPr/>
          </p:nvSpPr>
          <p:spPr>
            <a:xfrm>
              <a:off x="3208193" y="2552147"/>
              <a:ext cx="1899894" cy="5193702"/>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TextBox 9">
              <a:extLst>
                <a:ext uri="{FF2B5EF4-FFF2-40B4-BE49-F238E27FC236}">
                  <a16:creationId xmlns:a16="http://schemas.microsoft.com/office/drawing/2014/main" xmlns="" id="{48155E8E-E3D9-49A4-47E4-76559C1187B2}"/>
                </a:ext>
              </a:extLst>
            </p:cNvPr>
            <p:cNvSpPr txBox="1"/>
            <p:nvPr/>
          </p:nvSpPr>
          <p:spPr>
            <a:xfrm>
              <a:off x="3250626" y="2552147"/>
              <a:ext cx="1857460" cy="4483320"/>
            </a:xfrm>
            <a:prstGeom prst="rect">
              <a:avLst/>
            </a:prstGeom>
            <a:noFill/>
          </p:spPr>
          <p:txBody>
            <a:bodyPr wrap="square">
              <a:spAutoFit/>
            </a:bodyPr>
            <a:lstStyle/>
            <a:p>
              <a:pPr marL="360363" indent="-360363" algn="just"/>
              <a:r>
                <a:rPr lang="el-GR" b="1" u="sng" dirty="0"/>
                <a:t>Τίτλος</a:t>
              </a:r>
              <a:r>
                <a:rPr lang="el-GR" b="1" dirty="0"/>
                <a:t>:  </a:t>
              </a:r>
              <a:r>
                <a:rPr lang="el-GR" dirty="0"/>
                <a:t>Φίλτρα </a:t>
              </a:r>
              <a:r>
                <a:rPr lang="en-US" dirty="0"/>
                <a:t>Kalman</a:t>
              </a:r>
              <a:endParaRPr lang="el-GR" b="1" dirty="0"/>
            </a:p>
            <a:p>
              <a:pPr marL="360363" indent="-360363" algn="just"/>
              <a:r>
                <a:rPr lang="el-GR" b="1" u="sng" dirty="0" smtClean="0"/>
                <a:t>Συγγραφέας</a:t>
              </a:r>
              <a:r>
                <a:rPr lang="el-GR" b="1" dirty="0" smtClean="0"/>
                <a:t>:</a:t>
              </a:r>
              <a:r>
                <a:rPr lang="el-GR" dirty="0" smtClean="0"/>
                <a:t> </a:t>
              </a:r>
              <a:r>
                <a:rPr lang="el-GR" dirty="0"/>
                <a:t>Ασημάκης, Ν., Καθηγητής, ΕΚΠΑ</a:t>
              </a:r>
            </a:p>
            <a:p>
              <a:pPr marL="360363" indent="-360363" algn="just"/>
              <a:r>
                <a:rPr lang="en-US" b="1" u="sng" dirty="0"/>
                <a:t>ISBN</a:t>
              </a:r>
              <a:r>
                <a:rPr lang="en-US" b="1" dirty="0" smtClean="0"/>
                <a:t>: </a:t>
              </a:r>
              <a:r>
                <a:rPr lang="el-GR" dirty="0" smtClean="0"/>
                <a:t>978-618-85850-7-2</a:t>
              </a:r>
              <a:endParaRPr lang="en-US" dirty="0" smtClean="0"/>
            </a:p>
            <a:p>
              <a:pPr marL="360363" indent="-360363" algn="just"/>
              <a:r>
                <a:rPr lang="en-US" b="1" u="sng" dirty="0" smtClean="0"/>
                <a:t>DOI</a:t>
              </a:r>
              <a:r>
                <a:rPr lang="en-US" b="1" dirty="0" smtClean="0"/>
                <a:t>: </a:t>
              </a:r>
              <a:r>
                <a:rPr lang="en-US" dirty="0" smtClean="0"/>
                <a:t>http</a:t>
              </a:r>
              <a:r>
                <a:rPr lang="en-US" dirty="0"/>
                <a:t>://dx.doi.org/10.57713/kallipos-39</a:t>
              </a:r>
              <a:endParaRPr lang="en-US" strike="dblStrike" dirty="0"/>
            </a:p>
            <a:p>
              <a:pPr marL="360363" indent="-360363" algn="just"/>
              <a:endParaRPr lang="en-US" b="1" dirty="0" smtClean="0"/>
            </a:p>
            <a:p>
              <a:r>
                <a:rPr lang="el-GR" b="1" u="sng" dirty="0" smtClean="0"/>
                <a:t>Βιβλιογραφική </a:t>
              </a:r>
              <a:r>
                <a:rPr lang="el-GR" b="1" u="sng" dirty="0"/>
                <a:t>αναφορά</a:t>
              </a:r>
              <a:r>
                <a:rPr lang="el-GR" b="1" dirty="0"/>
                <a:t>:</a:t>
              </a:r>
              <a:r>
                <a:rPr lang="en-US" b="1" dirty="0"/>
                <a:t> </a:t>
              </a:r>
              <a:r>
                <a:rPr lang="el-GR" dirty="0"/>
                <a:t>Ασημάκης, Ν. (2022). Φίλτρα Kalman [Μονογραφία]. </a:t>
              </a:r>
              <a:r>
                <a:rPr lang="el-GR" dirty="0" smtClean="0"/>
                <a:t>Κάλλιπος, </a:t>
              </a:r>
              <a:r>
                <a:rPr lang="el-GR" dirty="0"/>
                <a:t>Ανοικτές Ακαδημαϊκές Εκδόσεις</a:t>
              </a:r>
              <a:r>
                <a:rPr lang="el-GR" dirty="0" smtClean="0"/>
                <a:t>.</a:t>
              </a:r>
              <a:r>
                <a:rPr lang="en-US" dirty="0" smtClean="0"/>
                <a:t> http</a:t>
              </a:r>
              <a:r>
                <a:rPr lang="en-US" dirty="0"/>
                <a:t>://</a:t>
              </a:r>
              <a:r>
                <a:rPr lang="en-US" dirty="0" smtClean="0"/>
                <a:t>dx.doi.org/10.57713/kallipos-39</a:t>
              </a:r>
            </a:p>
            <a:p>
              <a:endParaRPr lang="en-US" strike="dblStrike" dirty="0"/>
            </a:p>
            <a:p>
              <a:r>
                <a:rPr lang="el-GR" b="1" u="sng" dirty="0"/>
                <a:t>Θεματικές </a:t>
              </a:r>
              <a:r>
                <a:rPr lang="el-GR" b="1" u="sng" dirty="0" smtClean="0"/>
                <a:t>κατηγορίες</a:t>
              </a:r>
              <a:r>
                <a:rPr lang="el-GR" dirty="0" smtClean="0"/>
                <a:t>:</a:t>
              </a:r>
              <a:r>
                <a:rPr lang="en-US" dirty="0" smtClean="0"/>
                <a:t> </a:t>
              </a:r>
              <a:r>
                <a:rPr lang="el-GR" dirty="0" smtClean="0"/>
                <a:t>ΜΑΘΗΜΑΤΙΚΑ </a:t>
              </a:r>
              <a:r>
                <a:rPr lang="el-GR" dirty="0"/>
                <a:t>ΚΑΙ </a:t>
              </a:r>
              <a:r>
                <a:rPr lang="el-GR" dirty="0" smtClean="0"/>
                <a:t>ΠΛΗΡΟΦΟΡΙΚΗ,</a:t>
              </a:r>
              <a:r>
                <a:rPr lang="en-US" dirty="0" smtClean="0"/>
                <a:t> </a:t>
              </a:r>
              <a:r>
                <a:rPr lang="el-GR" dirty="0" smtClean="0"/>
                <a:t>ΕΠΙΣΤΗΜΕΣ </a:t>
              </a:r>
              <a:r>
                <a:rPr lang="el-GR" dirty="0"/>
                <a:t>ΜΗΧΑΝΙΚΩΝ ΚΑΙ </a:t>
              </a:r>
              <a:r>
                <a:rPr lang="el-GR" dirty="0" smtClean="0"/>
                <a:t>ΤΕΧΝΟΛΟΓΙΑ</a:t>
              </a:r>
            </a:p>
            <a:p>
              <a:endParaRPr lang="en-GB" dirty="0"/>
            </a:p>
            <a:p>
              <a:r>
                <a:rPr lang="el-GR" b="1" dirty="0"/>
                <a:t>Λέξεις-κλειδιά: </a:t>
              </a:r>
              <a:r>
                <a:rPr lang="el-GR" dirty="0"/>
                <a:t>Επεξεργασία σήματος / Εκτίμηση </a:t>
              </a:r>
              <a:r>
                <a:rPr lang="el-GR" dirty="0" smtClean="0"/>
                <a:t>/</a:t>
              </a:r>
              <a:r>
                <a:rPr lang="en-US" dirty="0" smtClean="0"/>
                <a:t> </a:t>
              </a:r>
              <a:r>
                <a:rPr lang="el-GR" dirty="0" smtClean="0"/>
                <a:t>Πρόβλεψη / Φίλτρο Kalman / Χώρος κατάστασης</a:t>
              </a:r>
              <a:endParaRPr lang="el-GR" dirty="0"/>
            </a:p>
          </p:txBody>
        </p:sp>
      </p:grpSp>
      <p:sp>
        <p:nvSpPr>
          <p:cNvPr id="7" name="Θέση υποσέλιδου 4">
            <a:extLst>
              <a:ext uri="{FF2B5EF4-FFF2-40B4-BE49-F238E27FC236}">
                <a16:creationId xmlns:a16="http://schemas.microsoft.com/office/drawing/2014/main" xmlns="" id="{ABD205EE-A09E-7F7B-3FBF-C55CB64F3D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3" name="Θέση αριθμού διαφάνειας 2"/>
          <p:cNvSpPr>
            <a:spLocks noGrp="1"/>
          </p:cNvSpPr>
          <p:nvPr>
            <p:ph type="sldNum" sz="quarter" idx="12"/>
          </p:nvPr>
        </p:nvSpPr>
        <p:spPr/>
        <p:txBody>
          <a:bodyPr/>
          <a:lstStyle/>
          <a:p>
            <a:fld id="{680B7C10-1ADC-414A-AA93-3B76DEFF5458}" type="slidenum">
              <a:rPr lang="en-GB" smtClean="0"/>
              <a:t>3</a:t>
            </a:fld>
            <a:endParaRPr lang="en-GB"/>
          </a:p>
        </p:txBody>
      </p:sp>
    </p:spTree>
    <p:extLst>
      <p:ext uri="{BB962C8B-B14F-4D97-AF65-F5344CB8AC3E}">
        <p14:creationId xmlns:p14="http://schemas.microsoft.com/office/powerpoint/2010/main" val="33688090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normAutofit/>
          </a:bodyPr>
          <a:lstStyle/>
          <a:p>
            <a:r>
              <a:rPr lang="el-GR" dirty="0" smtClean="0"/>
              <a:t>Το ταχύτερο φίλτρο Kalman</a:t>
            </a: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30</a:t>
            </a:fld>
            <a:endParaRPr lang="en-GB"/>
          </a:p>
        </p:txBody>
      </p:sp>
      <p:pic>
        <p:nvPicPr>
          <p:cNvPr id="7" name="Εικόνα 6"/>
          <p:cNvPicPr/>
          <p:nvPr/>
        </p:nvPicPr>
        <p:blipFill rotWithShape="1">
          <a:blip r:embed="rId2"/>
          <a:srcRect t="10709" r="43494" b="26124"/>
          <a:stretch/>
        </p:blipFill>
        <p:spPr bwMode="auto">
          <a:xfrm>
            <a:off x="2118169" y="1656196"/>
            <a:ext cx="5555848" cy="3992758"/>
          </a:xfrm>
          <a:prstGeom prst="rect">
            <a:avLst/>
          </a:prstGeom>
          <a:ln>
            <a:solidFill>
              <a:schemeClr val="tx1"/>
            </a:solidFill>
          </a:ln>
          <a:extLst>
            <a:ext uri="{53640926-AAD7-44D8-BBD7-CCE9431645EC}">
              <a14:shadowObscured xmlns:a14="http://schemas.microsoft.com/office/drawing/2010/main"/>
            </a:ext>
          </a:extLst>
        </p:spPr>
      </p:pic>
      <p:sp>
        <p:nvSpPr>
          <p:cNvPr id="8"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7814823" y="2641284"/>
            <a:ext cx="3910331" cy="2034888"/>
          </a:xfrm>
          <a:solidFill>
            <a:schemeClr val="accent6">
              <a:lumMod val="40000"/>
              <a:lumOff val="60000"/>
            </a:schemeClr>
          </a:solidFill>
          <a:ln>
            <a:solidFill>
              <a:schemeClr val="tx1"/>
            </a:solidFill>
          </a:ln>
        </p:spPr>
        <p:txBody>
          <a:bodyPr>
            <a:noAutofit/>
          </a:bodyPr>
          <a:lstStyle/>
          <a:p>
            <a:pPr>
              <a:buFont typeface="Wingdings" panose="05000000000000000000" pitchFamily="2" charset="2"/>
              <a:buChar char="ü"/>
            </a:pPr>
            <a:r>
              <a:rPr lang="el-GR" sz="2200" dirty="0" smtClean="0"/>
              <a:t> Εισαγωγή δεδομένων</a:t>
            </a:r>
          </a:p>
          <a:p>
            <a:pPr>
              <a:buFont typeface="Wingdings" panose="05000000000000000000" pitchFamily="2" charset="2"/>
              <a:buChar char="ü"/>
            </a:pPr>
            <a:r>
              <a:rPr lang="el-GR" sz="2200" dirty="0" smtClean="0"/>
              <a:t>  Έλεγχος δεδομένων</a:t>
            </a:r>
          </a:p>
          <a:p>
            <a:pPr>
              <a:buFont typeface="Wingdings" panose="05000000000000000000" pitchFamily="2" charset="2"/>
              <a:buChar char="ü"/>
            </a:pPr>
            <a:r>
              <a:rPr lang="el-GR" sz="2200" dirty="0" smtClean="0"/>
              <a:t>  Αποτελέσματα</a:t>
            </a:r>
          </a:p>
          <a:p>
            <a:pPr lvl="1">
              <a:buFont typeface="Wingdings" panose="05000000000000000000" pitchFamily="2" charset="2"/>
              <a:buChar char="§"/>
            </a:pPr>
            <a:r>
              <a:rPr lang="el-GR" sz="2000" dirty="0" smtClean="0"/>
              <a:t>υπολογιστικοί φόρτοι</a:t>
            </a:r>
          </a:p>
          <a:p>
            <a:pPr lvl="1">
              <a:buFont typeface="Wingdings" panose="05000000000000000000" pitchFamily="2" charset="2"/>
              <a:buChar char="§"/>
            </a:pPr>
            <a:r>
              <a:rPr lang="el-GR" sz="2000" dirty="0" smtClean="0"/>
              <a:t>το ταχύτερο φίλτρο </a:t>
            </a:r>
            <a:r>
              <a:rPr lang="en-US" sz="2000" dirty="0" smtClean="0"/>
              <a:t>Kalman</a:t>
            </a:r>
            <a:endParaRPr lang="el-GR" sz="2000" dirty="0" smtClean="0"/>
          </a:p>
          <a:p>
            <a:pPr marL="0" indent="0">
              <a:buNone/>
            </a:pPr>
            <a:endParaRPr lang="el-GR" sz="2200" dirty="0"/>
          </a:p>
        </p:txBody>
      </p:sp>
    </p:spTree>
    <p:extLst>
      <p:ext uri="{BB962C8B-B14F-4D97-AF65-F5344CB8AC3E}">
        <p14:creationId xmlns:p14="http://schemas.microsoft.com/office/powerpoint/2010/main" val="13159115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normAutofit/>
          </a:bodyPr>
          <a:lstStyle/>
          <a:p>
            <a:r>
              <a:rPr lang="el-GR" dirty="0" smtClean="0"/>
              <a:t>Το βέλτιστο κατανεμημένο φίλτρο Kalman</a:t>
            </a: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31</a:t>
            </a:fld>
            <a:endParaRPr lang="en-GB"/>
          </a:p>
        </p:txBody>
      </p:sp>
      <p:pic>
        <p:nvPicPr>
          <p:cNvPr id="7" name="Εικόνα 6"/>
          <p:cNvPicPr/>
          <p:nvPr/>
        </p:nvPicPr>
        <p:blipFill rotWithShape="1">
          <a:blip r:embed="rId2"/>
          <a:srcRect t="9639" r="56024" b="23983"/>
          <a:stretch/>
        </p:blipFill>
        <p:spPr bwMode="auto">
          <a:xfrm>
            <a:off x="2110890" y="1662384"/>
            <a:ext cx="4660297" cy="3962911"/>
          </a:xfrm>
          <a:prstGeom prst="rect">
            <a:avLst/>
          </a:prstGeom>
          <a:ln>
            <a:solidFill>
              <a:schemeClr val="tx1"/>
            </a:solidFill>
          </a:ln>
          <a:extLst>
            <a:ext uri="{53640926-AAD7-44D8-BBD7-CCE9431645EC}">
              <a14:shadowObscured xmlns:a14="http://schemas.microsoft.com/office/drawing/2010/main"/>
            </a:ext>
          </a:extLst>
        </p:spPr>
      </p:pic>
      <p:sp>
        <p:nvSpPr>
          <p:cNvPr id="8"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7166641" y="2626395"/>
            <a:ext cx="4546939" cy="2034888"/>
          </a:xfrm>
          <a:solidFill>
            <a:schemeClr val="accent6">
              <a:lumMod val="40000"/>
              <a:lumOff val="60000"/>
            </a:schemeClr>
          </a:solidFill>
          <a:ln>
            <a:solidFill>
              <a:schemeClr val="tx1"/>
            </a:solidFill>
          </a:ln>
        </p:spPr>
        <p:txBody>
          <a:bodyPr>
            <a:noAutofit/>
          </a:bodyPr>
          <a:lstStyle/>
          <a:p>
            <a:pPr>
              <a:buFont typeface="Wingdings" panose="05000000000000000000" pitchFamily="2" charset="2"/>
              <a:buChar char="ü"/>
            </a:pPr>
            <a:r>
              <a:rPr lang="el-GR" sz="2200" dirty="0" smtClean="0"/>
              <a:t> Εισαγωγή δεδομένων</a:t>
            </a:r>
          </a:p>
          <a:p>
            <a:pPr>
              <a:buFont typeface="Wingdings" panose="05000000000000000000" pitchFamily="2" charset="2"/>
              <a:buChar char="ü"/>
            </a:pPr>
            <a:r>
              <a:rPr lang="el-GR" sz="2200" dirty="0" smtClean="0"/>
              <a:t>  Έλεγχος δεδομένων</a:t>
            </a:r>
          </a:p>
          <a:p>
            <a:pPr>
              <a:buFont typeface="Wingdings" panose="05000000000000000000" pitchFamily="2" charset="2"/>
              <a:buChar char="ü"/>
            </a:pPr>
            <a:r>
              <a:rPr lang="el-GR" sz="2200" dirty="0" smtClean="0"/>
              <a:t>  Αποτελέσματα</a:t>
            </a:r>
          </a:p>
          <a:p>
            <a:pPr lvl="1">
              <a:buFont typeface="Wingdings" panose="05000000000000000000" pitchFamily="2" charset="2"/>
              <a:buChar char="§"/>
            </a:pPr>
            <a:r>
              <a:rPr lang="el-GR" sz="2000" dirty="0" smtClean="0"/>
              <a:t>υπολογιστικοί φόρτοι</a:t>
            </a:r>
          </a:p>
          <a:p>
            <a:pPr lvl="1">
              <a:buFont typeface="Wingdings" panose="05000000000000000000" pitchFamily="2" charset="2"/>
              <a:buChar char="§"/>
            </a:pPr>
            <a:r>
              <a:rPr lang="el-GR" sz="2000" dirty="0" smtClean="0"/>
              <a:t>βέλτιστες ομοιόμορφες κατανομές</a:t>
            </a:r>
            <a:endParaRPr lang="el-GR" sz="2200" dirty="0"/>
          </a:p>
        </p:txBody>
      </p:sp>
    </p:spTree>
    <p:extLst>
      <p:ext uri="{BB962C8B-B14F-4D97-AF65-F5344CB8AC3E}">
        <p14:creationId xmlns:p14="http://schemas.microsoft.com/office/powerpoint/2010/main" val="13159115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Ευρετήριο</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4034944" y="2087634"/>
            <a:ext cx="5699365" cy="3130838"/>
          </a:xfrm>
        </p:spPr>
        <p:txBody>
          <a:bodyPr>
            <a:normAutofit/>
          </a:bodyPr>
          <a:lstStyle/>
          <a:p>
            <a:pPr marL="0" indent="0">
              <a:buNone/>
            </a:pPr>
            <a:r>
              <a:rPr lang="el-GR" dirty="0"/>
              <a:t>Α. ΕΥΡΕΤΗΡΙΟ ΟΡΩΝ	</a:t>
            </a:r>
          </a:p>
          <a:p>
            <a:pPr marL="457200" lvl="1" indent="0">
              <a:buNone/>
            </a:pPr>
            <a:r>
              <a:rPr lang="el-GR" sz="3000" dirty="0"/>
              <a:t>1. Ευρετήριο αγγλικών </a:t>
            </a:r>
            <a:r>
              <a:rPr lang="el-GR" sz="3000" dirty="0" smtClean="0"/>
              <a:t>όρων</a:t>
            </a:r>
            <a:endParaRPr lang="el-GR" sz="3000" dirty="0"/>
          </a:p>
          <a:p>
            <a:pPr marL="457200" lvl="1" indent="0">
              <a:buNone/>
            </a:pPr>
            <a:r>
              <a:rPr lang="el-GR" sz="3000" dirty="0"/>
              <a:t>2. Ευρετήριο ελληνικών όρων</a:t>
            </a:r>
            <a:r>
              <a:rPr lang="el-GR" dirty="0"/>
              <a:t>	</a:t>
            </a:r>
          </a:p>
          <a:p>
            <a:pPr marL="0" indent="0">
              <a:buNone/>
            </a:pPr>
            <a:r>
              <a:rPr lang="el-GR" dirty="0"/>
              <a:t>Β. ΕΥΡΕΤΗΡΙΟ ΟΝΟΜΑΤΩΝ	</a:t>
            </a:r>
          </a:p>
          <a:p>
            <a:pPr marL="0" indent="0">
              <a:buNone/>
            </a:pPr>
            <a:r>
              <a:rPr lang="el-GR" dirty="0"/>
              <a:t>Γ. ΕΥΡΕΤΗΡΙΟ ΑΛΓΟΡΙΘΜΩΝ	</a:t>
            </a:r>
          </a:p>
          <a:p>
            <a:pPr marL="0" indent="0">
              <a:buNone/>
            </a:pPr>
            <a:r>
              <a:rPr lang="el-GR" dirty="0"/>
              <a:t>Δ. ΕΥΡΕΤΗΡΙΟ ΣΥΝΑΡΤΗΣΕΩΝ	</a:t>
            </a:r>
          </a:p>
          <a:p>
            <a:pPr marL="0" indent="0">
              <a:buNone/>
            </a:pP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32</a:t>
            </a:fld>
            <a:endParaRPr lang="en-GB"/>
          </a:p>
        </p:txBody>
      </p:sp>
    </p:spTree>
    <p:extLst>
      <p:ext uri="{BB962C8B-B14F-4D97-AF65-F5344CB8AC3E}">
        <p14:creationId xmlns:p14="http://schemas.microsoft.com/office/powerpoint/2010/main" val="24014025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Ευχαριστίες</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1"/>
            <a:ext cx="9281160" cy="3130838"/>
          </a:xfrm>
        </p:spPr>
        <p:txBody>
          <a:bodyPr>
            <a:normAutofit fontScale="70000" lnSpcReduction="20000"/>
          </a:bodyPr>
          <a:lstStyle/>
          <a:p>
            <a:r>
              <a:rPr lang="el-GR" dirty="0" smtClean="0"/>
              <a:t>Ευχαριστώ τον Δρ. Μιχάλη Παρασκευά, Αναπληρωτή Καθηγητή του Τμήματος </a:t>
            </a:r>
            <a:r>
              <a:rPr lang="el-GR" dirty="0"/>
              <a:t>Ηλεκτρολόγων Μηχανικών </a:t>
            </a:r>
            <a:r>
              <a:rPr lang="el-GR" dirty="0" smtClean="0"/>
              <a:t>και </a:t>
            </a:r>
            <a:r>
              <a:rPr lang="el-GR" dirty="0"/>
              <a:t>Μηχανικών </a:t>
            </a:r>
            <a:r>
              <a:rPr lang="el-GR" dirty="0" smtClean="0"/>
              <a:t>Υπολογιστών του Πανεπιστήμιο Πελοποννήσου, για τον Πρόλογο</a:t>
            </a:r>
            <a:endParaRPr lang="el-GR" dirty="0"/>
          </a:p>
          <a:p>
            <a:r>
              <a:rPr lang="el-GR" dirty="0" smtClean="0"/>
              <a:t>Ευχαριστώ την Δρ</a:t>
            </a:r>
            <a:r>
              <a:rPr lang="el-GR" dirty="0"/>
              <a:t>. Έλενα Μανιάτη, φιλόλογο, για </a:t>
            </a:r>
            <a:r>
              <a:rPr lang="el-GR" dirty="0" smtClean="0"/>
              <a:t>την </a:t>
            </a:r>
            <a:r>
              <a:rPr lang="el-GR" dirty="0"/>
              <a:t>λεπτομερή γλωσσική επιμέλεια</a:t>
            </a:r>
            <a:r>
              <a:rPr lang="el-GR" dirty="0" smtClean="0"/>
              <a:t>.</a:t>
            </a:r>
          </a:p>
          <a:p>
            <a:r>
              <a:rPr lang="el-GR" dirty="0"/>
              <a:t>Ευχαριστώ τον υποψήφιο διδάκτορα  Ιωάννη Κατσάνο για </a:t>
            </a:r>
            <a:r>
              <a:rPr lang="el-GR" dirty="0" smtClean="0"/>
              <a:t>την </a:t>
            </a:r>
            <a:r>
              <a:rPr lang="el-GR" dirty="0"/>
              <a:t>γραφιστική επιμέλεια</a:t>
            </a:r>
            <a:r>
              <a:rPr lang="el-GR" dirty="0" smtClean="0"/>
              <a:t>.</a:t>
            </a:r>
            <a:endParaRPr lang="el-GR" dirty="0"/>
          </a:p>
          <a:p>
            <a:r>
              <a:rPr lang="el-GR" dirty="0" smtClean="0"/>
              <a:t>Ευχαριστώ </a:t>
            </a:r>
            <a:r>
              <a:rPr lang="el-GR" smtClean="0"/>
              <a:t>την κα </a:t>
            </a:r>
            <a:r>
              <a:rPr lang="el-GR" dirty="0" smtClean="0"/>
              <a:t>Εύη Παπαδοπούλου</a:t>
            </a:r>
            <a:r>
              <a:rPr lang="en-US" dirty="0" smtClean="0"/>
              <a:t>, </a:t>
            </a:r>
            <a:r>
              <a:rPr lang="el-GR" dirty="0" smtClean="0"/>
              <a:t>καθηγήτρια Πληροφορικής, για τη συμβολή της στην ανάπτυξη διαδραστικού υλικού.</a:t>
            </a:r>
          </a:p>
          <a:p>
            <a:r>
              <a:rPr lang="el-GR" dirty="0" smtClean="0"/>
              <a:t>Ευχαριστώ </a:t>
            </a:r>
            <a:r>
              <a:rPr lang="el-GR" dirty="0"/>
              <a:t>την </a:t>
            </a:r>
            <a:r>
              <a:rPr lang="el-GR" dirty="0" smtClean="0"/>
              <a:t>κα Αθηνά </a:t>
            </a:r>
            <a:r>
              <a:rPr lang="el-GR" dirty="0"/>
              <a:t>Ασημάκη, πτυχιούχο Αγγλικής Γλώσσας και Φιλολογίας και φοιτήτρια Σχολής Δραματικής Τέχνης, για </a:t>
            </a:r>
            <a:r>
              <a:rPr lang="el-GR" dirty="0" smtClean="0"/>
              <a:t>τις ηχογραφήσεις των περιλήψεων.</a:t>
            </a:r>
            <a:endParaRPr lang="el-GR" dirty="0"/>
          </a:p>
          <a:p>
            <a:r>
              <a:rPr lang="el-GR" dirty="0"/>
              <a:t>Ευχαριστώ τον πολύτιμο φίλο μου Περικλή Αντωνίου για το εξώφυλλο.</a:t>
            </a:r>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33</a:t>
            </a:fld>
            <a:endParaRPr lang="en-GB"/>
          </a:p>
        </p:txBody>
      </p:sp>
    </p:spTree>
    <p:extLst>
      <p:ext uri="{BB962C8B-B14F-4D97-AF65-F5344CB8AC3E}">
        <p14:creationId xmlns:p14="http://schemas.microsoft.com/office/powerpoint/2010/main" val="11951708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DC858870-2CBD-E874-61BC-7F190F5CA8A2}"/>
              </a:ext>
            </a:extLst>
          </p:cNvPr>
          <p:cNvSpPr>
            <a:spLocks noGrp="1"/>
          </p:cNvSpPr>
          <p:nvPr>
            <p:ph type="title"/>
          </p:nvPr>
        </p:nvSpPr>
        <p:spPr>
          <a:xfrm>
            <a:off x="1916777" y="106679"/>
            <a:ext cx="10515600" cy="1148715"/>
          </a:xfrm>
        </p:spPr>
        <p:txBody>
          <a:bodyPr/>
          <a:lstStyle/>
          <a:p>
            <a:r>
              <a:rPr lang="el-GR" dirty="0" smtClean="0"/>
              <a:t>Τέλος παρουσίασης</a:t>
            </a:r>
            <a:endParaRPr lang="en-GB" dirty="0"/>
          </a:p>
        </p:txBody>
      </p:sp>
      <p:sp>
        <p:nvSpPr>
          <p:cNvPr id="3" name="Θέση περιεχομένου 2">
            <a:extLst>
              <a:ext uri="{FF2B5EF4-FFF2-40B4-BE49-F238E27FC236}">
                <a16:creationId xmlns:a16="http://schemas.microsoft.com/office/drawing/2014/main" xmlns="" id="{851F0F5B-4F7E-0FFF-681C-8618CE586780}"/>
              </a:ext>
            </a:extLst>
          </p:cNvPr>
          <p:cNvSpPr>
            <a:spLocks noGrp="1"/>
          </p:cNvSpPr>
          <p:nvPr>
            <p:ph idx="1"/>
          </p:nvPr>
        </p:nvSpPr>
        <p:spPr>
          <a:xfrm>
            <a:off x="1916777" y="1659371"/>
            <a:ext cx="9281160" cy="3130838"/>
          </a:xfrm>
        </p:spPr>
        <p:txBody>
          <a:bodyPr>
            <a:normAutofit/>
          </a:bodyPr>
          <a:lstStyle/>
          <a:p>
            <a:pPr marL="0" indent="0">
              <a:buNone/>
            </a:pPr>
            <a:endParaRPr lang="el-GR" dirty="0" smtClean="0"/>
          </a:p>
          <a:p>
            <a:pPr marL="0" indent="0">
              <a:buNone/>
            </a:pPr>
            <a:endParaRPr lang="el-GR" dirty="0"/>
          </a:p>
          <a:p>
            <a:pPr marL="0" indent="0" algn="ctr">
              <a:buNone/>
            </a:pPr>
            <a:r>
              <a:rPr lang="el-GR" dirty="0" smtClean="0"/>
              <a:t>Ευχαριστώ για την προσοχή σας</a:t>
            </a:r>
            <a:endParaRPr lang="el-GR" dirty="0"/>
          </a:p>
        </p:txBody>
      </p:sp>
      <p:sp>
        <p:nvSpPr>
          <p:cNvPr id="4" name="Θέση υποσέλιδου 4">
            <a:extLst>
              <a:ext uri="{FF2B5EF4-FFF2-40B4-BE49-F238E27FC236}">
                <a16:creationId xmlns:a16="http://schemas.microsoft.com/office/drawing/2014/main" xmlns="" id="{9DD0DBB6-94BF-0FCE-6609-06E74C05952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34</a:t>
            </a:fld>
            <a:endParaRPr lang="en-GB"/>
          </a:p>
        </p:txBody>
      </p:sp>
    </p:spTree>
    <p:extLst>
      <p:ext uri="{BB962C8B-B14F-4D97-AF65-F5344CB8AC3E}">
        <p14:creationId xmlns:p14="http://schemas.microsoft.com/office/powerpoint/2010/main" val="1526108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8A4036D-C9D0-F4F0-9A1B-1FDFA0137EA3}"/>
              </a:ext>
            </a:extLst>
          </p:cNvPr>
          <p:cNvSpPr>
            <a:spLocks noGrp="1"/>
          </p:cNvSpPr>
          <p:nvPr>
            <p:ph type="title"/>
          </p:nvPr>
        </p:nvSpPr>
        <p:spPr>
          <a:xfrm>
            <a:off x="2006077" y="267017"/>
            <a:ext cx="10515600" cy="1148715"/>
          </a:xfrm>
        </p:spPr>
        <p:txBody>
          <a:bodyPr/>
          <a:lstStyle/>
          <a:p>
            <a:r>
              <a:rPr lang="el-GR" dirty="0" smtClean="0"/>
              <a:t>Συγγραφέας – Νικόλαος Ασημάκης</a:t>
            </a:r>
            <a:endParaRPr lang="en-GB" dirty="0"/>
          </a:p>
        </p:txBody>
      </p:sp>
      <p:sp>
        <p:nvSpPr>
          <p:cNvPr id="12" name="TextBox 11">
            <a:extLst>
              <a:ext uri="{FF2B5EF4-FFF2-40B4-BE49-F238E27FC236}">
                <a16:creationId xmlns:a16="http://schemas.microsoft.com/office/drawing/2014/main" xmlns="" id="{EA7A2DDE-7C25-BC71-17D7-3CAD9DB9F6B9}"/>
              </a:ext>
            </a:extLst>
          </p:cNvPr>
          <p:cNvSpPr txBox="1"/>
          <p:nvPr/>
        </p:nvSpPr>
        <p:spPr>
          <a:xfrm>
            <a:off x="2006079" y="1505773"/>
            <a:ext cx="9082468" cy="5170646"/>
          </a:xfrm>
          <a:prstGeom prst="rect">
            <a:avLst/>
          </a:prstGeom>
          <a:noFill/>
        </p:spPr>
        <p:txBody>
          <a:bodyPr wrap="square">
            <a:spAutoFit/>
          </a:bodyPr>
          <a:lstStyle/>
          <a:p>
            <a:r>
              <a:rPr lang="el-GR" sz="2200" dirty="0" smtClean="0"/>
              <a:t>Ο </a:t>
            </a:r>
            <a:r>
              <a:rPr lang="el-GR" sz="2200" dirty="0"/>
              <a:t>Δρ. Νικόλαος Ασημάκης έλαβε δίπλωμα </a:t>
            </a:r>
            <a:r>
              <a:rPr lang="el-GR" sz="2200" dirty="0" smtClean="0"/>
              <a:t>και </a:t>
            </a:r>
            <a:r>
              <a:rPr lang="el-GR" sz="2200" dirty="0"/>
              <a:t>διδακτορικό δίπλωμα Μηχανικού Η/Υ και Πληροφορικής από το Τμήμα Μηχανικών Η/Υ και Πληροφορικής της Πολυτεχνικής Σχολής του Πανεπιστημίου Πατρών</a:t>
            </a:r>
            <a:r>
              <a:rPr lang="el-GR" sz="2200" dirty="0" smtClean="0"/>
              <a:t>.</a:t>
            </a:r>
          </a:p>
          <a:p>
            <a:endParaRPr lang="el-GR" sz="2200" dirty="0" smtClean="0"/>
          </a:p>
          <a:p>
            <a:r>
              <a:rPr lang="el-GR" sz="2200" dirty="0" smtClean="0"/>
              <a:t>Είναι Καθηγητής στο Τμήμα </a:t>
            </a:r>
            <a:r>
              <a:rPr lang="el-GR" sz="2200" dirty="0"/>
              <a:t>Τεχνολογιών Ψηφιακής Βιομηχανίας του </a:t>
            </a:r>
            <a:r>
              <a:rPr lang="el-GR" sz="2200" dirty="0" smtClean="0"/>
              <a:t>ΕΚΠΑ. </a:t>
            </a:r>
          </a:p>
          <a:p>
            <a:endParaRPr lang="el-GR" sz="2200" dirty="0"/>
          </a:p>
          <a:p>
            <a:r>
              <a:rPr lang="el-GR" sz="2200" dirty="0" smtClean="0"/>
              <a:t>Τα ερευνητικά του ενδιαφέροντα περιλαμβάνουν την επεξεργασία σήματος, την θεωρία εκτίμησης, τα φίλτρα Kalman, την σχεδίαση και ανάπτυξη αλγορίθμων. </a:t>
            </a:r>
          </a:p>
          <a:p>
            <a:endParaRPr lang="el-GR" sz="2200" dirty="0" smtClean="0"/>
          </a:p>
          <a:p>
            <a:r>
              <a:rPr lang="el-GR" sz="2200" dirty="0" smtClean="0"/>
              <a:t>Έχει 90 δημοσιεύσεις σε διεθνή επιστημονικά περιοδικά και συνέδρια. </a:t>
            </a:r>
          </a:p>
          <a:p>
            <a:r>
              <a:rPr lang="el-GR" sz="2200" dirty="0" smtClean="0"/>
              <a:t>Είναι συγγραφέας </a:t>
            </a:r>
            <a:r>
              <a:rPr lang="el-GR" sz="2200" dirty="0"/>
              <a:t>4</a:t>
            </a:r>
            <a:r>
              <a:rPr lang="el-GR" sz="2200" dirty="0" smtClean="0"/>
              <a:t> βιβλίων και συν-συγγραφέας 7 βιβλίων.</a:t>
            </a:r>
          </a:p>
          <a:p>
            <a:pPr algn="just"/>
            <a:endParaRPr lang="en-US" sz="2200" b="0" i="0" dirty="0">
              <a:solidFill>
                <a:srgbClr val="707070"/>
              </a:solidFill>
              <a:effectLst/>
            </a:endParaRPr>
          </a:p>
          <a:p>
            <a:pPr algn="just"/>
            <a:endParaRPr lang="el-GR" sz="2200" b="1" u="sng" dirty="0"/>
          </a:p>
          <a:p>
            <a:pPr algn="just"/>
            <a:endParaRPr lang="en-GB" sz="2200" b="1" dirty="0"/>
          </a:p>
        </p:txBody>
      </p:sp>
      <p:sp>
        <p:nvSpPr>
          <p:cNvPr id="8" name="Θέση υποσέλιδου 4">
            <a:extLst>
              <a:ext uri="{FF2B5EF4-FFF2-40B4-BE49-F238E27FC236}">
                <a16:creationId xmlns:a16="http://schemas.microsoft.com/office/drawing/2014/main" xmlns="" id="{5FB6FA99-FEC2-934F-8E53-F542DA1A0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3" name="Θέση αριθμού διαφάνειας 2"/>
          <p:cNvSpPr>
            <a:spLocks noGrp="1"/>
          </p:cNvSpPr>
          <p:nvPr>
            <p:ph type="sldNum" sz="quarter" idx="12"/>
          </p:nvPr>
        </p:nvSpPr>
        <p:spPr/>
        <p:txBody>
          <a:bodyPr/>
          <a:lstStyle/>
          <a:p>
            <a:fld id="{680B7C10-1ADC-414A-AA93-3B76DEFF5458}" type="slidenum">
              <a:rPr lang="en-GB" smtClean="0"/>
              <a:t>4</a:t>
            </a:fld>
            <a:endParaRPr lang="en-GB"/>
          </a:p>
        </p:txBody>
      </p:sp>
    </p:spTree>
    <p:extLst>
      <p:ext uri="{BB962C8B-B14F-4D97-AF65-F5344CB8AC3E}">
        <p14:creationId xmlns:p14="http://schemas.microsoft.com/office/powerpoint/2010/main" val="31260660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8A4036D-C9D0-F4F0-9A1B-1FDFA0137EA3}"/>
              </a:ext>
            </a:extLst>
          </p:cNvPr>
          <p:cNvSpPr>
            <a:spLocks noGrp="1"/>
          </p:cNvSpPr>
          <p:nvPr>
            <p:ph type="title"/>
          </p:nvPr>
        </p:nvSpPr>
        <p:spPr>
          <a:xfrm>
            <a:off x="2006077" y="267017"/>
            <a:ext cx="10515600" cy="1148715"/>
          </a:xfrm>
        </p:spPr>
        <p:txBody>
          <a:bodyPr>
            <a:normAutofit/>
          </a:bodyPr>
          <a:lstStyle/>
          <a:p>
            <a:r>
              <a:rPr lang="el-GR" dirty="0"/>
              <a:t>Συγγραφέας – Νικόλαος Ασημάκης</a:t>
            </a:r>
            <a:endParaRPr lang="en-GB" dirty="0"/>
          </a:p>
        </p:txBody>
      </p:sp>
      <p:sp>
        <p:nvSpPr>
          <p:cNvPr id="12" name="TextBox 11">
            <a:extLst>
              <a:ext uri="{FF2B5EF4-FFF2-40B4-BE49-F238E27FC236}">
                <a16:creationId xmlns:a16="http://schemas.microsoft.com/office/drawing/2014/main" xmlns="" id="{EA7A2DDE-7C25-BC71-17D7-3CAD9DB9F6B9}"/>
              </a:ext>
            </a:extLst>
          </p:cNvPr>
          <p:cNvSpPr txBox="1"/>
          <p:nvPr/>
        </p:nvSpPr>
        <p:spPr>
          <a:xfrm>
            <a:off x="2006078" y="1528922"/>
            <a:ext cx="10185921" cy="5632311"/>
          </a:xfrm>
          <a:prstGeom prst="rect">
            <a:avLst/>
          </a:prstGeom>
          <a:noFill/>
        </p:spPr>
        <p:txBody>
          <a:bodyPr wrap="square">
            <a:spAutoFit/>
          </a:bodyPr>
          <a:lstStyle/>
          <a:p>
            <a:r>
              <a:rPr lang="el-GR" sz="2000" b="1" dirty="0" smtClean="0"/>
              <a:t>εμπειρία </a:t>
            </a:r>
            <a:r>
              <a:rPr lang="el-GR" sz="2000" b="1" dirty="0"/>
              <a:t>σχετική με το αντικείμενο του βιβλίου</a:t>
            </a:r>
            <a:endParaRPr lang="el-GR" sz="2000" b="1" dirty="0" smtClean="0"/>
          </a:p>
          <a:p>
            <a:r>
              <a:rPr lang="el-GR" sz="2000" dirty="0" smtClean="0"/>
              <a:t>Η </a:t>
            </a:r>
            <a:r>
              <a:rPr lang="el-GR" sz="2000" dirty="0"/>
              <a:t>επιστημονική δραστηριότητα του συγγραφέα είναι σχετική με τη θεματολογία του βιβλίου. </a:t>
            </a:r>
            <a:endParaRPr lang="el-GR" sz="2000" dirty="0" smtClean="0"/>
          </a:p>
          <a:p>
            <a:r>
              <a:rPr lang="el-GR" sz="2000" dirty="0" smtClean="0"/>
              <a:t>Ο </a:t>
            </a:r>
            <a:r>
              <a:rPr lang="el-GR" sz="2000" dirty="0"/>
              <a:t>συγγραφέας ασχολείται επιστημονικά με τα φίλτρα </a:t>
            </a:r>
            <a:r>
              <a:rPr lang="en-US" sz="2000" dirty="0"/>
              <a:t>Kalman </a:t>
            </a:r>
            <a:r>
              <a:rPr lang="el-GR" sz="2000" dirty="0"/>
              <a:t>επί 35 έτη. </a:t>
            </a:r>
          </a:p>
          <a:p>
            <a:r>
              <a:rPr lang="el-GR" sz="2000" dirty="0"/>
              <a:t>Η Διπλωματική Εργασία </a:t>
            </a:r>
            <a:r>
              <a:rPr lang="el-GR" sz="2000" dirty="0" smtClean="0"/>
              <a:t>και </a:t>
            </a:r>
            <a:r>
              <a:rPr lang="el-GR" sz="2000" dirty="0"/>
              <a:t>η Διδακτορική Διατριβή του είναι συναφείς με τα φίλτρα </a:t>
            </a:r>
            <a:r>
              <a:rPr lang="en-US" sz="2000" dirty="0"/>
              <a:t>Kalman</a:t>
            </a:r>
            <a:r>
              <a:rPr lang="el-GR" sz="2000" dirty="0"/>
              <a:t>. </a:t>
            </a:r>
          </a:p>
          <a:p>
            <a:r>
              <a:rPr lang="el-GR" sz="2000" dirty="0"/>
              <a:t>Ο συγγραφέας έχει συγγραφικό έργο σχετικό με το αντικείμενο: </a:t>
            </a:r>
          </a:p>
          <a:p>
            <a:pPr marL="285750" lvl="0" indent="-285750">
              <a:buFont typeface="Arial" panose="020B0604020202020204" pitchFamily="34" charset="0"/>
              <a:buChar char="•"/>
            </a:pPr>
            <a:r>
              <a:rPr lang="el-GR" sz="2000" dirty="0" smtClean="0"/>
              <a:t>έχει </a:t>
            </a:r>
            <a:r>
              <a:rPr lang="el-GR" sz="2000" dirty="0"/>
              <a:t>γράψει ως μοναδικός συγγραφέας 3 βιβλία με συναφές </a:t>
            </a:r>
            <a:r>
              <a:rPr lang="el-GR" sz="2000" dirty="0" smtClean="0"/>
              <a:t>περιεχόμενο</a:t>
            </a:r>
            <a:endParaRPr lang="el-GR" sz="2000" dirty="0"/>
          </a:p>
          <a:p>
            <a:pPr marL="285750" lvl="0" indent="-285750">
              <a:buFont typeface="Arial" panose="020B0604020202020204" pitchFamily="34" charset="0"/>
              <a:buChar char="•"/>
            </a:pPr>
            <a:r>
              <a:rPr lang="el-GR" sz="2000" dirty="0" smtClean="0"/>
              <a:t>έχει </a:t>
            </a:r>
            <a:r>
              <a:rPr lang="el-GR" sz="2000" dirty="0"/>
              <a:t>συγγράψει ένα ξενόγλωσσο βιβλίο με συναφές </a:t>
            </a:r>
            <a:r>
              <a:rPr lang="el-GR" sz="2000" dirty="0" smtClean="0"/>
              <a:t>περιεχόμενο</a:t>
            </a:r>
            <a:endParaRPr lang="el-GR" sz="2000" dirty="0"/>
          </a:p>
          <a:p>
            <a:pPr marL="285750" lvl="0" indent="-285750">
              <a:buFont typeface="Arial" panose="020B0604020202020204" pitchFamily="34" charset="0"/>
              <a:buChar char="•"/>
            </a:pPr>
            <a:r>
              <a:rPr lang="el-GR" sz="2000" dirty="0" smtClean="0"/>
              <a:t>έχει </a:t>
            </a:r>
            <a:r>
              <a:rPr lang="el-GR" sz="2000" dirty="0"/>
              <a:t>συγγράψει ένα κεφάλαιο σε ξενόγλωσσο βιβλίο με συναφές </a:t>
            </a:r>
            <a:r>
              <a:rPr lang="el-GR" sz="2000" dirty="0" smtClean="0"/>
              <a:t>περιεχόμενο</a:t>
            </a:r>
            <a:endParaRPr lang="el-GR" sz="2000" dirty="0"/>
          </a:p>
          <a:p>
            <a:pPr marL="285750" lvl="0" indent="-285750">
              <a:buFont typeface="Arial" panose="020B0604020202020204" pitchFamily="34" charset="0"/>
              <a:buChar char="•"/>
            </a:pPr>
            <a:r>
              <a:rPr lang="el-GR" sz="2000" dirty="0" smtClean="0"/>
              <a:t>έχει </a:t>
            </a:r>
            <a:r>
              <a:rPr lang="el-GR" sz="2000" dirty="0"/>
              <a:t>συγγράψει </a:t>
            </a:r>
            <a:r>
              <a:rPr lang="el-GR" sz="2000" dirty="0" smtClean="0"/>
              <a:t>39 δημοσιεύσεις </a:t>
            </a:r>
            <a:r>
              <a:rPr lang="el-GR" sz="2000" dirty="0"/>
              <a:t>σε διεθνή επιστημονικά περιοδικά με σχετικό αντικείμενο.</a:t>
            </a:r>
          </a:p>
          <a:p>
            <a:pPr marL="285750" lvl="0" indent="-285750">
              <a:buFont typeface="Arial" panose="020B0604020202020204" pitchFamily="34" charset="0"/>
              <a:buChar char="•"/>
            </a:pPr>
            <a:r>
              <a:rPr lang="el-GR" sz="2000" dirty="0" smtClean="0"/>
              <a:t>έχει </a:t>
            </a:r>
            <a:r>
              <a:rPr lang="el-GR" sz="2000" dirty="0"/>
              <a:t>συγγράψει </a:t>
            </a:r>
            <a:r>
              <a:rPr lang="el-GR" sz="2000" dirty="0" smtClean="0"/>
              <a:t>15 </a:t>
            </a:r>
            <a:r>
              <a:rPr lang="el-GR" sz="2000" dirty="0"/>
              <a:t>δημοσιεύσεις σε διεθνή συνέδρια με σχετικό αντικείμενο.</a:t>
            </a:r>
          </a:p>
          <a:p>
            <a:r>
              <a:rPr lang="el-GR" sz="2000" dirty="0"/>
              <a:t>Ο συγγραφέας έχει διδακτική </a:t>
            </a:r>
            <a:r>
              <a:rPr lang="el-GR" sz="2000" dirty="0" smtClean="0"/>
              <a:t>εμπειρία </a:t>
            </a:r>
            <a:r>
              <a:rPr lang="el-GR" sz="2000" dirty="0"/>
              <a:t>σχετική με τη θεματολογία του βιβλίου</a:t>
            </a:r>
            <a:r>
              <a:rPr lang="el-GR" sz="2000" dirty="0" smtClean="0"/>
              <a:t>, </a:t>
            </a:r>
            <a:r>
              <a:rPr lang="el-GR" sz="2000" dirty="0"/>
              <a:t>αφού έχει διδάξει το αντικείμενο σε μεταπτυχιακά προγράμματα σπουδών:</a:t>
            </a:r>
          </a:p>
          <a:p>
            <a:pPr marL="342900" lvl="0" indent="-342900">
              <a:buFont typeface="Wingdings" panose="05000000000000000000" pitchFamily="2" charset="2"/>
              <a:buChar char="§"/>
            </a:pPr>
            <a:r>
              <a:rPr lang="el-GR" sz="2000" dirty="0" smtClean="0"/>
              <a:t>Ευφυής </a:t>
            </a:r>
            <a:r>
              <a:rPr lang="el-GR" sz="2000" dirty="0"/>
              <a:t>Διαχείριση Ανανεώσιμων Ενεργειακών </a:t>
            </a:r>
            <a:r>
              <a:rPr lang="el-GR" sz="2000" dirty="0" smtClean="0"/>
              <a:t>Συστημάτων, Ε.Κ.Π.Α.</a:t>
            </a:r>
            <a:endParaRPr lang="el-GR" sz="2000" dirty="0"/>
          </a:p>
          <a:p>
            <a:pPr marL="342900" lvl="0" indent="-342900">
              <a:buFont typeface="Wingdings" panose="05000000000000000000" pitchFamily="2" charset="2"/>
              <a:buChar char="§"/>
            </a:pPr>
            <a:r>
              <a:rPr lang="el-GR" sz="2000" dirty="0" smtClean="0"/>
              <a:t>Πληροφορική </a:t>
            </a:r>
            <a:r>
              <a:rPr lang="el-GR" sz="2000" dirty="0"/>
              <a:t>και Υπολογιστική </a:t>
            </a:r>
            <a:r>
              <a:rPr lang="el-GR" sz="2000" dirty="0" smtClean="0"/>
              <a:t>Βιοϊατρική, </a:t>
            </a:r>
            <a:r>
              <a:rPr lang="el-GR" sz="2000" dirty="0"/>
              <a:t>Πανεπιστήμιο Θεσσαλίας</a:t>
            </a:r>
          </a:p>
          <a:p>
            <a:pPr marL="342900" lvl="0" indent="-342900">
              <a:buFont typeface="Wingdings" panose="05000000000000000000" pitchFamily="2" charset="2"/>
              <a:buChar char="§"/>
            </a:pPr>
            <a:r>
              <a:rPr lang="el-GR" sz="2000" dirty="0" smtClean="0"/>
              <a:t>Τεχνολογίες </a:t>
            </a:r>
            <a:r>
              <a:rPr lang="el-GR" sz="2000" dirty="0"/>
              <a:t>και Συστήματα Ευρυζωνικών Εφαρμογών και </a:t>
            </a:r>
            <a:r>
              <a:rPr lang="el-GR" sz="2000" dirty="0" smtClean="0"/>
              <a:t>Υπηρεσιών, </a:t>
            </a:r>
            <a:r>
              <a:rPr lang="el-GR" sz="2000" dirty="0"/>
              <a:t>Τ.Ε.Ι. Δυτικής Ελλάδας</a:t>
            </a:r>
          </a:p>
          <a:p>
            <a:pPr algn="just"/>
            <a:endParaRPr lang="en-US" sz="2000" b="0" i="0" dirty="0">
              <a:solidFill>
                <a:srgbClr val="707070"/>
              </a:solidFill>
              <a:effectLst/>
            </a:endParaRPr>
          </a:p>
          <a:p>
            <a:pPr algn="just"/>
            <a:endParaRPr lang="el-GR" sz="2000" b="1" u="sng" dirty="0"/>
          </a:p>
          <a:p>
            <a:pPr algn="just"/>
            <a:endParaRPr lang="en-GB" sz="2000" b="1" dirty="0"/>
          </a:p>
        </p:txBody>
      </p:sp>
      <p:sp>
        <p:nvSpPr>
          <p:cNvPr id="8" name="Θέση υποσέλιδου 4">
            <a:extLst>
              <a:ext uri="{FF2B5EF4-FFF2-40B4-BE49-F238E27FC236}">
                <a16:creationId xmlns:a16="http://schemas.microsoft.com/office/drawing/2014/main" xmlns="" id="{5FB6FA99-FEC2-934F-8E53-F542DA1A0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4" name="Θέση αριθμού διαφάνειας 3"/>
          <p:cNvSpPr>
            <a:spLocks noGrp="1"/>
          </p:cNvSpPr>
          <p:nvPr>
            <p:ph type="sldNum" sz="quarter" idx="12"/>
          </p:nvPr>
        </p:nvSpPr>
        <p:spPr/>
        <p:txBody>
          <a:bodyPr/>
          <a:lstStyle/>
          <a:p>
            <a:fld id="{680B7C10-1ADC-414A-AA93-3B76DEFF5458}" type="slidenum">
              <a:rPr lang="en-GB" smtClean="0"/>
              <a:t>5</a:t>
            </a:fld>
            <a:endParaRPr lang="en-GB"/>
          </a:p>
        </p:txBody>
      </p:sp>
    </p:spTree>
    <p:extLst>
      <p:ext uri="{BB962C8B-B14F-4D97-AF65-F5344CB8AC3E}">
        <p14:creationId xmlns:p14="http://schemas.microsoft.com/office/powerpoint/2010/main" val="3664716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18A4036D-C9D0-F4F0-9A1B-1FDFA0137EA3}"/>
              </a:ext>
            </a:extLst>
          </p:cNvPr>
          <p:cNvSpPr>
            <a:spLocks noGrp="1"/>
          </p:cNvSpPr>
          <p:nvPr>
            <p:ph type="title"/>
          </p:nvPr>
        </p:nvSpPr>
        <p:spPr>
          <a:xfrm>
            <a:off x="2006077" y="267017"/>
            <a:ext cx="10515600" cy="1148715"/>
          </a:xfrm>
        </p:spPr>
        <p:txBody>
          <a:bodyPr/>
          <a:lstStyle/>
          <a:p>
            <a:r>
              <a:rPr lang="el-GR" dirty="0" smtClean="0"/>
              <a:t>Συντελεστές</a:t>
            </a:r>
            <a:endParaRPr lang="en-GB" dirty="0"/>
          </a:p>
        </p:txBody>
      </p:sp>
      <p:sp>
        <p:nvSpPr>
          <p:cNvPr id="12" name="TextBox 11">
            <a:extLst>
              <a:ext uri="{FF2B5EF4-FFF2-40B4-BE49-F238E27FC236}">
                <a16:creationId xmlns:a16="http://schemas.microsoft.com/office/drawing/2014/main" xmlns="" id="{EA7A2DDE-7C25-BC71-17D7-3CAD9DB9F6B9}"/>
              </a:ext>
            </a:extLst>
          </p:cNvPr>
          <p:cNvSpPr txBox="1"/>
          <p:nvPr/>
        </p:nvSpPr>
        <p:spPr>
          <a:xfrm>
            <a:off x="2006079" y="1528922"/>
            <a:ext cx="9568606" cy="5632311"/>
          </a:xfrm>
          <a:prstGeom prst="rect">
            <a:avLst/>
          </a:prstGeom>
          <a:noFill/>
        </p:spPr>
        <p:txBody>
          <a:bodyPr wrap="square">
            <a:spAutoFit/>
          </a:bodyPr>
          <a:lstStyle/>
          <a:p>
            <a:pPr algn="just"/>
            <a:r>
              <a:rPr lang="el-GR" sz="2400" i="1" dirty="0"/>
              <a:t>γλωσσική επιμέλεια</a:t>
            </a:r>
          </a:p>
          <a:p>
            <a:pPr algn="just"/>
            <a:r>
              <a:rPr lang="el-GR" sz="2400" b="1" dirty="0" smtClean="0"/>
              <a:t>Ελένη Μανιάτη</a:t>
            </a:r>
          </a:p>
          <a:p>
            <a:pPr algn="just"/>
            <a:r>
              <a:rPr lang="el-GR" sz="2400" dirty="0" smtClean="0"/>
              <a:t>Απόφοιτη </a:t>
            </a:r>
            <a:r>
              <a:rPr lang="el-GR" sz="2400" dirty="0"/>
              <a:t>του Τμήματος Φιλολογίας (κατεύθυνση Γλωσσολογίας) της Φιλοσοφικής Σχολής του </a:t>
            </a:r>
            <a:r>
              <a:rPr lang="el-GR" sz="2400" dirty="0" smtClean="0"/>
              <a:t>Ε.Κ.Π.Α. και </a:t>
            </a:r>
            <a:r>
              <a:rPr lang="el-GR" sz="2400" dirty="0"/>
              <a:t>διδάκτωρ του Διαπανεπιστημιακού-Διατμηματικού Προγράμματος Μεταπτυχιακών Σπουδών «Ιστορία και Φιλοσοφία των Επιστημών και της Τεχνολογίας» (Ε.Μ.Π. και Ε.Κ.Π.Α.).</a:t>
            </a:r>
            <a:endParaRPr lang="el-GR" sz="2400" dirty="0" smtClean="0"/>
          </a:p>
          <a:p>
            <a:pPr algn="just"/>
            <a:endParaRPr lang="el-GR" sz="2400" dirty="0" smtClean="0"/>
          </a:p>
          <a:p>
            <a:pPr algn="just"/>
            <a:r>
              <a:rPr lang="el-GR" sz="2400" i="1" dirty="0"/>
              <a:t>γραφιστική επιμέλεια</a:t>
            </a:r>
          </a:p>
          <a:p>
            <a:pPr algn="just"/>
            <a:r>
              <a:rPr lang="el-GR" sz="2400" b="1" dirty="0" smtClean="0"/>
              <a:t>Ιωάννης Κατσάνος</a:t>
            </a:r>
            <a:endParaRPr lang="el-GR" sz="2400" b="1" dirty="0"/>
          </a:p>
          <a:p>
            <a:pPr lvl="0"/>
            <a:r>
              <a:rPr lang="el-GR" sz="2400" dirty="0" smtClean="0"/>
              <a:t>Εκπαιδευτικός </a:t>
            </a:r>
            <a:r>
              <a:rPr lang="el-GR" sz="2400" dirty="0"/>
              <a:t>Τεχνολόγος Ηλεκτρολόγος Μηχανικός ΑΣΕΤΕΜ ΣΕΛΕΤΕ, με μεταπτυχιακό στις Επιστήμες Αγωγής, ΑΠΚΥ και υποψήφιος διδάκτορας στο Γενικό Τμήμα του Ε.Κ.Π.Α..</a:t>
            </a:r>
          </a:p>
          <a:p>
            <a:pPr algn="just"/>
            <a:endParaRPr lang="en-US" sz="2400" b="0" i="0" dirty="0">
              <a:solidFill>
                <a:srgbClr val="707070"/>
              </a:solidFill>
              <a:effectLst/>
            </a:endParaRPr>
          </a:p>
          <a:p>
            <a:pPr algn="just"/>
            <a:endParaRPr lang="el-GR" sz="2400" b="1" u="sng" dirty="0"/>
          </a:p>
          <a:p>
            <a:pPr algn="just"/>
            <a:endParaRPr lang="en-GB" sz="2400" b="1" dirty="0"/>
          </a:p>
        </p:txBody>
      </p:sp>
      <p:sp>
        <p:nvSpPr>
          <p:cNvPr id="8" name="Θέση υποσέλιδου 4">
            <a:extLst>
              <a:ext uri="{FF2B5EF4-FFF2-40B4-BE49-F238E27FC236}">
                <a16:creationId xmlns:a16="http://schemas.microsoft.com/office/drawing/2014/main" xmlns="" id="{5FB6FA99-FEC2-934F-8E53-F542DA1A0D6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3" name="Θέση αριθμού διαφάνειας 2"/>
          <p:cNvSpPr>
            <a:spLocks noGrp="1"/>
          </p:cNvSpPr>
          <p:nvPr>
            <p:ph type="sldNum" sz="quarter" idx="12"/>
          </p:nvPr>
        </p:nvSpPr>
        <p:spPr/>
        <p:txBody>
          <a:bodyPr/>
          <a:lstStyle/>
          <a:p>
            <a:fld id="{680B7C10-1ADC-414A-AA93-3B76DEFF5458}" type="slidenum">
              <a:rPr lang="en-GB" smtClean="0"/>
              <a:t>6</a:t>
            </a:fld>
            <a:endParaRPr lang="en-GB"/>
          </a:p>
        </p:txBody>
      </p:sp>
    </p:spTree>
    <p:extLst>
      <p:ext uri="{BB962C8B-B14F-4D97-AF65-F5344CB8AC3E}">
        <p14:creationId xmlns:p14="http://schemas.microsoft.com/office/powerpoint/2010/main" val="2403224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62603E3-6073-D679-4512-24F9593AE6C5}"/>
              </a:ext>
            </a:extLst>
          </p:cNvPr>
          <p:cNvSpPr>
            <a:spLocks noGrp="1"/>
          </p:cNvSpPr>
          <p:nvPr>
            <p:ph type="title"/>
          </p:nvPr>
        </p:nvSpPr>
        <p:spPr>
          <a:xfrm>
            <a:off x="2001520" y="269557"/>
            <a:ext cx="10515600" cy="1148715"/>
          </a:xfrm>
        </p:spPr>
        <p:txBody>
          <a:bodyPr/>
          <a:lstStyle/>
          <a:p>
            <a:r>
              <a:rPr lang="el-GR" dirty="0" smtClean="0"/>
              <a:t>Διδακτική αξία </a:t>
            </a:r>
            <a:r>
              <a:rPr lang="el-GR" dirty="0"/>
              <a:t>του βιβλίου</a:t>
            </a:r>
            <a:endParaRPr lang="en-GB" dirty="0"/>
          </a:p>
        </p:txBody>
      </p:sp>
      <p:sp>
        <p:nvSpPr>
          <p:cNvPr id="3" name="Θέση περιεχομένου 2">
            <a:extLst>
              <a:ext uri="{FF2B5EF4-FFF2-40B4-BE49-F238E27FC236}">
                <a16:creationId xmlns:a16="http://schemas.microsoft.com/office/drawing/2014/main" xmlns="" id="{4CF9FF37-1C47-7E52-02ED-40FA83C7A747}"/>
              </a:ext>
            </a:extLst>
          </p:cNvPr>
          <p:cNvSpPr>
            <a:spLocks noGrp="1"/>
          </p:cNvSpPr>
          <p:nvPr>
            <p:ph idx="1"/>
          </p:nvPr>
        </p:nvSpPr>
        <p:spPr>
          <a:xfrm>
            <a:off x="2001520" y="1666240"/>
            <a:ext cx="9352280" cy="4510723"/>
          </a:xfrm>
        </p:spPr>
        <p:txBody>
          <a:bodyPr>
            <a:normAutofit fontScale="92500" lnSpcReduction="20000"/>
          </a:bodyPr>
          <a:lstStyle/>
          <a:p>
            <a:r>
              <a:rPr lang="el-GR" dirty="0"/>
              <a:t>Τα φίλτρα Kalman περιλαμβάνονται στο περιεχόμενο πολλών προπτυχιακών και μεταπτυχιακών μαθημάτων σε πολλά Πανεπιστήμια της Ελλάδας. Τα φίλτρα </a:t>
            </a:r>
            <a:r>
              <a:rPr lang="en-US" dirty="0"/>
              <a:t>Kalman </a:t>
            </a:r>
            <a:r>
              <a:rPr lang="el-GR" dirty="0"/>
              <a:t>διδάσκονται κυρίως σε Τμήματα Πληροφορικής, Ηλεκτρολόγων Μηχανικών και Μηχανικών Υπολογιστών, Μαθηματικών, Στατιστικής</a:t>
            </a:r>
            <a:r>
              <a:rPr lang="el-GR" dirty="0" smtClean="0"/>
              <a:t>.</a:t>
            </a:r>
          </a:p>
          <a:p>
            <a:r>
              <a:rPr lang="el-GR" dirty="0"/>
              <a:t>Τα συναφή συγγράμματα καλύπτουν το αντικείμενο σε μικρή έκταση στα προπτυχιακά μαθήματα και σε πολύ μικρή έκταση στα μεταπτυχιακά μαθήματα</a:t>
            </a:r>
            <a:r>
              <a:rPr lang="el-GR" dirty="0" smtClean="0"/>
              <a:t>. </a:t>
            </a:r>
            <a:endParaRPr lang="en-US" dirty="0" smtClean="0"/>
          </a:p>
          <a:p>
            <a:r>
              <a:rPr lang="el-GR" dirty="0" smtClean="0"/>
              <a:t>Το βιβλίο πραγματεύεται </a:t>
            </a:r>
            <a:r>
              <a:rPr lang="el-GR" dirty="0"/>
              <a:t>τα φίλτρα Kalman κατά τρόπο πλήρη, ολοκληρωμένο και </a:t>
            </a:r>
            <a:r>
              <a:rPr lang="el-GR" dirty="0" smtClean="0"/>
              <a:t>διεξοδικό. </a:t>
            </a:r>
            <a:endParaRPr lang="en-US" dirty="0" smtClean="0"/>
          </a:p>
          <a:p>
            <a:r>
              <a:rPr lang="el-GR" dirty="0" smtClean="0"/>
              <a:t>Το βιβλίο αποτελεί </a:t>
            </a:r>
            <a:r>
              <a:rPr lang="el-GR" dirty="0"/>
              <a:t>τόσο αυτόνομο εκπαιδευτικό υλικό όσο και συνοδευτικό εκπαιδευτικό υλικό και θα </a:t>
            </a:r>
            <a:r>
              <a:rPr lang="el-GR" dirty="0" smtClean="0"/>
              <a:t>εμπλουτίζει το Αποθετήριο </a:t>
            </a:r>
            <a:r>
              <a:rPr lang="el-GR" dirty="0"/>
              <a:t>ΚΑΛΛΙΠΟΣ με νέο υλικό.</a:t>
            </a:r>
          </a:p>
          <a:p>
            <a:endParaRPr lang="el-GR" dirty="0"/>
          </a:p>
        </p:txBody>
      </p:sp>
      <p:sp>
        <p:nvSpPr>
          <p:cNvPr id="4" name="Θέση υποσέλιδου 4">
            <a:extLst>
              <a:ext uri="{FF2B5EF4-FFF2-40B4-BE49-F238E27FC236}">
                <a16:creationId xmlns:a16="http://schemas.microsoft.com/office/drawing/2014/main" xmlns="" id="{21B77CD7-0172-1181-2CFD-0C7DDEB0CE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7</a:t>
            </a:fld>
            <a:endParaRPr lang="en-GB"/>
          </a:p>
        </p:txBody>
      </p:sp>
    </p:spTree>
    <p:extLst>
      <p:ext uri="{BB962C8B-B14F-4D97-AF65-F5344CB8AC3E}">
        <p14:creationId xmlns:p14="http://schemas.microsoft.com/office/powerpoint/2010/main" val="3995739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62603E3-6073-D679-4512-24F9593AE6C5}"/>
              </a:ext>
            </a:extLst>
          </p:cNvPr>
          <p:cNvSpPr>
            <a:spLocks noGrp="1"/>
          </p:cNvSpPr>
          <p:nvPr>
            <p:ph type="title"/>
          </p:nvPr>
        </p:nvSpPr>
        <p:spPr>
          <a:xfrm>
            <a:off x="2001520" y="269557"/>
            <a:ext cx="10515600" cy="1148715"/>
          </a:xfrm>
        </p:spPr>
        <p:txBody>
          <a:bodyPr/>
          <a:lstStyle/>
          <a:p>
            <a:r>
              <a:rPr lang="el-GR" dirty="0" smtClean="0"/>
              <a:t> Χρήση του βιβλίου σε προπτυχιακά μαθήματα</a:t>
            </a:r>
            <a:endParaRPr lang="en-GB" dirty="0"/>
          </a:p>
        </p:txBody>
      </p:sp>
      <p:sp>
        <p:nvSpPr>
          <p:cNvPr id="3" name="Θέση περιεχομένου 2">
            <a:extLst>
              <a:ext uri="{FF2B5EF4-FFF2-40B4-BE49-F238E27FC236}">
                <a16:creationId xmlns:a16="http://schemas.microsoft.com/office/drawing/2014/main" xmlns="" id="{4CF9FF37-1C47-7E52-02ED-40FA83C7A747}"/>
              </a:ext>
            </a:extLst>
          </p:cNvPr>
          <p:cNvSpPr>
            <a:spLocks noGrp="1"/>
          </p:cNvSpPr>
          <p:nvPr>
            <p:ph idx="1"/>
          </p:nvPr>
        </p:nvSpPr>
        <p:spPr>
          <a:xfrm>
            <a:off x="1111169" y="1666240"/>
            <a:ext cx="10660283" cy="4510723"/>
          </a:xfrm>
        </p:spPr>
        <p:txBody>
          <a:bodyPr>
            <a:normAutofit/>
          </a:bodyPr>
          <a:lstStyle/>
          <a:p>
            <a:pPr lvl="0">
              <a:spcBef>
                <a:spcPts val="0"/>
              </a:spcBef>
            </a:pPr>
            <a:r>
              <a:rPr lang="el-GR" sz="2000" dirty="0" smtClean="0"/>
              <a:t>Επεξεργασία </a:t>
            </a:r>
            <a:r>
              <a:rPr lang="el-GR" sz="2000" dirty="0"/>
              <a:t>Στοχαστικών Σημάτων, Τμήμα Πληροφορικής και Τηλεπικοινωνιών, Ε.Κ.Π.Α</a:t>
            </a:r>
            <a:r>
              <a:rPr lang="el-GR" sz="2000" dirty="0" smtClean="0"/>
              <a:t>.</a:t>
            </a:r>
          </a:p>
          <a:p>
            <a:pPr>
              <a:spcBef>
                <a:spcPts val="0"/>
              </a:spcBef>
            </a:pPr>
            <a:r>
              <a:rPr lang="el-GR" sz="2000" dirty="0"/>
              <a:t>Επεξεργασία </a:t>
            </a:r>
            <a:r>
              <a:rPr lang="el-GR" sz="2000" dirty="0" smtClean="0"/>
              <a:t>Στοχαστικών </a:t>
            </a:r>
            <a:r>
              <a:rPr lang="el-GR" sz="2000" dirty="0"/>
              <a:t>Σημάτων, Τμήμα </a:t>
            </a:r>
            <a:r>
              <a:rPr lang="el-GR" sz="2000" dirty="0" smtClean="0"/>
              <a:t>Τεχνολογιών Ψηφιακής Βιομηχανίας, </a:t>
            </a:r>
            <a:r>
              <a:rPr lang="el-GR" sz="2000" dirty="0"/>
              <a:t>Ε.Κ.Π.Α.</a:t>
            </a:r>
          </a:p>
          <a:p>
            <a:pPr lvl="0">
              <a:spcBef>
                <a:spcPts val="0"/>
              </a:spcBef>
            </a:pPr>
            <a:r>
              <a:rPr lang="el-GR" sz="2000" dirty="0" smtClean="0"/>
              <a:t>Στοχαστικά </a:t>
            </a:r>
            <a:r>
              <a:rPr lang="el-GR" sz="2000" dirty="0"/>
              <a:t>Σήματα και Τηλεπικοινωνίες, Τμήμα Μηχανικών Ηλεκτρονικών Υπολογιστών και Πληροφορικής, Πανεπιστήμιο Πατρών </a:t>
            </a:r>
          </a:p>
          <a:p>
            <a:pPr lvl="0">
              <a:spcBef>
                <a:spcPts val="0"/>
              </a:spcBef>
            </a:pPr>
            <a:r>
              <a:rPr lang="el-GR" sz="2000" dirty="0"/>
              <a:t>Υπολογιστική Όραση, Τμήμα Πληροφορικής µε Εφαρμογές στη Βιοϊατρική, Πανεπιστήμιο Θεσσαλίας</a:t>
            </a:r>
          </a:p>
          <a:p>
            <a:pPr lvl="0">
              <a:spcBef>
                <a:spcPts val="0"/>
              </a:spcBef>
            </a:pPr>
            <a:r>
              <a:rPr lang="el-GR" sz="2000" dirty="0"/>
              <a:t>Αναλογιστικά I, Τμήμα Στατιστικής, Ο.Π.Α.</a:t>
            </a:r>
          </a:p>
          <a:p>
            <a:pPr lvl="0">
              <a:spcBef>
                <a:spcPts val="0"/>
              </a:spcBef>
            </a:pPr>
            <a:r>
              <a:rPr lang="el-GR" sz="2000" dirty="0"/>
              <a:t>Βέλτιστος Έλεγχος, Σ.Ε.Μ.Φ.Ε., Ε.Μ.Π. </a:t>
            </a:r>
          </a:p>
          <a:p>
            <a:pPr lvl="0">
              <a:spcBef>
                <a:spcPts val="0"/>
              </a:spcBef>
            </a:pPr>
            <a:r>
              <a:rPr lang="el-GR" sz="2000" dirty="0"/>
              <a:t>Ειδικά Θέματα Συστημάτων Αυτόματου Ελέγχου, Τμήμα Ηλεκτρολόγων Μηχανικών και Μηχανικών Υπολογιστών, Δ.Π.Θ</a:t>
            </a:r>
            <a:r>
              <a:rPr lang="el-GR" sz="2000" dirty="0" smtClean="0"/>
              <a:t>.</a:t>
            </a:r>
            <a:endParaRPr lang="el-GR" sz="2000" dirty="0"/>
          </a:p>
        </p:txBody>
      </p:sp>
      <p:sp>
        <p:nvSpPr>
          <p:cNvPr id="4" name="Θέση υποσέλιδου 4">
            <a:extLst>
              <a:ext uri="{FF2B5EF4-FFF2-40B4-BE49-F238E27FC236}">
                <a16:creationId xmlns:a16="http://schemas.microsoft.com/office/drawing/2014/main" xmlns="" id="{21B77CD7-0172-1181-2CFD-0C7DDEB0CE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smtClean="0"/>
              <a:t>ΦΙΛΤΡΑ </a:t>
            </a:r>
            <a:r>
              <a:rPr lang="en-US" smtClean="0"/>
              <a:t>KALMAN    </a:t>
            </a:r>
            <a:r>
              <a:rPr lang="el-GR"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8</a:t>
            </a:fld>
            <a:endParaRPr lang="en-GB"/>
          </a:p>
        </p:txBody>
      </p:sp>
    </p:spTree>
    <p:extLst>
      <p:ext uri="{BB962C8B-B14F-4D97-AF65-F5344CB8AC3E}">
        <p14:creationId xmlns:p14="http://schemas.microsoft.com/office/powerpoint/2010/main" val="284942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62603E3-6073-D679-4512-24F9593AE6C5}"/>
              </a:ext>
            </a:extLst>
          </p:cNvPr>
          <p:cNvSpPr>
            <a:spLocks noGrp="1"/>
          </p:cNvSpPr>
          <p:nvPr>
            <p:ph type="title"/>
          </p:nvPr>
        </p:nvSpPr>
        <p:spPr>
          <a:xfrm>
            <a:off x="2001520" y="269557"/>
            <a:ext cx="10515600" cy="1148715"/>
          </a:xfrm>
        </p:spPr>
        <p:txBody>
          <a:bodyPr/>
          <a:lstStyle/>
          <a:p>
            <a:r>
              <a:rPr lang="el-GR" dirty="0" smtClean="0"/>
              <a:t>Χρήση </a:t>
            </a:r>
            <a:r>
              <a:rPr lang="el-GR" dirty="0"/>
              <a:t>του </a:t>
            </a:r>
            <a:r>
              <a:rPr lang="el-GR" dirty="0" smtClean="0"/>
              <a:t>βιβλίου σε μεταπτυχιακά μαθήματα</a:t>
            </a:r>
            <a:endParaRPr lang="en-GB" dirty="0"/>
          </a:p>
        </p:txBody>
      </p:sp>
      <p:sp>
        <p:nvSpPr>
          <p:cNvPr id="3" name="Θέση περιεχομένου 2">
            <a:extLst>
              <a:ext uri="{FF2B5EF4-FFF2-40B4-BE49-F238E27FC236}">
                <a16:creationId xmlns:a16="http://schemas.microsoft.com/office/drawing/2014/main" xmlns="" id="{4CF9FF37-1C47-7E52-02ED-40FA83C7A747}"/>
              </a:ext>
            </a:extLst>
          </p:cNvPr>
          <p:cNvSpPr>
            <a:spLocks noGrp="1"/>
          </p:cNvSpPr>
          <p:nvPr>
            <p:ph idx="1"/>
          </p:nvPr>
        </p:nvSpPr>
        <p:spPr>
          <a:xfrm>
            <a:off x="879675" y="1550493"/>
            <a:ext cx="10995950" cy="4722985"/>
          </a:xfrm>
        </p:spPr>
        <p:txBody>
          <a:bodyPr>
            <a:noAutofit/>
          </a:bodyPr>
          <a:lstStyle/>
          <a:p>
            <a:pPr lvl="0">
              <a:spcBef>
                <a:spcPts val="0"/>
              </a:spcBef>
            </a:pPr>
            <a:r>
              <a:rPr lang="el-GR" sz="2000" dirty="0" smtClean="0"/>
              <a:t>Προχωρημένα </a:t>
            </a:r>
            <a:r>
              <a:rPr lang="el-GR" sz="2000" dirty="0"/>
              <a:t>Θέματα Επεξεργασίας Σήματος, Τμήμα Πληροφορικής και Τηλεπικοινωνιών, Ε.Κ.Π.Α.</a:t>
            </a:r>
          </a:p>
          <a:p>
            <a:pPr lvl="0">
              <a:spcBef>
                <a:spcPts val="0"/>
              </a:spcBef>
            </a:pPr>
            <a:r>
              <a:rPr lang="el-GR" sz="2000" dirty="0"/>
              <a:t>Θεωρία Ελέγχου, Τμήμα Μαθηματικών, Ε.Κ.Π.Α.</a:t>
            </a:r>
          </a:p>
          <a:p>
            <a:pPr lvl="0">
              <a:spcBef>
                <a:spcPts val="0"/>
              </a:spcBef>
            </a:pPr>
            <a:r>
              <a:rPr lang="el-GR" sz="2000" dirty="0"/>
              <a:t>Θεωρία Βέλτιστου Ελέγχου, Τμήμα Μαθηματικών, Α.Π.Θ.</a:t>
            </a:r>
          </a:p>
          <a:p>
            <a:pPr lvl="0">
              <a:spcBef>
                <a:spcPts val="0"/>
              </a:spcBef>
            </a:pPr>
            <a:r>
              <a:rPr lang="el-GR" sz="2000" dirty="0"/>
              <a:t>Θεωρία Εκτίμησης και Ανίχνευσης και Ψηφιακή Επεξεργασία Βίντεο, Διατμηματικό Πρόγραμμα Μεταπτυχιακών Σπουδών Συστήματα Επεξεργασία Πληροφορίας και Μηχανική Νοημοσύνη, Πανεπιστήμιο Πατρών </a:t>
            </a:r>
          </a:p>
          <a:p>
            <a:pPr lvl="0">
              <a:spcBef>
                <a:spcPts val="0"/>
              </a:spcBef>
            </a:pPr>
            <a:r>
              <a:rPr lang="el-GR" sz="2000" dirty="0"/>
              <a:t>Σύγχρονα Συστήματα Προβλέψεων Μοντελοποίησης, Τμήμα Στατιστικής &amp; Αναλογιστικών-Χρηματοοικονομικών Μαθηματικών, Πανεπιστήμιο Αιγαίου</a:t>
            </a:r>
          </a:p>
          <a:p>
            <a:pPr lvl="0">
              <a:spcBef>
                <a:spcPts val="0"/>
              </a:spcBef>
            </a:pPr>
            <a:r>
              <a:rPr lang="el-GR" sz="2000" dirty="0"/>
              <a:t>Στατιστική Επεξεργασία Σημάτων, Τμήμα Επιστήμης Υπολογιστών, Πανεπιστήμιο Κρήτης</a:t>
            </a:r>
          </a:p>
          <a:p>
            <a:pPr lvl="0">
              <a:spcBef>
                <a:spcPts val="0"/>
              </a:spcBef>
            </a:pPr>
            <a:r>
              <a:rPr lang="el-GR" sz="2000" dirty="0"/>
              <a:t>Μέθοδοι Επιτήρησης και Έρευνας Στόχου, Διιδρυματικό Διατμηματικό Πρόγραμμα Μεταπτυχιακών Σπουδών, Στρατιωτική Σχολή Ευελπίδων, Τμήμα Στρατιωτικών Επιστημών, Πολυτεχνείο Κρήτης, Σχολή Μηχανικών Παραγωγής &amp; Διοίκησης</a:t>
            </a:r>
          </a:p>
          <a:p>
            <a:pPr lvl="0">
              <a:spcBef>
                <a:spcPts val="0"/>
              </a:spcBef>
            </a:pPr>
            <a:r>
              <a:rPr lang="el-GR" sz="2000" dirty="0"/>
              <a:t>Αναλυτικές Μέθοδοι Γεωπληροφορικής, Διεπιστημονικό Διατμηματικό Πρόγραμμα Μεταπτυχιακών Σπουδών (ΔΠΜΣ), Ε.Μ.Π.</a:t>
            </a:r>
          </a:p>
          <a:p>
            <a:pPr lvl="0">
              <a:spcBef>
                <a:spcPts val="0"/>
              </a:spcBef>
            </a:pPr>
            <a:r>
              <a:rPr lang="el-GR" sz="2000" dirty="0"/>
              <a:t>Ειδικά θέματα αριθμητικής ανάλυσης και εφαρμοσμένων μαθηματικών, Τμήμα Πληροφορικής με Εφαρμογές στη Βιοϊατρική, Πανεπιστήμιο Θεσσαλίας</a:t>
            </a:r>
          </a:p>
          <a:p>
            <a:pPr lvl="0">
              <a:spcBef>
                <a:spcPts val="0"/>
              </a:spcBef>
            </a:pPr>
            <a:r>
              <a:rPr lang="el-GR" sz="2000" dirty="0"/>
              <a:t>Βελτιστοποίηση Συστημάτων, Γενικό Τμήμα, Ε.Κ.Π.Α.</a:t>
            </a:r>
          </a:p>
        </p:txBody>
      </p:sp>
      <p:sp>
        <p:nvSpPr>
          <p:cNvPr id="4" name="Θέση υποσέλιδου 4">
            <a:extLst>
              <a:ext uri="{FF2B5EF4-FFF2-40B4-BE49-F238E27FC236}">
                <a16:creationId xmlns:a16="http://schemas.microsoft.com/office/drawing/2014/main" xmlns="" id="{21B77CD7-0172-1181-2CFD-0C7DDEB0CE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l-GR" dirty="0" smtClean="0"/>
              <a:t>ΦΙΛΤΡΑ </a:t>
            </a:r>
            <a:r>
              <a:rPr lang="en-US" dirty="0" smtClean="0"/>
              <a:t>KALMAN    </a:t>
            </a:r>
            <a:r>
              <a:rPr lang="el-GR" dirty="0" smtClean="0"/>
              <a:t>Ν. ΑΣΗΜΑΚΗΣ</a:t>
            </a:r>
            <a:endParaRPr lang="en-GB" dirty="0"/>
          </a:p>
        </p:txBody>
      </p:sp>
      <p:sp>
        <p:nvSpPr>
          <p:cNvPr id="5" name="Θέση αριθμού διαφάνειας 4"/>
          <p:cNvSpPr>
            <a:spLocks noGrp="1"/>
          </p:cNvSpPr>
          <p:nvPr>
            <p:ph type="sldNum" sz="quarter" idx="12"/>
          </p:nvPr>
        </p:nvSpPr>
        <p:spPr/>
        <p:txBody>
          <a:bodyPr/>
          <a:lstStyle/>
          <a:p>
            <a:fld id="{680B7C10-1ADC-414A-AA93-3B76DEFF5458}" type="slidenum">
              <a:rPr lang="en-GB" smtClean="0"/>
              <a:t>9</a:t>
            </a:fld>
            <a:endParaRPr lang="en-GB"/>
          </a:p>
        </p:txBody>
      </p:sp>
    </p:spTree>
    <p:extLst>
      <p:ext uri="{BB962C8B-B14F-4D97-AF65-F5344CB8AC3E}">
        <p14:creationId xmlns:p14="http://schemas.microsoft.com/office/powerpoint/2010/main" val="1129845986"/>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4585</TotalTime>
  <Words>2019</Words>
  <Application>Microsoft Office PowerPoint</Application>
  <PresentationFormat>Προσαρμογή</PresentationFormat>
  <Paragraphs>318</Paragraphs>
  <Slides>34</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34</vt:i4>
      </vt:variant>
    </vt:vector>
  </HeadingPairs>
  <TitlesOfParts>
    <vt:vector size="35" baseType="lpstr">
      <vt:lpstr>Θέμα του Office</vt:lpstr>
      <vt:lpstr>ΒΙΒΛΙΟΠΑΡΟΥΣΙΑΣΗ ΚΑΛΛΙΠΟΣ+ 13-15 Σεπτεμβρίου 2022</vt:lpstr>
      <vt:lpstr>Παρουσίαση  μπροσούρας</vt:lpstr>
      <vt:lpstr>Στοιχεία Βιβλίου</vt:lpstr>
      <vt:lpstr>Συγγραφέας – Νικόλαος Ασημάκης</vt:lpstr>
      <vt:lpstr>Συγγραφέας – Νικόλαος Ασημάκης</vt:lpstr>
      <vt:lpstr>Συντελεστές</vt:lpstr>
      <vt:lpstr>Διδακτική αξία του βιβλίου</vt:lpstr>
      <vt:lpstr> Χρήση του βιβλίου σε προπτυχιακά μαθήματα</vt:lpstr>
      <vt:lpstr>Χρήση του βιβλίου σε μεταπτυχιακά μαθήματα</vt:lpstr>
      <vt:lpstr>Κοινό στο οποίο απευθύνεται το βιβλίο</vt:lpstr>
      <vt:lpstr>Μαθησιακοί στόχοι</vt:lpstr>
      <vt:lpstr>Το αντικείμενο του βιβλίου</vt:lpstr>
      <vt:lpstr>Το αντικείμενο του βιβλίου</vt:lpstr>
      <vt:lpstr>Δομή του βιβλίου</vt:lpstr>
      <vt:lpstr>Περιεχόμενο του βιβλίου</vt:lpstr>
      <vt:lpstr>Περιεχόμενο του βιβλίου</vt:lpstr>
      <vt:lpstr>Περιεχόμενο του βιβλίου</vt:lpstr>
      <vt:lpstr>Περιεχόμενο του βιβλίου</vt:lpstr>
      <vt:lpstr>Περιεχόμενο του βιβλίου</vt:lpstr>
      <vt:lpstr>Περιεχόμενο του βιβλίου</vt:lpstr>
      <vt:lpstr>Περιεχόμενο του βιβλίου</vt:lpstr>
      <vt:lpstr>Ποσοτικά στοιχεία</vt:lpstr>
      <vt:lpstr>Αλγόριθμοι</vt:lpstr>
      <vt:lpstr>Συναρτήσεις</vt:lpstr>
      <vt:lpstr>Προγραμματισμός</vt:lpstr>
      <vt:lpstr>Πολυμεσικότητα</vt:lpstr>
      <vt:lpstr>Διαδραστικότητα</vt:lpstr>
      <vt:lpstr>Κριτήρια  Αξιολόγησης</vt:lpstr>
      <vt:lpstr>Φίλτρο Kalman </vt:lpstr>
      <vt:lpstr>Το ταχύτερο φίλτρο Kalman</vt:lpstr>
      <vt:lpstr>Το βέλτιστο κατανεμημένο φίλτρο Kalman</vt:lpstr>
      <vt:lpstr>Ευρετήριο</vt:lpstr>
      <vt:lpstr>Ευχαριστίες</vt:lpstr>
      <vt:lpstr>Τέλος παρουσίασης</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Νικόλαος Μήτρου</dc:creator>
  <cp:lastModifiedBy>user</cp:lastModifiedBy>
  <cp:revision>75</cp:revision>
  <dcterms:created xsi:type="dcterms:W3CDTF">2022-07-09T03:12:41Z</dcterms:created>
  <dcterms:modified xsi:type="dcterms:W3CDTF">2022-09-03T07:34:12Z</dcterms:modified>
</cp:coreProperties>
</file>