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4" r:id="rId2"/>
    <p:sldId id="305" r:id="rId3"/>
    <p:sldId id="295" r:id="rId4"/>
    <p:sldId id="296" r:id="rId5"/>
    <p:sldId id="298" r:id="rId6"/>
    <p:sldId id="299" r:id="rId7"/>
    <p:sldId id="313" r:id="rId8"/>
    <p:sldId id="307" r:id="rId9"/>
    <p:sldId id="31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62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ECC6F7-A66F-E243-A747-C246E194EDAE}" type="datetimeFigureOut">
              <a:rPr lang="el-GR" smtClean="0"/>
              <a:t>25/9/2022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20FED-F702-F349-A335-74321BB4187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19732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6E2651A9-3790-D5C3-3F24-5CE4A80C66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6F7F11D3-A0C2-0536-A554-2EB31B056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377884D1-FE52-AB6B-C5F8-DBE8061278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97933-6076-2C42-84D0-E863F7279105}" type="datetime1">
              <a:rPr lang="el-GR" smtClean="0"/>
              <a:t>25/9/2022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8183D65-A8C9-1F69-F858-76642E391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:a16="http://schemas.microsoft.com/office/drawing/2014/main" xmlns="" id="{4F7B4B17-2D5C-FEB6-7606-E9CDEA0F57DD}"/>
              </a:ext>
            </a:extLst>
          </p:cNvPr>
          <p:cNvSpPr txBox="1">
            <a:spLocks/>
          </p:cNvSpPr>
          <p:nvPr userDrawn="1"/>
        </p:nvSpPr>
        <p:spPr>
          <a:xfrm>
            <a:off x="416628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22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A538A2C-BBF2-A164-30B4-62877435B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E64BAB56-6D77-B6D0-1230-30B429E511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E616B6DC-39F4-0968-D1E8-354D1229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D3867-7B65-AA40-A8DA-51EEA0D05E5B}" type="datetime1">
              <a:rPr lang="el-GR" smtClean="0"/>
              <a:t>25/9/2022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40F9696-CA65-1C3B-6E0F-88E14C79E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523F67F-C7BA-0D10-BD62-8D0E04DBF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07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298C2B13-BDA8-4C53-0952-7026E1BC26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019B43B8-F8C2-5DD7-7251-505410601F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0928F8C6-10DE-7BDB-5AAB-DB0B05B4E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F459B-8B46-004A-BECD-493C59C31FD4}" type="datetime1">
              <a:rPr lang="el-GR" smtClean="0"/>
              <a:t>25/9/2022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DF5243A4-1755-707C-2DD7-874E5A3120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F51F672-1D3B-AE43-DC1B-2441241D74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623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3BFB67E-CB24-DD94-853B-243E0EA9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B22C0E0-8A50-1B9B-8E3F-F4B193F4A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9F0E127-027E-99BA-324D-3BB39102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AAE1A-A2CD-0B46-87A3-31DCC9DE5A11}" type="datetime1">
              <a:rPr lang="el-GR" smtClean="0"/>
              <a:t>25/9/2022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B77C2918-B062-D104-05F5-5697E7FD0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:a16="http://schemas.microsoft.com/office/drawing/2014/main" xmlns="" id="{60078E2C-0951-420F-B10B-6A4F75AB0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96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F4E13ED-7392-CEDC-F83F-C9FC7B72B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8EC3B289-5442-9A18-AA2F-C566AB93D2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907C1948-11E9-25A2-72B7-B5786638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EA33E-128D-F840-9790-958CDBA5DE92}" type="datetime1">
              <a:rPr lang="el-GR" smtClean="0"/>
              <a:t>25/9/2022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7837A5C9-C703-DD5D-E55B-37C47251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Θέση υποσέλιδου 4">
            <a:extLst>
              <a:ext uri="{FF2B5EF4-FFF2-40B4-BE49-F238E27FC236}">
                <a16:creationId xmlns:a16="http://schemas.microsoft.com/office/drawing/2014/main" xmlns="" id="{D3353049-D9DB-B263-2F86-4BAC1C8B8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4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C89EADC-B21E-5720-84C5-3244C81BD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61777C1-177E-F68B-0F4B-1CA8BB7443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4930237A-DA8F-2E8A-8DDE-D65647C83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3E7054C9-E330-BDE1-F761-C69375290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16F55-B429-EE4A-940C-1B6F92B72E65}" type="datetime1">
              <a:rPr lang="el-GR" smtClean="0"/>
              <a:t>25/9/2022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B446AB95-DCB0-A58C-D75F-0548AB9A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:a16="http://schemas.microsoft.com/office/drawing/2014/main" xmlns="" id="{141540A5-1CD8-6F0A-B90B-E4F21C753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867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D8C7EE7-33FB-D5A1-8108-52EFE1BB4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04A49C1C-EF5C-DFB4-5EA1-0C559EA2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FC5DDD21-B57E-B3F7-0731-A924583BCC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D2C2F3C7-2413-48AA-49DA-7157488F4C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46984EBB-4B80-5651-6596-457C456196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0B4F0AE7-DF11-374D-FDE8-CEF0C240A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111D7-0E09-6B44-AA28-DC75CE3687BD}" type="datetime1">
              <a:rPr lang="el-GR" smtClean="0"/>
              <a:t>25/9/2022</a:t>
            </a:fld>
            <a:endParaRPr lang="en-GB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FECA6CD1-604B-3582-A305-FA043EFC2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Θέση υποσέλιδου 4">
            <a:extLst>
              <a:ext uri="{FF2B5EF4-FFF2-40B4-BE49-F238E27FC236}">
                <a16:creationId xmlns:a16="http://schemas.microsoft.com/office/drawing/2014/main" xmlns="" id="{2F208702-4586-206C-53D2-9AAA9B3D3C7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45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2902584-3902-8D25-6A3F-240794253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DD7B47EC-E2BA-DB33-1086-361CD46D1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D9380-119C-6341-9720-78CC303D2B36}" type="datetime1">
              <a:rPr lang="el-GR" smtClean="0"/>
              <a:t>25/9/2022</a:t>
            </a:fld>
            <a:endParaRPr lang="en-GB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3C137757-DFFA-41F0-35DE-87C3E72F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Θέση υποσέλιδου 4">
            <a:extLst>
              <a:ext uri="{FF2B5EF4-FFF2-40B4-BE49-F238E27FC236}">
                <a16:creationId xmlns:a16="http://schemas.microsoft.com/office/drawing/2014/main" xmlns="" id="{F4B56CC2-0897-7A3C-4C7C-D16F5589D4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958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EFDA142B-F9C0-52BE-EB6C-6ABFB22AE6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97EFA-CAC5-CB4D-95D1-6ABA869E7FDF}" type="datetime1">
              <a:rPr lang="el-GR" smtClean="0"/>
              <a:t>25/9/2022</a:t>
            </a:fld>
            <a:endParaRPr lang="en-GB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11BA9C9B-A5B5-D1C7-7893-B8B57D207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22C30372-3A17-6867-360A-9DC61777EB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834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C692F30-EBB5-B5D9-20AD-7415CC330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D13D036-F5F8-49A1-7A1C-842AE1DD33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6452E547-62F6-30C8-2990-CAB804694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FAFDB4DD-0F4F-2A1B-A201-A5DE96E1C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FA0F3-C78F-0743-8493-B2F3388D84B9}" type="datetime1">
              <a:rPr lang="el-GR" smtClean="0"/>
              <a:t>25/9/2022</a:t>
            </a:fld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E5C37DE5-D4FF-264F-1C04-B00CF637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8" name="Θέση υποσέλιδου 4">
            <a:extLst>
              <a:ext uri="{FF2B5EF4-FFF2-40B4-BE49-F238E27FC236}">
                <a16:creationId xmlns:a16="http://schemas.microsoft.com/office/drawing/2014/main" xmlns="" id="{3C2822D7-F200-F99D-F4D7-6674506C71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852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CF3BEAA7-B94D-A447-7918-4F42F3C664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GB"/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4AB19C98-6335-575D-D27F-4C31ADDB6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85CADD0E-D023-9F9F-410B-24C0A3BB79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A6309513-2464-32A9-D180-65FCED5294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CC724-8207-8C4E-BD46-244BF2483843}" type="datetime1">
              <a:rPr lang="el-GR" smtClean="0"/>
              <a:t>25/9/2022</a:t>
            </a:fld>
            <a:endParaRPr lang="en-GB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A951E3A2-E61D-C998-B111-6C6F6C148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04FD1A6B-72C4-728A-161B-B2532307E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0860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0C718AC5-1721-941B-2C6A-CF26A1525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381317"/>
            <a:ext cx="10515600" cy="11487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/>
              <a:t>Κάντε κλικ για να επεξεργαστείτε τον τίτλο υποδείγματος</a:t>
            </a:r>
            <a:endParaRPr lang="en-GB" dirty="0"/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104197C8-29E3-84DB-5E48-5938D1C660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dirty="0"/>
              <a:t>Στυλ κειμένου υποδείγματος</a:t>
            </a:r>
          </a:p>
          <a:p>
            <a:pPr lvl="1"/>
            <a:r>
              <a:rPr lang="el-GR" dirty="0"/>
              <a:t>Δεύτερο επίπεδο</a:t>
            </a:r>
          </a:p>
          <a:p>
            <a:pPr lvl="2"/>
            <a:r>
              <a:rPr lang="el-GR" dirty="0"/>
              <a:t>Τρίτο επίπεδο</a:t>
            </a:r>
          </a:p>
          <a:p>
            <a:pPr lvl="3"/>
            <a:r>
              <a:rPr lang="el-GR" dirty="0"/>
              <a:t>Τέταρτο επίπεδο</a:t>
            </a:r>
          </a:p>
          <a:p>
            <a:pPr lvl="4"/>
            <a:r>
              <a:rPr lang="el-GR" dirty="0"/>
              <a:t>Πέμπτο επίπεδο</a:t>
            </a:r>
            <a:endParaRPr lang="en-GB" dirty="0"/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273BB99-EB11-1000-2459-02302BFF07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26926-D939-0E42-975D-DF4D14E82713}" type="datetime1">
              <a:rPr lang="el-GR" smtClean="0"/>
              <a:t>25/9/2022</a:t>
            </a:fld>
            <a:endParaRPr lang="en-GB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A02E601-D680-CADC-6E31-6DBF8A7E8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7C10-1ADC-414A-AA93-3B76DEFF5458}" type="slidenum">
              <a:rPr lang="en-GB" smtClean="0"/>
              <a:t>‹#›</a:t>
            </a:fld>
            <a:endParaRPr lang="en-GB"/>
          </a:p>
        </p:txBody>
      </p:sp>
      <p:sp>
        <p:nvSpPr>
          <p:cNvPr id="7" name="Ορθογώνιο 6">
            <a:extLst>
              <a:ext uri="{FF2B5EF4-FFF2-40B4-BE49-F238E27FC236}">
                <a16:creationId xmlns:a16="http://schemas.microsoft.com/office/drawing/2014/main" xmlns="" id="{E3B2F6C3-5B2C-8A81-3A61-F7DDA667CC3D}"/>
              </a:ext>
            </a:extLst>
          </p:cNvPr>
          <p:cNvSpPr/>
          <p:nvPr userDrawn="1"/>
        </p:nvSpPr>
        <p:spPr>
          <a:xfrm>
            <a:off x="2072640" y="1127760"/>
            <a:ext cx="8493760" cy="10668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xmlns="" id="{1E2DD87F-9EA8-8B4C-0C21-72F4426F34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47" y="132724"/>
            <a:ext cx="1089273" cy="1108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33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x.doi.org/10.57713/kallipos-43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hdl.handle.net/11419/391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6" name="Rectangle 2061">
            <a:extLst>
              <a:ext uri="{FF2B5EF4-FFF2-40B4-BE49-F238E27FC236}">
                <a16:creationId xmlns:a16="http://schemas.microsoft.com/office/drawing/2014/main" xmlns="" id="{9B7AD9F6-8CE7-4299-8FC6-328F4DCD3FF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0E89557-805B-DEF6-E6CE-9E60866C34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18185" y="763267"/>
            <a:ext cx="7092459" cy="2810864"/>
          </a:xfrm>
        </p:spPr>
        <p:txBody>
          <a:bodyPr anchor="b">
            <a:normAutofit fontScale="90000"/>
          </a:bodyPr>
          <a:lstStyle/>
          <a:p>
            <a:pPr algn="l">
              <a:lnSpc>
                <a:spcPct val="150000"/>
              </a:lnSpc>
            </a:pP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ΒΙΒΛΙΟΠΑΡΟΥΣΙΑΣΗ ΚΑΛΛΙΠΟΣ+</a:t>
            </a:r>
            <a:b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l-GR" sz="4800" dirty="0">
                <a:latin typeface="Calibri" panose="020F0502020204030204" pitchFamily="34" charset="0"/>
                <a:cs typeface="Calibri" panose="020F0502020204030204" pitchFamily="34" charset="0"/>
              </a:rPr>
              <a:t>13-15 Σεπτεμβρίου 2022</a:t>
            </a:r>
            <a:endParaRPr lang="en-GB" sz="4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6CCCE500-580B-7449-3E83-8C86BB9E8B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03975" y="4600362"/>
            <a:ext cx="6800456" cy="2097266"/>
          </a:xfrm>
        </p:spPr>
        <p:txBody>
          <a:bodyPr>
            <a:noAutofit/>
          </a:bodyPr>
          <a:lstStyle/>
          <a:p>
            <a:pPr algn="l"/>
            <a:r>
              <a:rPr lang="el-GR" sz="2000" b="1" dirty="0"/>
              <a:t>ΘΕΜΑΤΙΚΉ ΕΝΟΤΗΤΑ 2</a:t>
            </a:r>
          </a:p>
          <a:p>
            <a:pPr algn="l"/>
            <a:r>
              <a:rPr lang="el-GR" sz="2000" b="1" dirty="0"/>
              <a:t>Φυσικές Επιστήμες</a:t>
            </a:r>
            <a:r>
              <a:rPr lang="en-US" sz="2000" b="1" dirty="0"/>
              <a:t> </a:t>
            </a:r>
            <a:r>
              <a:rPr lang="el-GR" sz="2000" b="1" dirty="0" smtClean="0"/>
              <a:t>και</a:t>
            </a:r>
            <a:r>
              <a:rPr lang="en-US" sz="2000" b="1" dirty="0" smtClean="0"/>
              <a:t> </a:t>
            </a:r>
            <a:r>
              <a:rPr lang="el-GR" sz="2000" b="1" dirty="0"/>
              <a:t>Γεωπονικές Επιστήμες</a:t>
            </a:r>
          </a:p>
          <a:p>
            <a:pPr algn="l"/>
            <a:endParaRPr lang="el-GR" sz="1600" b="1" dirty="0"/>
          </a:p>
          <a:p>
            <a:pPr algn="l"/>
            <a:r>
              <a:rPr lang="el-GR" sz="1600" b="1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sz="1600" b="1" dirty="0" err="1">
                <a:solidFill>
                  <a:srgbClr val="0070C0"/>
                </a:solidFill>
              </a:rPr>
              <a:t>χοιρομητέρων</a:t>
            </a:r>
            <a:r>
              <a:rPr lang="el-GR" sz="1600" b="1" dirty="0">
                <a:solidFill>
                  <a:srgbClr val="0070C0"/>
                </a:solidFill>
              </a:rPr>
              <a:t> υψηλών αποδόσεων </a:t>
            </a:r>
            <a:endParaRPr lang="en-US" sz="1600" b="1" dirty="0">
              <a:solidFill>
                <a:srgbClr val="0070C0"/>
              </a:solidFill>
            </a:endParaRPr>
          </a:p>
          <a:p>
            <a:pPr algn="l"/>
            <a:r>
              <a:rPr lang="en-US" sz="1600" b="1" dirty="0">
                <a:solidFill>
                  <a:srgbClr val="0070C0"/>
                </a:solidFill>
              </a:rPr>
              <a:t>B. </a:t>
            </a:r>
            <a:r>
              <a:rPr lang="el-GR" sz="1600" b="1" dirty="0" err="1">
                <a:solidFill>
                  <a:srgbClr val="0070C0"/>
                </a:solidFill>
              </a:rPr>
              <a:t>Παπατσίρος</a:t>
            </a:r>
            <a:endParaRPr lang="el-GR" sz="16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0D7EF164-FF33-7BF1-C7F4-4ACDA710C3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2"/>
          <a:stretch/>
        </p:blipFill>
        <p:spPr bwMode="auto"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7" name="sketchy line">
            <a:extLst>
              <a:ext uri="{FF2B5EF4-FFF2-40B4-BE49-F238E27FC236}">
                <a16:creationId xmlns:a16="http://schemas.microsoft.com/office/drawing/2014/main" xmlns="" id="{F49775AF-8896-43EE-92C6-83497D6DC56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4128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446C9EC9-6FF5-FCA9-1DAE-13208D5C88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60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Down Arrow 7">
            <a:extLst>
              <a:ext uri="{FF2B5EF4-FFF2-40B4-BE49-F238E27FC236}">
                <a16:creationId xmlns:a16="http://schemas.microsoft.com/office/drawing/2014/main" xmlns="" id="{D4771268-CB57-404A-9271-370EB28F609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00100" y="1491343"/>
            <a:ext cx="3333749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7E08EB9-1E01-E603-6127-93A0F3C4B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2313" y="1967266"/>
            <a:ext cx="3206287" cy="2547257"/>
          </a:xfrm>
          <a:prstGeom prst="ellipse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2800" kern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ρουσί</a:t>
            </a:r>
            <a:r>
              <a:rPr lang="en-US" sz="2800" kern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ση</a:t>
            </a:r>
            <a:r>
              <a:rPr lang="en-US" sz="2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 </a:t>
            </a: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</a:t>
            </a:r>
            <a:r>
              <a:rPr lang="en-US" sz="2800" kern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</a:t>
            </a: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ροσούρ</a:t>
            </a:r>
            <a:r>
              <a:rPr lang="en-US" sz="2800" kern="12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</a:t>
            </a:r>
            <a:r>
              <a:rPr lang="en-US" sz="2800" kern="12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ς</a:t>
            </a:r>
            <a:endParaRPr lang="en-US" sz="2800" kern="12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xmlns="" id="{7CA3D844-9FDE-73B6-9175-A5EAB8EBC3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0917" y="0"/>
            <a:ext cx="4768770" cy="676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146E8250-51C3-D1E6-14EC-6AFCFCBC24C6}"/>
              </a:ext>
            </a:extLst>
          </p:cNvPr>
          <p:cNvSpPr txBox="1"/>
          <p:nvPr/>
        </p:nvSpPr>
        <p:spPr>
          <a:xfrm>
            <a:off x="2147403" y="5474876"/>
            <a:ext cx="413824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800" dirty="0" smtClean="0">
                <a:effectLst/>
                <a:latin typeface="TimesNewRomanPSMT"/>
              </a:rPr>
              <a:t>Γραφιστική </a:t>
            </a:r>
            <a:r>
              <a:rPr lang="el-GR" sz="1800" dirty="0">
                <a:effectLst/>
                <a:latin typeface="TimesNewRomanPSMT"/>
              </a:rPr>
              <a:t>Επιμέλεια: Δημολάς Ντίνος </a:t>
            </a:r>
            <a:endParaRPr lang="el-GR" dirty="0"/>
          </a:p>
        </p:txBody>
      </p:sp>
      <p:sp>
        <p:nvSpPr>
          <p:cNvPr id="27" name="Θέση υποσέλιδου 26">
            <a:extLst>
              <a:ext uri="{FF2B5EF4-FFF2-40B4-BE49-F238E27FC236}">
                <a16:creationId xmlns:a16="http://schemas.microsoft.com/office/drawing/2014/main" xmlns="" id="{D01315E6-98B2-9CE7-536C-A162C9D7AC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l-GR"/>
              <a:t>Διαχείριση της υγείας και της ευζωίας των χοιρομητέρων υψηλών αποδόσεων  - </a:t>
            </a:r>
            <a:r>
              <a:rPr lang="en-GB"/>
              <a:t>B. </a:t>
            </a:r>
            <a:r>
              <a:rPr lang="el-GR"/>
              <a:t>Παπατσίρος</a:t>
            </a:r>
            <a:endParaRPr lang="en-GB" dirty="0"/>
          </a:p>
        </p:txBody>
      </p:sp>
      <p:sp>
        <p:nvSpPr>
          <p:cNvPr id="33" name="Θέση αριθμού διαφάνειας 32">
            <a:extLst>
              <a:ext uri="{FF2B5EF4-FFF2-40B4-BE49-F238E27FC236}">
                <a16:creationId xmlns:a16="http://schemas.microsoft.com/office/drawing/2014/main" xmlns="" id="{9EBAE576-DDDC-B4C0-2D64-1DAFE71DD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0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Εικόνα 3">
            <a:extLst>
              <a:ext uri="{FF2B5EF4-FFF2-40B4-BE49-F238E27FC236}">
                <a16:creationId xmlns:a16="http://schemas.microsoft.com/office/drawing/2014/main" xmlns="" id="{50412F81-7B22-E9C7-F60F-EA37D9CD39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362" y="1307560"/>
            <a:ext cx="4370421" cy="4551267"/>
          </a:xfrm>
          <a:prstGeom prst="rect">
            <a:avLst/>
          </a:prstGeom>
        </p:spPr>
      </p:pic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05B86216-2D0B-42F8-05C3-D0D95AECBE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386196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>
                <a:solidFill>
                  <a:srgbClr val="0070C0"/>
                </a:solidFill>
              </a:rPr>
              <a:t>Διαχείριση της υγείας και της ευζωίας των χοιρομητέρων υψηλών αποδόσεων  - </a:t>
            </a:r>
            <a:r>
              <a:rPr lang="en">
                <a:solidFill>
                  <a:srgbClr val="0070C0"/>
                </a:solidFill>
              </a:rPr>
              <a:t>B. </a:t>
            </a:r>
            <a:r>
              <a:rPr lang="el-GR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xmlns="" id="{41434BF5-02C1-3019-8709-5FB0C66985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1783" y="2034057"/>
            <a:ext cx="7023100" cy="3644900"/>
          </a:xfrm>
          <a:prstGeom prst="rect">
            <a:avLst/>
          </a:prstGeom>
        </p:spPr>
      </p:pic>
      <p:sp>
        <p:nvSpPr>
          <p:cNvPr id="16" name="Τίτλος 15">
            <a:extLst>
              <a:ext uri="{FF2B5EF4-FFF2-40B4-BE49-F238E27FC236}">
                <a16:creationId xmlns:a16="http://schemas.microsoft.com/office/drawing/2014/main" xmlns="" id="{E8711E0E-CA9E-B636-BBAE-40AC27B55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2640" y="158845"/>
            <a:ext cx="10515600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Στοιχεία βιβλίου</a:t>
            </a:r>
          </a:p>
        </p:txBody>
      </p:sp>
      <p:sp>
        <p:nvSpPr>
          <p:cNvPr id="22" name="Θέση αριθμού διαφάνειας 21">
            <a:extLst>
              <a:ext uri="{FF2B5EF4-FFF2-40B4-BE49-F238E27FC236}">
                <a16:creationId xmlns:a16="http://schemas.microsoft.com/office/drawing/2014/main" xmlns="" id="{513B071F-A8C2-0C7F-CD69-A42748EEAC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3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601362" y="5858828"/>
            <a:ext cx="1112710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dirty="0"/>
              <a:t>Βιβλιογραφική Αναφορά: Παπατσίρος, Β. (2022). </a:t>
            </a:r>
            <a:r>
              <a:rPr lang="el-GR" sz="1100" i="1" dirty="0"/>
              <a:t>Διαχείριση της υγείας και της ευζωίας των χοιρομητέρων υψηλών αποδόσεων </a:t>
            </a:r>
            <a:r>
              <a:rPr lang="el-GR" sz="1100" dirty="0"/>
              <a:t>[Προπτυχιακό εγχειρίδιο]. Κάλλιπος, Ανοικτές Ακαδημαϊκές </a:t>
            </a:r>
            <a:r>
              <a:rPr lang="el-GR" sz="1100" dirty="0" smtClean="0"/>
              <a:t>Εκδόσεις</a:t>
            </a:r>
            <a:r>
              <a:rPr lang="en-US" sz="1100" dirty="0" smtClean="0"/>
              <a:t>.</a:t>
            </a:r>
            <a:r>
              <a:rPr lang="en-US" sz="1100" dirty="0"/>
              <a:t> </a:t>
            </a:r>
            <a:r>
              <a:rPr lang="en-US" sz="1100" dirty="0">
                <a:hlinkClick r:id="rId4"/>
              </a:rPr>
              <a:t>http://</a:t>
            </a:r>
            <a:r>
              <a:rPr lang="en-US" sz="1100" dirty="0" smtClean="0">
                <a:hlinkClick r:id="rId4"/>
              </a:rPr>
              <a:t>dx.doi.org/10.57713/kallipos-43</a:t>
            </a:r>
            <a:endParaRPr lang="en-US" sz="1100" dirty="0" smtClean="0"/>
          </a:p>
          <a:p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368809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8A4036D-C9D0-F4F0-9A1B-1FDFA0137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6077" y="267017"/>
            <a:ext cx="10515600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Συγγραφέας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υποσέλιδου 4">
            <a:extLst>
              <a:ext uri="{FF2B5EF4-FFF2-40B4-BE49-F238E27FC236}">
                <a16:creationId xmlns:a16="http://schemas.microsoft.com/office/drawing/2014/main" xmlns="" id="{A4858A41-4280-839F-D320-180C566E4D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386196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EAE3977-AE5D-DAB1-9669-634C5DA352F6}"/>
              </a:ext>
            </a:extLst>
          </p:cNvPr>
          <p:cNvSpPr txBox="1"/>
          <p:nvPr/>
        </p:nvSpPr>
        <p:spPr>
          <a:xfrm>
            <a:off x="74034" y="1578800"/>
            <a:ext cx="734055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3 συγγράμματα στο αντικείμενο </a:t>
            </a:r>
            <a:r>
              <a:rPr lang="el-GR" dirty="0" smtClean="0"/>
              <a:t>«Παθολογία Χοίρων».</a:t>
            </a:r>
            <a:endParaRPr lang="el-G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2 κεφάλαια κτηνιατρικής παθολογίας σε ξενόγλωσσα </a:t>
            </a:r>
            <a:r>
              <a:rPr lang="el-GR" dirty="0" smtClean="0"/>
              <a:t>βιβλία. </a:t>
            </a:r>
            <a:endParaRPr lang="el-G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2 κεφάλαια ως  συν-συγγραφέας σε ξενόγλωσσα </a:t>
            </a:r>
            <a:r>
              <a:rPr lang="el-GR" dirty="0" smtClean="0"/>
              <a:t>βιβλία.</a:t>
            </a:r>
            <a:endParaRPr lang="el-G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165 εργασίες σε επιστημονικά περιοδικά και πλήρη πρακτικά </a:t>
            </a:r>
            <a:r>
              <a:rPr lang="el-GR" dirty="0" smtClean="0"/>
              <a:t>συνεδρίων.</a:t>
            </a:r>
            <a:endParaRPr lang="el-GR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l-GR" dirty="0"/>
              <a:t>Ε</a:t>
            </a:r>
            <a:r>
              <a:rPr lang="el-GR" dirty="0" smtClean="0"/>
              <a:t>πιστημονικός </a:t>
            </a:r>
            <a:r>
              <a:rPr lang="el-GR" dirty="0"/>
              <a:t>υπεύθυνος σε 18 ερευνητικά προγράμματα και συμμετοχή σε άλλα </a:t>
            </a:r>
            <a:r>
              <a:rPr lang="el-GR" dirty="0" smtClean="0"/>
              <a:t>21.</a:t>
            </a:r>
            <a:endParaRPr lang="el-GR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D576652-9F63-9BD5-B66B-FC9516AEE0CA}"/>
              </a:ext>
            </a:extLst>
          </p:cNvPr>
          <p:cNvSpPr txBox="1"/>
          <p:nvPr/>
        </p:nvSpPr>
        <p:spPr>
          <a:xfrm>
            <a:off x="148919" y="4388775"/>
            <a:ext cx="6337424" cy="181203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Παθολογία Παραγωγικών Ζώων Ι – ΙV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Πρακτική Άσκηση στην Παθολογία Παραγωγικών Ζώων Ι – ΙΙ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Γενική Παθολογία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Ζωοτεχνία, ηθολογία,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ευζωία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σχετικη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νομοθεσία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Ι – ΙΙ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Εφαρμογή καινοτόμων ιδεών / τεχνολογιών στη χοιροτροφία και πτηνοτροφία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Παθολογία Αναπαραγωγής της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συός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και του κάπρου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15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Τεχνητή Σπερματέγχυση Κάπρου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Calaméo - Ειδική Παθολογία Πεπτικού Συστήµατος του Χοίρου.">
            <a:extLst>
              <a:ext uri="{FF2B5EF4-FFF2-40B4-BE49-F238E27FC236}">
                <a16:creationId xmlns:a16="http://schemas.microsoft.com/office/drawing/2014/main" xmlns="" id="{BE9E023B-119A-97F1-E407-5B36365CC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2388" y="1445689"/>
            <a:ext cx="1884006" cy="266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ΠΑΘΟΛΟΓΙΑ ΧΟΙΡΟΥ ΝΟΣΗΜΑΤΑ ΚΑΙ ΠΑΘΟΛΟΓΙΚΕΣ ΚΑΤΑΣΤΑΣΕΙΣ ΒΑΚΤΗΡΙΑΚΗΣ  ΑΙΤΙΟΛΟΓΙΑΣ - IANOS">
            <a:extLst>
              <a:ext uri="{FF2B5EF4-FFF2-40B4-BE49-F238E27FC236}">
                <a16:creationId xmlns:a16="http://schemas.microsoft.com/office/drawing/2014/main" xmlns="" id="{312865C3-9DD6-9BEE-06A5-CC18FDD150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572" y="1475548"/>
            <a:ext cx="1884006" cy="2605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Book cover">
            <a:extLst>
              <a:ext uri="{FF2B5EF4-FFF2-40B4-BE49-F238E27FC236}">
                <a16:creationId xmlns:a16="http://schemas.microsoft.com/office/drawing/2014/main" xmlns="" id="{AB45E7E0-9DDF-969F-D14B-C5E583F176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4391" y="4320327"/>
            <a:ext cx="1253655" cy="18804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Picture 13">
            <a:extLst>
              <a:ext uri="{FF2B5EF4-FFF2-40B4-BE49-F238E27FC236}">
                <a16:creationId xmlns:a16="http://schemas.microsoft.com/office/drawing/2014/main" xmlns="" id="{0180F4FF-A249-A6E1-4023-00C29076E6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116765" y="4310831"/>
            <a:ext cx="1253654" cy="1899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9" name="Picture 17" descr="Antimicrobial Agents">
            <a:extLst>
              <a:ext uri="{FF2B5EF4-FFF2-40B4-BE49-F238E27FC236}">
                <a16:creationId xmlns:a16="http://schemas.microsoft.com/office/drawing/2014/main" xmlns="" id="{49FA7A37-51EA-F1D8-053D-50D8077130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757" y="4326401"/>
            <a:ext cx="1253654" cy="1883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91" name="Picture 19" descr="Viral Replication">
            <a:extLst>
              <a:ext uri="{FF2B5EF4-FFF2-40B4-BE49-F238E27FC236}">
                <a16:creationId xmlns:a16="http://schemas.microsoft.com/office/drawing/2014/main" xmlns="" id="{E4AFF0F1-01D0-366E-792B-5C64A530E2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0578" y="4326401"/>
            <a:ext cx="1253654" cy="18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Θέση αριθμού διαφάνειας 14">
            <a:extLst>
              <a:ext uri="{FF2B5EF4-FFF2-40B4-BE49-F238E27FC236}">
                <a16:creationId xmlns:a16="http://schemas.microsoft.com/office/drawing/2014/main" xmlns="" id="{95200DC5-33F2-4D1D-1633-E3B945A348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4</a:t>
            </a:fld>
            <a:endParaRPr lang="en-GB"/>
          </a:p>
        </p:txBody>
      </p:sp>
      <p:pic>
        <p:nvPicPr>
          <p:cNvPr id="4" name="Εικόνα 3" descr="Εικόνα που περιέχει κείμενο, μαύρο,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82689182-FDB5-49BF-19DF-7DD28AEDDDD3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8395" y="1436225"/>
            <a:ext cx="1253655" cy="1253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566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A62603E3-6073-D679-4512-24F9593AE6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1520" y="269557"/>
            <a:ext cx="8607865" cy="867581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Διδακτική αξία/χρήση του βιβλίου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CF9FF37-1C47-7E52-02ED-40FA83C7A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20" y="1520466"/>
            <a:ext cx="11622157" cy="506797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l-GR" sz="1600" b="1" dirty="0">
                <a:solidFill>
                  <a:srgbClr val="0070C0"/>
                </a:solidFill>
              </a:rPr>
              <a:t>Συναφή μαθήματα/Τμήματα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400" dirty="0"/>
              <a:t>Τμήματα Κτηνιατρικής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400" dirty="0"/>
              <a:t>Τμήματα Επιστήμης Ζωικής Παραγωγής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l-GR" sz="1400" dirty="0"/>
          </a:p>
          <a:p>
            <a:pPr>
              <a:lnSpc>
                <a:spcPct val="150000"/>
              </a:lnSpc>
            </a:pPr>
            <a:r>
              <a:rPr lang="el-GR" sz="1600" b="1" dirty="0">
                <a:solidFill>
                  <a:srgbClr val="0070C0"/>
                </a:solidFill>
              </a:rPr>
              <a:t>Συναφή βιβλία που ήδη χρησιμοποιούνται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l-GR" sz="1400" dirty="0" smtClean="0"/>
              <a:t>Παπατσίρος, Β. (2015). </a:t>
            </a:r>
            <a:r>
              <a:rPr lang="el-GR" sz="1400" i="1" dirty="0"/>
              <a:t>Ειδική Παθολογία Πεπτικού Συστήµατος του </a:t>
            </a:r>
            <a:r>
              <a:rPr lang="el-GR" sz="1400" i="1" dirty="0" smtClean="0"/>
              <a:t>Χοίρου</a:t>
            </a:r>
            <a:r>
              <a:rPr lang="el-GR" sz="1400" dirty="0"/>
              <a:t> </a:t>
            </a:r>
            <a:r>
              <a:rPr lang="el-GR" sz="1400" dirty="0" smtClean="0"/>
              <a:t>[Προπτυχιακό εγχειρίδιο]. Κάλλιπος, Ανοικτές Ακαδημαϊκές Εκδόσεις. </a:t>
            </a:r>
            <a:r>
              <a:rPr lang="en-US" sz="1400" dirty="0">
                <a:hlinkClick r:id="rId2"/>
              </a:rPr>
              <a:t>http://</a:t>
            </a:r>
            <a:r>
              <a:rPr lang="en-US" sz="1400" dirty="0" smtClean="0">
                <a:hlinkClick r:id="rId2"/>
              </a:rPr>
              <a:t>hdl.handle.net/11419/3917</a:t>
            </a:r>
            <a:r>
              <a:rPr lang="el-GR" sz="1400" dirty="0" smtClean="0"/>
              <a:t>. </a:t>
            </a:r>
            <a:r>
              <a:rPr lang="en-US" sz="1400" dirty="0" smtClean="0"/>
              <a:t>ISBN</a:t>
            </a:r>
            <a:r>
              <a:rPr lang="en-US" sz="1400" dirty="0"/>
              <a:t>: 978-960-603-210-3</a:t>
            </a:r>
            <a:r>
              <a:rPr lang="en-US" sz="1400" dirty="0" smtClean="0"/>
              <a:t>.</a:t>
            </a:r>
            <a:endParaRPr lang="el-GR" sz="1400" dirty="0" smtClean="0"/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n-US" sz="1400" dirty="0" smtClean="0"/>
              <a:t> </a:t>
            </a:r>
            <a:r>
              <a:rPr lang="el-GR" sz="1400" dirty="0" smtClean="0"/>
              <a:t>Παπατσίρος, Β. (2013) </a:t>
            </a:r>
            <a:r>
              <a:rPr lang="el-GR" sz="1400" i="1" dirty="0" smtClean="0"/>
              <a:t>Παθολογία Χοίρου. Νοσήµατα &amp; Παθολογικές Καταστάσεις Βακτηριακής Αιτιολογίας </a:t>
            </a:r>
            <a:r>
              <a:rPr lang="el-GR" sz="1400" dirty="0" smtClean="0"/>
              <a:t>(Α΄ έκδ.). Εκδόσεις «Ροτόντα» Χαβαλές Α. – Χατζησυμεών Κ. Ο.Ε. </a:t>
            </a:r>
            <a:r>
              <a:rPr lang="en-US" sz="1400" dirty="0" smtClean="0"/>
              <a:t>ISBN: 978-960-6894-54-1</a:t>
            </a:r>
            <a:r>
              <a:rPr lang="el-GR" sz="1400" dirty="0" smtClean="0"/>
              <a:t>. </a:t>
            </a:r>
          </a:p>
          <a:p>
            <a:pPr>
              <a:lnSpc>
                <a:spcPct val="150000"/>
              </a:lnSpc>
            </a:pPr>
            <a:r>
              <a:rPr lang="el-GR" sz="1600" b="1" dirty="0" smtClean="0">
                <a:solidFill>
                  <a:srgbClr val="0070C0"/>
                </a:solidFill>
              </a:rPr>
              <a:t>Αναμενόμενη χρήση του παρόντος συγγράμματος</a:t>
            </a:r>
            <a:endParaRPr lang="en-US" sz="1600" b="1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400" dirty="0" smtClean="0"/>
              <a:t>Προπτυχιακοί </a:t>
            </a:r>
            <a:r>
              <a:rPr lang="el-GR" sz="1400" dirty="0"/>
              <a:t>και μεταπτυχιακοί φοιτητές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400" dirty="0">
                <a:effectLst/>
              </a:rPr>
              <a:t>Επαγγελματίες (κτηνίατροι, ζωοτέχνες)</a:t>
            </a:r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55FE013B-6EE2-30CC-4F2C-45EAC156FC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46297" y="6289834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70133B2E-C577-A403-2000-D8C91AEEC1FC}"/>
              </a:ext>
            </a:extLst>
          </p:cNvPr>
          <p:cNvSpPr txBox="1"/>
          <p:nvPr/>
        </p:nvSpPr>
        <p:spPr>
          <a:xfrm>
            <a:off x="4677506" y="1357588"/>
            <a:ext cx="6760651" cy="199785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Παθολογία Παραγωγικών Ζώων Ι – ΙV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Πρακτική Άσκηση στην Παθολογία Παραγωγικών Ζώων Ι – ΙΙ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Γενική Παθολογία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Ζωοτεχνία, ηθολογία,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ευζωία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και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σχετικη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́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νομοθεσία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Ι – ΙΙ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Εφαρμογή καινοτόμων ιδεών και τεχνολογιών στη χοιροτροφία και πτηνοτροφία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base">
              <a:lnSpc>
                <a:spcPct val="150000"/>
              </a:lnSpc>
              <a:buSzPts val="1000"/>
              <a:buFont typeface="Symbol" pitchFamily="2" charset="2"/>
              <a:buChar char=""/>
              <a:tabLst>
                <a:tab pos="457200" algn="l"/>
              </a:tabLst>
            </a:pP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Παθολογία Αναπαραγωγής της </a:t>
            </a:r>
            <a:r>
              <a:rPr lang="el-GR" sz="1400" dirty="0" err="1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συός</a:t>
            </a:r>
            <a:r>
              <a:rPr lang="el-GR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και του κάπρου</a:t>
            </a:r>
            <a:endParaRPr lang="el-GR" sz="1400" dirty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xmlns="" id="{EF55A8A3-DF12-EBE6-1ED8-BFB2E91A1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5</a:t>
            </a:fld>
            <a:endParaRPr lang="en-GB"/>
          </a:p>
        </p:txBody>
      </p:sp>
      <p:pic>
        <p:nvPicPr>
          <p:cNvPr id="7" name="Εικόνα 6" descr="Εικόνα που περιέχει κείμενο, μαύρο, υπογραφή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EEA80C92-AE9E-E874-C75C-9D2DCAAC98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6388" y="4793029"/>
            <a:ext cx="1958292" cy="1958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429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C858870-2CBD-E874-61BC-7F190F5CA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23" y="83233"/>
            <a:ext cx="8422977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Αναλυτική παρουσίαση περιεχομένου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1" y="1457382"/>
            <a:ext cx="11476382" cy="50891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l-G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Κοινό στο οποίο απευθύνεται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Προπτυχιακοί και μεταπτυχιακοί φοιτητές 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l-GR" sz="16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Επαγγελματίες (κτηνίατροι, ζωοτέχνες)</a:t>
            </a: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Μαθησιακοί στόχοι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Κατανόηση θεμάτων παθολογίας, και γενικότερα της διαχείρισης των υπερπαραγωγικών </a:t>
            </a:r>
            <a:r>
              <a:rPr lang="el-G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χοιρομητέρων</a:t>
            </a: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ü"/>
            </a:pP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Κατανόηση μεθόδων αντιμετώπισης και πρόληψης των επιπτώσεων της αυξημένης </a:t>
            </a:r>
            <a:r>
              <a:rPr lang="el-G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πολυδυμίας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 στην υγεία, την ευζωία και την παραγωγικότητά τους</a:t>
            </a:r>
          </a:p>
          <a:p>
            <a:pPr>
              <a:lnSpc>
                <a:spcPct val="100000"/>
              </a:lnSpc>
            </a:pPr>
            <a:endParaRPr lang="el-G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l-GR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Δομή</a:t>
            </a:r>
            <a:endParaRPr lang="en-US" sz="16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Πρ</a:t>
            </a:r>
            <a:r>
              <a:rPr lang="en-US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ό</a:t>
            </a:r>
            <a:r>
              <a:rPr lang="el-G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λογος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 - Εισαγωγή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6 κεφάλαια (</a:t>
            </a:r>
            <a:r>
              <a:rPr lang="el-GR" sz="16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Σύνοψη, 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Ενότητες, Βιβλιογραφία, Κριτήρια αξιολόγησης) </a:t>
            </a:r>
          </a:p>
          <a:p>
            <a:pPr>
              <a:lnSpc>
                <a:spcPct val="100000"/>
              </a:lnSpc>
              <a:buFont typeface="Wingdings" pitchFamily="2" charset="2"/>
              <a:buChar char="Ø"/>
            </a:pP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Χρήση πινάκων, εικόνων, διαγραμμάτων 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xmlns="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492875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8" name="Θέση αριθμού διαφάνειας 7">
            <a:extLst>
              <a:ext uri="{FF2B5EF4-FFF2-40B4-BE49-F238E27FC236}">
                <a16:creationId xmlns:a16="http://schemas.microsoft.com/office/drawing/2014/main" xmlns="" id="{94CBEE59-756E-4EE9-2AF4-90E773A0D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041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530" y="1457382"/>
            <a:ext cx="11725115" cy="530683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1</a:t>
            </a:r>
            <a:r>
              <a:rPr lang="en-US" sz="1600" b="1" dirty="0">
                <a:solidFill>
                  <a:srgbClr val="0070C0"/>
                </a:solidFill>
              </a:rPr>
              <a:t> -</a:t>
            </a:r>
            <a:r>
              <a:rPr lang="el-GR" sz="1600" b="1" dirty="0">
                <a:solidFill>
                  <a:srgbClr val="0070C0"/>
                </a:solidFill>
              </a:rPr>
              <a:t> Η πρόκληση των </a:t>
            </a:r>
            <a:r>
              <a:rPr lang="el-GR" sz="1600" b="1" dirty="0" err="1">
                <a:solidFill>
                  <a:srgbClr val="0070C0"/>
                </a:solidFill>
              </a:rPr>
              <a:t>χοιρομητέρων</a:t>
            </a:r>
            <a:r>
              <a:rPr lang="el-GR" sz="1600" b="1" dirty="0">
                <a:solidFill>
                  <a:srgbClr val="0070C0"/>
                </a:solidFill>
              </a:rPr>
              <a:t> υψηλών αποδόσεων στη σύγχρονη χοιροτροφία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Γ</a:t>
            </a:r>
            <a:r>
              <a:rPr lang="el-GR" sz="1600" dirty="0" smtClean="0"/>
              <a:t>ενετική </a:t>
            </a:r>
            <a:r>
              <a:rPr lang="el-GR" sz="1600" dirty="0"/>
              <a:t>εξέλιξη των χοιρομητέρων τις τελευταίες δεκαετίες, και συγκεκριμένα η αύξηση της πολυδυμίας, που οδήγησε στην παραγωγή χοιρομητέρων υψηλών αποδόσεων.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ροκλήσεις </a:t>
            </a:r>
            <a:r>
              <a:rPr lang="el-GR" sz="1600" dirty="0"/>
              <a:t>που προέκυψαν από την αύξηση της πολυδυμίας και την ανάγκη διαμόρφωσης νέων προγραμμάτων διαχείρισης της υγείας και της ευζωίας των χοιρομητέρων υψηλών αποδόσεων.</a:t>
            </a:r>
            <a:endParaRPr lang="en-US" sz="16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1600" i="1" dirty="0"/>
          </a:p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</a:t>
            </a:r>
            <a:r>
              <a:rPr lang="en-US" sz="1600" b="1" dirty="0">
                <a:solidFill>
                  <a:srgbClr val="0070C0"/>
                </a:solidFill>
              </a:rPr>
              <a:t>2 - </a:t>
            </a:r>
            <a:r>
              <a:rPr lang="el-GR" sz="1600" b="1" dirty="0" err="1">
                <a:solidFill>
                  <a:srgbClr val="0070C0"/>
                </a:solidFill>
              </a:rPr>
              <a:t>Παθοφυσιολογικοί</a:t>
            </a:r>
            <a:r>
              <a:rPr lang="el-GR" sz="1600" b="1" dirty="0">
                <a:solidFill>
                  <a:srgbClr val="0070C0"/>
                </a:solidFill>
              </a:rPr>
              <a:t> και περιβαλλοντικοί παράγοντες επικινδυνότητας της υγείας και της ευζωίας των </a:t>
            </a:r>
            <a:r>
              <a:rPr lang="el-GR" sz="1600" b="1" dirty="0" err="1">
                <a:solidFill>
                  <a:srgbClr val="0070C0"/>
                </a:solidFill>
              </a:rPr>
              <a:t>υπερπαραγωγικών</a:t>
            </a:r>
            <a:r>
              <a:rPr lang="el-GR" sz="1600" b="1" dirty="0">
                <a:solidFill>
                  <a:srgbClr val="0070C0"/>
                </a:solidFill>
              </a:rPr>
              <a:t> </a:t>
            </a:r>
            <a:r>
              <a:rPr lang="el-GR" sz="1600" b="1" dirty="0" err="1">
                <a:solidFill>
                  <a:srgbClr val="0070C0"/>
                </a:solidFill>
              </a:rPr>
              <a:t>χοιρομητέρων</a:t>
            </a:r>
            <a:endParaRPr lang="el-GR" sz="16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αθοφυσιολογικοί </a:t>
            </a:r>
            <a:r>
              <a:rPr lang="el-GR" sz="1600" dirty="0"/>
              <a:t>και περιβαλλοντικοί παράγοντες επικινδυνότητας, που επηρεάζουν αρνητικά την υγεία και την ευζωία των χοιρομητέρων υψηλών αποδόσεων.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αράγοντες </a:t>
            </a:r>
            <a:r>
              <a:rPr lang="el-GR" sz="1600" dirty="0"/>
              <a:t>επικινδυνότητας (πόνος, δυστοκία, δυσκοιλιότητα, έλκη, θερμικό στρες).</a:t>
            </a:r>
            <a:endParaRPr lang="en-US" sz="1600" dirty="0"/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xmlns="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492875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xmlns="" id="{330B8813-D142-FB4F-8BCA-80951C36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23" y="83233"/>
            <a:ext cx="8422977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Αναλυτική παρουσίαση περιεχομένου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E9F1498-C6F3-CB48-B99E-5EA5E44F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631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3" y="1373611"/>
            <a:ext cx="11795454" cy="5119264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3 </a:t>
            </a:r>
            <a:r>
              <a:rPr lang="en-US" sz="1600" b="1" dirty="0">
                <a:solidFill>
                  <a:srgbClr val="0070C0"/>
                </a:solidFill>
              </a:rPr>
              <a:t>- </a:t>
            </a:r>
            <a:r>
              <a:rPr lang="el-GR" sz="1600" b="1" dirty="0">
                <a:solidFill>
                  <a:srgbClr val="0070C0"/>
                </a:solidFill>
              </a:rPr>
              <a:t>Επιπτώσεις του αυξημένου δείκτη </a:t>
            </a:r>
            <a:r>
              <a:rPr lang="el-GR" sz="1600" b="1" dirty="0" err="1">
                <a:solidFill>
                  <a:srgbClr val="0070C0"/>
                </a:solidFill>
              </a:rPr>
              <a:t>πολυδυμίας</a:t>
            </a:r>
            <a:r>
              <a:rPr lang="el-GR" sz="1600" b="1" dirty="0">
                <a:solidFill>
                  <a:srgbClr val="0070C0"/>
                </a:solidFill>
              </a:rPr>
              <a:t> στην υγεία και την ευζωία των </a:t>
            </a:r>
            <a:r>
              <a:rPr lang="el-GR" sz="1600" b="1" dirty="0" err="1">
                <a:solidFill>
                  <a:srgbClr val="0070C0"/>
                </a:solidFill>
              </a:rPr>
              <a:t>χοιρομητέρων</a:t>
            </a:r>
            <a:endParaRPr lang="el-GR" sz="16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Ε</a:t>
            </a:r>
            <a:r>
              <a:rPr lang="el-GR" sz="1600" dirty="0" smtClean="0"/>
              <a:t>πιπτώσεις </a:t>
            </a:r>
            <a:r>
              <a:rPr lang="el-GR" sz="1600" dirty="0"/>
              <a:t>του αυξημένου δείκτη πολυδυμίας των χοιρομητέρων υψηλών αποδόσεων, στην υγεία, την ευζωία και την </a:t>
            </a:r>
            <a:r>
              <a:rPr lang="el-GR" sz="1600" dirty="0" smtClean="0"/>
              <a:t>παραγωγικότητα.</a:t>
            </a:r>
            <a:endParaRPr lang="el-GR" sz="1600" dirty="0"/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αθολογικές </a:t>
            </a:r>
            <a:r>
              <a:rPr lang="el-GR" sz="1600" dirty="0"/>
              <a:t>καταστάσεις (Σύνδρομο Επιλόχειας Υπογαλαξίας Δυσγαλαξίας, Επιλόχεια μητρίτιδα, Λοιμώξεις του ουροποιητικού συστήματος), η εμφάνιση των οποίων συνδέεται συχνά με την αυξημένη πολυδυμία.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Μ</a:t>
            </a:r>
            <a:r>
              <a:rPr lang="el-GR" sz="1600" dirty="0" smtClean="0"/>
              <a:t>έτρα </a:t>
            </a:r>
            <a:r>
              <a:rPr lang="el-GR" sz="1600" dirty="0"/>
              <a:t>και τρόποι αντιμετώπισης παθολογικών καταστάσεων, αλλά και των επιπτώσεων του αυξημένου δείκτη </a:t>
            </a:r>
            <a:r>
              <a:rPr lang="el-GR" sz="1600" dirty="0" smtClean="0"/>
              <a:t>πολυδυμίας.</a:t>
            </a: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4</a:t>
            </a:r>
            <a:r>
              <a:rPr lang="en-US" sz="1600" b="1" dirty="0">
                <a:solidFill>
                  <a:srgbClr val="0070C0"/>
                </a:solidFill>
              </a:rPr>
              <a:t> - </a:t>
            </a:r>
            <a:r>
              <a:rPr lang="el-GR" sz="1600" b="1" dirty="0">
                <a:solidFill>
                  <a:srgbClr val="0070C0"/>
                </a:solidFill>
              </a:rPr>
              <a:t> Η σημασία και τα χαρακτηριστικά του </a:t>
            </a:r>
            <a:r>
              <a:rPr lang="el-GR" sz="1600" b="1" dirty="0" err="1">
                <a:solidFill>
                  <a:srgbClr val="0070C0"/>
                </a:solidFill>
              </a:rPr>
              <a:t>πρωτογάλακτος</a:t>
            </a:r>
            <a:r>
              <a:rPr lang="el-GR" sz="1600" b="1" dirty="0">
                <a:solidFill>
                  <a:srgbClr val="0070C0"/>
                </a:solidFill>
              </a:rPr>
              <a:t>/γάλακτος στη σύγχρονη χοιροτροφία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Δ</a:t>
            </a:r>
            <a:r>
              <a:rPr lang="el-GR" sz="1600" dirty="0" smtClean="0"/>
              <a:t>εδομένα </a:t>
            </a:r>
            <a:r>
              <a:rPr lang="el-GR" sz="1600" dirty="0"/>
              <a:t>σχετικά με τα χαρακτηριστικά του πρωτογάλακτος/ γάλακτος της </a:t>
            </a:r>
            <a:r>
              <a:rPr lang="el-GR" sz="1600" dirty="0" smtClean="0"/>
              <a:t>χοιρομητέρας, </a:t>
            </a:r>
            <a:r>
              <a:rPr lang="el-GR" sz="1600" dirty="0"/>
              <a:t>καθώς και η σημασία των χαρακτηριστικών αυτών για την παραγωγικότητα των σύγχρονων εκτροφών.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αράγοντες </a:t>
            </a:r>
            <a:r>
              <a:rPr lang="el-GR" sz="1600" dirty="0"/>
              <a:t>που επηρεάζουν τη γαλακτοπαραγωγική ικανότητα των </a:t>
            </a:r>
            <a:r>
              <a:rPr lang="el-GR" sz="1600" dirty="0" smtClean="0"/>
              <a:t>χοιρομητέρων, </a:t>
            </a:r>
            <a:r>
              <a:rPr lang="el-GR" sz="1600" dirty="0"/>
              <a:t>καθώς και μέτρα για τη βελτίωση αυτής.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Ε</a:t>
            </a:r>
            <a:r>
              <a:rPr lang="el-GR" sz="1600" dirty="0" smtClean="0"/>
              <a:t>πίδραση </a:t>
            </a:r>
            <a:r>
              <a:rPr lang="el-GR" sz="1600" dirty="0"/>
              <a:t>της γαλακτοπαραγωγικής ικανότητας (ποιότητα/ποσότητα του πρωτογάλακτος/γάλακτος) στην υγεία και στην ανάπτυξη των χοιριδίων</a:t>
            </a:r>
            <a:r>
              <a:rPr lang="el-GR" sz="1600" b="1" dirty="0">
                <a:solidFill>
                  <a:srgbClr val="0070C0"/>
                </a:solidFill>
              </a:rPr>
              <a:t>.</a:t>
            </a:r>
            <a:endParaRPr lang="en-US" sz="1600" b="1" dirty="0">
              <a:solidFill>
                <a:srgbClr val="0070C0"/>
              </a:solidFill>
            </a:endParaRPr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xmlns="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492875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xmlns="" id="{330B8813-D142-FB4F-8BCA-80951C36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23" y="83233"/>
            <a:ext cx="8422977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Αναλυτική παρουσίαση περιεχομένου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E9F1498-C6F3-CB48-B99E-5EA5E44F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471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51F0F5B-4F7E-0FFF-681C-8618CE5867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9304" y="1512085"/>
            <a:ext cx="11694195" cy="520939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5 </a:t>
            </a:r>
            <a:r>
              <a:rPr lang="en-US" sz="1600" b="1" dirty="0">
                <a:solidFill>
                  <a:srgbClr val="0070C0"/>
                </a:solidFill>
              </a:rPr>
              <a:t>- </a:t>
            </a:r>
            <a:r>
              <a:rPr lang="el-GR" sz="1600" b="1" dirty="0">
                <a:solidFill>
                  <a:srgbClr val="0070C0"/>
                </a:solidFill>
              </a:rPr>
              <a:t>Παθολογικές καταστάσεις των νεογέννητων χοιριδίων </a:t>
            </a:r>
            <a:r>
              <a:rPr lang="el-GR" sz="1600" b="1" dirty="0" smtClean="0">
                <a:solidFill>
                  <a:srgbClr val="0070C0"/>
                </a:solidFill>
              </a:rPr>
              <a:t>που συνδέονται με αυξημένο </a:t>
            </a:r>
            <a:r>
              <a:rPr lang="el-GR" sz="1600" b="1" dirty="0">
                <a:solidFill>
                  <a:srgbClr val="0070C0"/>
                </a:solidFill>
              </a:rPr>
              <a:t>δείκτη πολυδυμίας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Π</a:t>
            </a:r>
            <a:r>
              <a:rPr lang="el-GR" sz="1600" dirty="0" smtClean="0"/>
              <a:t>αθολογικές </a:t>
            </a:r>
            <a:r>
              <a:rPr lang="el-GR" sz="1600" dirty="0"/>
              <a:t>καταστάσεις των νεογέννητων χοιριδίων, οι </a:t>
            </a:r>
            <a:r>
              <a:rPr lang="el-GR" sz="1600" dirty="0" smtClean="0"/>
              <a:t>οποίες </a:t>
            </a:r>
            <a:r>
              <a:rPr lang="el-GR" sz="1600" dirty="0"/>
              <a:t>συνδέονται με τον αυξημένο δείκτη πολυδυμίας στις σύγχρονες χοιρομητέρες υψηλών αποδόσεων.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Τ</a:t>
            </a:r>
            <a:r>
              <a:rPr lang="el-GR" sz="1600" dirty="0" smtClean="0"/>
              <a:t>ρόποι </a:t>
            </a:r>
            <a:r>
              <a:rPr lang="el-GR" sz="1600" dirty="0"/>
              <a:t>αντιμετώπισης των παραπάνω παθολογικών καταστάσεων στο πλαίσιο ενός προγράμματος ολοκληρωμένης διαχείρισης της υγείας και της ευζωίας των εκτροφών, με σκοπό τη βελτίωση των ποσοστών βιωσιμότητας των χοιριδίων.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Α</a:t>
            </a:r>
            <a:r>
              <a:rPr lang="el-GR" sz="1600" dirty="0" smtClean="0"/>
              <a:t>ναλυτικά </a:t>
            </a:r>
            <a:r>
              <a:rPr lang="el-GR" sz="1600" dirty="0"/>
              <a:t>δεδομένα για τις επιπτώσεις του υψηλού δείκτη πολυδυμίας στην υγεία και την ευζωία των χοιριδίων.</a:t>
            </a:r>
            <a:endParaRPr lang="en-US" sz="1600" dirty="0"/>
          </a:p>
          <a:p>
            <a:pPr marL="0" indent="0">
              <a:lnSpc>
                <a:spcPct val="150000"/>
              </a:lnSpc>
              <a:buNone/>
            </a:pPr>
            <a:r>
              <a:rPr lang="el-GR" sz="1600" b="1" dirty="0">
                <a:solidFill>
                  <a:srgbClr val="0070C0"/>
                </a:solidFill>
              </a:rPr>
              <a:t>Κεφάλαιο 6 </a:t>
            </a:r>
            <a:r>
              <a:rPr lang="en-US" sz="1600" b="1" dirty="0">
                <a:solidFill>
                  <a:srgbClr val="0070C0"/>
                </a:solidFill>
              </a:rPr>
              <a:t>- </a:t>
            </a:r>
            <a:r>
              <a:rPr lang="el-GR" sz="1600" b="1" dirty="0">
                <a:solidFill>
                  <a:srgbClr val="0070C0"/>
                </a:solidFill>
              </a:rPr>
              <a:t>Αντιμετώπιση των επιπτώσεων της </a:t>
            </a:r>
            <a:r>
              <a:rPr lang="el-GR" sz="1600" b="1" dirty="0" err="1">
                <a:solidFill>
                  <a:srgbClr val="0070C0"/>
                </a:solidFill>
              </a:rPr>
              <a:t>πολυδυμίας</a:t>
            </a:r>
            <a:r>
              <a:rPr lang="el-GR" sz="1600" b="1" dirty="0">
                <a:solidFill>
                  <a:srgbClr val="0070C0"/>
                </a:solidFill>
              </a:rPr>
              <a:t> στην υγεία και την ευζωία των χοιριδίων και των </a:t>
            </a:r>
            <a:r>
              <a:rPr lang="el-GR" sz="1600" b="1" dirty="0" err="1">
                <a:solidFill>
                  <a:srgbClr val="0070C0"/>
                </a:solidFill>
              </a:rPr>
              <a:t>χοιρομητέρων</a:t>
            </a:r>
            <a:endParaRPr lang="el-GR" sz="1600" b="1" dirty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Τ</a:t>
            </a:r>
            <a:r>
              <a:rPr lang="el-GR" sz="1600" dirty="0" smtClean="0"/>
              <a:t>ρόπ</a:t>
            </a:r>
            <a:r>
              <a:rPr lang="en-US" sz="1600" dirty="0" smtClean="0"/>
              <a:t>o</a:t>
            </a:r>
            <a:r>
              <a:rPr lang="el-GR" sz="1600" dirty="0"/>
              <a:t>ι αντιμετώπισης των επιπτώσεων της </a:t>
            </a:r>
            <a:r>
              <a:rPr lang="el-GR" sz="1600" dirty="0" err="1"/>
              <a:t>πολυδυμίας</a:t>
            </a:r>
            <a:r>
              <a:rPr lang="el-GR" sz="1600" dirty="0"/>
              <a:t> στην υγεία και την ευζωία των </a:t>
            </a:r>
            <a:r>
              <a:rPr lang="el-GR" sz="1600" dirty="0" err="1"/>
              <a:t>υπερπαραγωγικών</a:t>
            </a:r>
            <a:r>
              <a:rPr lang="el-GR" sz="1600" dirty="0"/>
              <a:t> </a:t>
            </a:r>
            <a:r>
              <a:rPr lang="el-GR" sz="1600" dirty="0" err="1"/>
              <a:t>χοιρομητέρων</a:t>
            </a:r>
            <a:r>
              <a:rPr lang="el-GR" sz="1600" dirty="0"/>
              <a:t> και των χοιριδίων. 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l-GR" sz="1600" dirty="0"/>
              <a:t>Δ</a:t>
            </a:r>
            <a:r>
              <a:rPr lang="el-GR" sz="1600" dirty="0" smtClean="0"/>
              <a:t>ιαχείριση </a:t>
            </a:r>
            <a:r>
              <a:rPr lang="el-GR" sz="1600" dirty="0"/>
              <a:t>προσωπικού, διαχειριστικές και κτηνιατρικές παρεμβάσεις σε χοιρομητέρες και χοιρίδια, στρατηγικές διατροφής χοιρομητέρων και χοιριδίων με την εφαρμογή νέων τεχνολογιών, εξοπλισμού, καθώς και με τη χρήση εξειδικευμένων συμπληρωμάτων διατροφής</a:t>
            </a:r>
            <a:r>
              <a:rPr lang="el-GR" sz="1600" b="1" dirty="0"/>
              <a:t>.</a:t>
            </a:r>
          </a:p>
        </p:txBody>
      </p:sp>
      <p:sp>
        <p:nvSpPr>
          <p:cNvPr id="4" name="Θέση υποσέλιδου 4">
            <a:extLst>
              <a:ext uri="{FF2B5EF4-FFF2-40B4-BE49-F238E27FC236}">
                <a16:creationId xmlns:a16="http://schemas.microsoft.com/office/drawing/2014/main" xmlns="" id="{9DD0DBB6-94BF-0FCE-6609-06E74C0595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17631" y="6492875"/>
            <a:ext cx="6450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dirty="0">
                <a:solidFill>
                  <a:srgbClr val="0070C0"/>
                </a:solidFill>
              </a:rPr>
              <a:t>Διαχείριση της υγείας και της ευζωίας των </a:t>
            </a:r>
            <a:r>
              <a:rPr lang="el-GR" dirty="0" err="1">
                <a:solidFill>
                  <a:srgbClr val="0070C0"/>
                </a:solidFill>
              </a:rPr>
              <a:t>χοιρομητέρων</a:t>
            </a:r>
            <a:r>
              <a:rPr lang="el-GR" dirty="0">
                <a:solidFill>
                  <a:srgbClr val="0070C0"/>
                </a:solidFill>
              </a:rPr>
              <a:t> υψηλών αποδόσεων  - </a:t>
            </a:r>
            <a:r>
              <a:rPr lang="en" dirty="0">
                <a:solidFill>
                  <a:srgbClr val="0070C0"/>
                </a:solidFill>
              </a:rPr>
              <a:t>B. </a:t>
            </a:r>
            <a:r>
              <a:rPr lang="el-GR" dirty="0" err="1">
                <a:solidFill>
                  <a:srgbClr val="0070C0"/>
                </a:solidFill>
              </a:rPr>
              <a:t>Παπατσίρος</a:t>
            </a:r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7" name="Τίτλος 1">
            <a:extLst>
              <a:ext uri="{FF2B5EF4-FFF2-40B4-BE49-F238E27FC236}">
                <a16:creationId xmlns:a16="http://schemas.microsoft.com/office/drawing/2014/main" xmlns="" id="{330B8813-D142-FB4F-8BCA-80951C364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2623" y="83233"/>
            <a:ext cx="8422977" cy="1148715"/>
          </a:xfrm>
        </p:spPr>
        <p:txBody>
          <a:bodyPr/>
          <a:lstStyle/>
          <a:p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Αναλυτική παρουσίαση περιεχομένου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E9F1498-C6F3-CB48-B99E-5EA5E44FA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0B7C10-1ADC-414A-AA93-3B76DEFF5458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92723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4317</TotalTime>
  <Words>921</Words>
  <Application>Microsoft Office PowerPoint</Application>
  <PresentationFormat>Widescreen</PresentationFormat>
  <Paragraphs>95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Symbol</vt:lpstr>
      <vt:lpstr>Times New Roman</vt:lpstr>
      <vt:lpstr>TimesNewRomanPSMT</vt:lpstr>
      <vt:lpstr>Wingdings</vt:lpstr>
      <vt:lpstr>Θέμα του Office</vt:lpstr>
      <vt:lpstr>ΒΙΒΛΙΟΠΑΡΟΥΣΙΑΣΗ ΚΑΛΛΙΠΟΣ+ 13-15 Σεπτεμβρίου 2022</vt:lpstr>
      <vt:lpstr>Παρουσίαση  μπροσούρας</vt:lpstr>
      <vt:lpstr>Στοιχεία βιβλίου</vt:lpstr>
      <vt:lpstr>Συγγραφέας</vt:lpstr>
      <vt:lpstr>Διδακτική αξία/χρήση του βιβλίου</vt:lpstr>
      <vt:lpstr>Αναλυτική παρουσίαση περιεχομένου</vt:lpstr>
      <vt:lpstr>Αναλυτική παρουσίαση περιεχομένου</vt:lpstr>
      <vt:lpstr>Αναλυτική παρουσίαση περιεχομένου</vt:lpstr>
      <vt:lpstr>Αναλυτική παρουσίαση περιεχομένου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Νικόλαος Μήτρου</dc:creator>
  <cp:lastModifiedBy>Georgia Triantafyllidou</cp:lastModifiedBy>
  <cp:revision>44</cp:revision>
  <dcterms:created xsi:type="dcterms:W3CDTF">2022-07-09T03:12:41Z</dcterms:created>
  <dcterms:modified xsi:type="dcterms:W3CDTF">2022-09-25T15:04:57Z</dcterms:modified>
</cp:coreProperties>
</file>