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5" r:id="rId16"/>
  </p:sldIdLst>
  <p:sldSz cx="12192000" cy="6858000"/>
  <p:notesSz cx="7104063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82739-47BF-4637-B559-8250985C433B}" type="datetimeFigureOut">
              <a:rPr lang="el-GR" smtClean="0"/>
              <a:t>24/9/2022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195E2-7DBF-4604-9506-D240A7CFD8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42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195E2-7DBF-4604-9506-D240A7CFD8D4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47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5EC0-DA4C-4A9A-82A1-47B0B011643C}" type="datetime1">
              <a:rPr lang="el-GR" smtClean="0"/>
              <a:t>24/9/2022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213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8E7B-A297-4850-86BC-C550DA1396C3}" type="datetime1">
              <a:rPr lang="el-GR" smtClean="0"/>
              <a:t>24/9/2022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1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E373-75A6-49CF-8467-4F02658A7B06}" type="datetime1">
              <a:rPr lang="el-GR" smtClean="0"/>
              <a:t>24/9/2022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39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D832-F493-4842-95C1-EC287823DE69}" type="datetime1">
              <a:rPr lang="el-GR" smtClean="0"/>
              <a:t>24/9/2022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11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212E-E745-48CD-86BC-644927656E53}" type="datetime1">
              <a:rPr lang="el-GR" smtClean="0"/>
              <a:t>24/9/2022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80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F965-7B0D-4178-90BA-724A23644B3E}" type="datetime1">
              <a:rPr lang="el-GR" smtClean="0"/>
              <a:t>24/9/2022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500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47D0-580B-4E0A-8537-7F73307E53C8}" type="datetime1">
              <a:rPr lang="el-GR" smtClean="0"/>
              <a:t>24/9/2022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2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B3AC-157E-4420-9FD3-25FE0587A4C4}" type="datetime1">
              <a:rPr lang="el-GR" smtClean="0"/>
              <a:t>24/9/2022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96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90BE-6BED-4C41-AF1B-5F23E6FF1964}" type="datetime1">
              <a:rPr lang="el-GR" smtClean="0"/>
              <a:t>24/9/2022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52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C9A7-15E6-4A4F-A2EF-974347118547}" type="datetime1">
              <a:rPr lang="el-GR" smtClean="0"/>
              <a:t>24/9/2022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75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277C-B143-476B-9700-56ECCE59490A}" type="datetime1">
              <a:rPr lang="el-GR" smtClean="0"/>
              <a:t>24/9/2022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94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43B0-A3D3-4C75-8A66-4D674AD83A0D}" type="datetime1">
              <a:rPr lang="el-GR" smtClean="0"/>
              <a:t>24/9/2022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220D4-9C95-430C-BF0E-8B62E77DF1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21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69843" y="682906"/>
            <a:ext cx="3854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Μανόλης  </a:t>
            </a:r>
            <a:r>
              <a:rPr lang="el-GR" sz="2400" dirty="0" err="1" smtClean="0"/>
              <a:t>Δρης</a:t>
            </a:r>
            <a:endParaRPr lang="el-GR" sz="2400" dirty="0" smtClean="0"/>
          </a:p>
          <a:p>
            <a:r>
              <a:rPr lang="el-GR" sz="2400" dirty="0" smtClean="0"/>
              <a:t>Ομότιμος Καθηγητής ΕΜΠ</a:t>
            </a:r>
          </a:p>
          <a:p>
            <a:r>
              <a:rPr lang="el-GR" sz="2400" dirty="0" smtClean="0"/>
              <a:t>Αθήνα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dirty="0" smtClean="0"/>
              <a:t>Σεπτέμβριος 2022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45488" y="3229337"/>
            <a:ext cx="73845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dirty="0" smtClean="0"/>
              <a:t>ΑΝΑΛΥΤΙΚΗ ΔΥΝΑΜΙΚΗ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12115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0147" y="486137"/>
            <a:ext cx="12396535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10.  Κανονική Θεωρία Διαταραχών</a:t>
            </a:r>
          </a:p>
          <a:p>
            <a:pPr marL="514350" indent="-514350">
              <a:buAutoNum type="arabicPeriod" startAt="11"/>
            </a:pPr>
            <a:r>
              <a:rPr lang="en-US" sz="3200" dirty="0" smtClean="0"/>
              <a:t> </a:t>
            </a:r>
            <a:r>
              <a:rPr lang="el-GR" sz="3200" dirty="0" smtClean="0"/>
              <a:t>Μη Γραμμικά Δυναμικά Συστήματα</a:t>
            </a:r>
          </a:p>
          <a:p>
            <a:endParaRPr lang="el-GR" sz="3200" dirty="0" smtClean="0"/>
          </a:p>
          <a:p>
            <a:r>
              <a:rPr lang="el-GR" sz="3200" dirty="0" smtClean="0"/>
              <a:t>ΠΑΡΑΡΤΗΜΑΤΑ                                             </a:t>
            </a:r>
            <a:endParaRPr lang="el-GR" sz="3200" dirty="0"/>
          </a:p>
          <a:p>
            <a:r>
              <a:rPr lang="el-GR" sz="3200" dirty="0"/>
              <a:t>Π1.   ΣΤΟΙΧΕΙΑ ΘΕΩΡΙΑΣ ΔΙΑΦΟΡΙΚΩΝ ΜΟΡΦΩΝ                                             </a:t>
            </a:r>
          </a:p>
          <a:p>
            <a:r>
              <a:rPr lang="el-GR" sz="3200" dirty="0"/>
              <a:t>Π2.   ΔΙΑΦΟΡΑ ΕΙΔΗ ΣΥΝΙΣΤΩΣΩΝ ΔΥΝΑΜΗΣ           </a:t>
            </a:r>
          </a:p>
          <a:p>
            <a:r>
              <a:rPr lang="el-GR" sz="3200" dirty="0"/>
              <a:t>Π3.   ΚΙΝΗΤΙΚΗ ΕΝΕΡΓΕΙΑ ΜΕ ΓΕΝΙΚΕΥΜΕΝΕΣ ΣΥΝΤΕΤΑΓΜΕΝΕΣ    </a:t>
            </a:r>
          </a:p>
          <a:p>
            <a:r>
              <a:rPr lang="el-GR" sz="3200" dirty="0"/>
              <a:t>Π4.   ΜΑΘΗΜΑΤΙΚΟ ΒΟΗΘΗΜΑ ΓΙΑ ΤΗΝ ΕΙΔΙΚΗ  ΣΧΕΤΙΚΟΤΗΤΑ      </a:t>
            </a:r>
          </a:p>
          <a:p>
            <a:r>
              <a:rPr lang="el-GR" sz="3200" dirty="0"/>
              <a:t>Π5.  ΕΙΣΑΓΩΓΗ  </a:t>
            </a:r>
            <a:r>
              <a:rPr lang="el-GR" sz="3200" dirty="0" smtClean="0"/>
              <a:t>ΣΤΟΝ  </a:t>
            </a:r>
            <a:r>
              <a:rPr lang="el-GR" sz="3200" dirty="0"/>
              <a:t>ΜΕΤΑΣΧΗΜΑΤΙΣΜΟ  LEGENDRE          </a:t>
            </a:r>
          </a:p>
          <a:p>
            <a:r>
              <a:rPr lang="x-none" sz="3200" dirty="0"/>
              <a:t>Π6.  ΑΠΟΔΕΙΞΗ ΤΗΣ ΤΑΥΤΟΤΗΤΑΣ ΤΟΥ </a:t>
            </a:r>
            <a:r>
              <a:rPr lang="en-US" sz="3200" dirty="0"/>
              <a:t>JACOBI </a:t>
            </a:r>
            <a:endParaRPr lang="el-GR" sz="3200" dirty="0"/>
          </a:p>
          <a:p>
            <a:r>
              <a:rPr lang="el-GR" sz="3200" b="1" dirty="0"/>
              <a:t>        </a:t>
            </a:r>
          </a:p>
          <a:p>
            <a:r>
              <a:rPr lang="el-GR" sz="3200" dirty="0"/>
              <a:t>                                                                                                                          </a:t>
            </a:r>
            <a:r>
              <a:rPr lang="en-US" sz="3200" b="1" dirty="0"/>
              <a:t>xii</a:t>
            </a:r>
            <a:endParaRPr lang="el-GR" sz="3200" dirty="0"/>
          </a:p>
          <a:p>
            <a:endParaRPr lang="el-GR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68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609" y="844953"/>
            <a:ext cx="1055692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Π7.  ΘΕΩΡΙΑ ΜΕΤΑΒΟΛΩΝ ΓΙΑ ΣΥΝΕΧΗ ΣΥΣΤΗΜΑΤΑ          </a:t>
            </a:r>
          </a:p>
          <a:p>
            <a:r>
              <a:rPr lang="x-none" sz="3200" dirty="0"/>
              <a:t>Π7.</a:t>
            </a:r>
            <a:r>
              <a:rPr lang="el-GR" sz="3200" dirty="0"/>
              <a:t>1  Εξισώσεις των  </a:t>
            </a:r>
            <a:r>
              <a:rPr lang="en-US" sz="3200" dirty="0"/>
              <a:t>Euler</a:t>
            </a:r>
            <a:r>
              <a:rPr lang="el-GR" sz="3200" dirty="0"/>
              <a:t>-</a:t>
            </a:r>
            <a:r>
              <a:rPr lang="en-US" sz="3200" dirty="0"/>
              <a:t>Lagrange</a:t>
            </a:r>
            <a:r>
              <a:rPr lang="el-GR" sz="3200" dirty="0"/>
              <a:t>  από  θεωρία  </a:t>
            </a:r>
            <a:r>
              <a:rPr lang="el-GR" sz="3200" dirty="0" smtClean="0"/>
              <a:t>μεταβολών</a:t>
            </a:r>
          </a:p>
          <a:p>
            <a:r>
              <a:rPr lang="el-GR" sz="3200" dirty="0" smtClean="0"/>
              <a:t>για συνεχή συστήματα</a:t>
            </a:r>
            <a:endParaRPr lang="el-GR" sz="3200" dirty="0"/>
          </a:p>
          <a:p>
            <a:r>
              <a:rPr lang="el-GR" sz="3200" dirty="0"/>
              <a:t>      Α)  Συναρτησιακή παράγωγος </a:t>
            </a:r>
          </a:p>
          <a:p>
            <a:r>
              <a:rPr lang="el-GR" sz="3200" dirty="0"/>
              <a:t>      Β)  Συναρτησιακή παράγωγος της </a:t>
            </a:r>
            <a:r>
              <a:rPr lang="el-GR" sz="3200" dirty="0" err="1"/>
              <a:t>λαγκρανζιανής</a:t>
            </a:r>
            <a:r>
              <a:rPr lang="el-GR" sz="3200" dirty="0"/>
              <a:t> </a:t>
            </a:r>
            <a:endParaRPr lang="el-GR" sz="3200" dirty="0" smtClean="0"/>
          </a:p>
          <a:p>
            <a:r>
              <a:rPr lang="el-GR" sz="3200" dirty="0" smtClean="0"/>
              <a:t>και </a:t>
            </a:r>
            <a:r>
              <a:rPr lang="el-GR" sz="3200" dirty="0"/>
              <a:t>της </a:t>
            </a:r>
            <a:r>
              <a:rPr lang="el-GR" sz="3200" dirty="0" err="1"/>
              <a:t>χαμιλτονιανής</a:t>
            </a:r>
            <a:r>
              <a:rPr lang="el-GR" sz="3200" dirty="0"/>
              <a:t>               </a:t>
            </a:r>
          </a:p>
          <a:p>
            <a:r>
              <a:rPr lang="el-GR" sz="3200" dirty="0"/>
              <a:t>Π7.2   Συμμετρίες  </a:t>
            </a:r>
            <a:r>
              <a:rPr lang="en-US" sz="3200" dirty="0" err="1"/>
              <a:t>Noether</a:t>
            </a:r>
            <a:r>
              <a:rPr lang="el-GR" sz="3200" dirty="0"/>
              <a:t>.  Θεωρήματα  </a:t>
            </a:r>
            <a:r>
              <a:rPr lang="en-US" sz="3200" dirty="0" err="1"/>
              <a:t>Noether</a:t>
            </a:r>
            <a:endParaRPr lang="el-GR" sz="3200" dirty="0"/>
          </a:p>
          <a:p>
            <a:r>
              <a:rPr lang="el-GR" sz="3200" dirty="0"/>
              <a:t>Π7.2.1 Πρώτο θεώρημα της </a:t>
            </a:r>
            <a:r>
              <a:rPr lang="en-US" sz="3200" dirty="0" err="1"/>
              <a:t>Noether</a:t>
            </a:r>
            <a:endParaRPr lang="el-GR" sz="3200" dirty="0"/>
          </a:p>
          <a:p>
            <a:r>
              <a:rPr lang="el-GR" sz="3200" dirty="0"/>
              <a:t>Π7.2.2  Δεύτερο θεώρημα της </a:t>
            </a:r>
            <a:r>
              <a:rPr lang="en-US" sz="3200" dirty="0" err="1"/>
              <a:t>Noether</a:t>
            </a:r>
            <a:endParaRPr lang="el-GR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465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907" y="312518"/>
            <a:ext cx="102551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ΘΑ </a:t>
            </a:r>
            <a:r>
              <a:rPr lang="el-GR" sz="3200" dirty="0" smtClean="0"/>
              <a:t>ΑΝΑΦΕΡΟΥΜΕ </a:t>
            </a:r>
            <a:r>
              <a:rPr lang="el-GR" sz="3200" dirty="0" smtClean="0"/>
              <a:t>ΕΔΩ ΚΑΠΟΙΑ ΘΕΜΑΤΑ ΠΟΥ ΠΕΡΙΕΧΟΝΤΑΙ</a:t>
            </a:r>
          </a:p>
          <a:p>
            <a:r>
              <a:rPr lang="el-GR" sz="3200" dirty="0" smtClean="0"/>
              <a:t>ΣΤΟ ΒΙΒΛΙΟ ΕΝΩ ΔΕΝ ΤΑ ΒΡΙΣΚΕΙ ΚΑΠΟΙΟΣ ΣΤΑ ΣΥΝΗΘΗ ΒΙΒΛΙΑ</a:t>
            </a:r>
            <a:r>
              <a:rPr lang="en-US" sz="3200" dirty="0" smtClean="0"/>
              <a:t> </a:t>
            </a:r>
            <a:r>
              <a:rPr lang="el-GR" sz="3200" dirty="0" smtClean="0"/>
              <a:t>ΠΟΥ ΚΥΚΛΟΦΟΡΟΥΝ, </a:t>
            </a:r>
            <a:r>
              <a:rPr lang="el-GR" sz="3200" dirty="0" smtClean="0"/>
              <a:t>ΤΟΥΛΑΧΙΣΤΟΝ </a:t>
            </a:r>
            <a:r>
              <a:rPr lang="el-GR" sz="3200" dirty="0" smtClean="0"/>
              <a:t>ΣΤΗΝ ΟΛΟΤΗΤΑ ΤΟΥΣ. </a:t>
            </a:r>
          </a:p>
          <a:p>
            <a:r>
              <a:rPr lang="el-GR" sz="3200" dirty="0" smtClean="0"/>
              <a:t>2.5  Ηλεκτρομαγνητική δύναμη-Αδρανειακές δυνάμεις</a:t>
            </a:r>
          </a:p>
          <a:p>
            <a:r>
              <a:rPr lang="el-GR" sz="3200" dirty="0" smtClean="0"/>
              <a:t>2.9  Εξισώσεις </a:t>
            </a:r>
            <a:r>
              <a:rPr lang="en-US" sz="3200" dirty="0" smtClean="0"/>
              <a:t>Lagrange </a:t>
            </a:r>
            <a:r>
              <a:rPr lang="el-GR" sz="3200" dirty="0" smtClean="0"/>
              <a:t>με γενικούς δεσμούς</a:t>
            </a:r>
          </a:p>
          <a:p>
            <a:r>
              <a:rPr lang="el-GR" sz="3200" dirty="0" smtClean="0"/>
              <a:t>2.11  Το αντίστροφο πρόβλημα της  Μηχανικής-</a:t>
            </a:r>
          </a:p>
          <a:p>
            <a:r>
              <a:rPr lang="el-GR" sz="3200" dirty="0" smtClean="0"/>
              <a:t>Μη μοναδικότητα της </a:t>
            </a:r>
            <a:r>
              <a:rPr lang="el-GR" sz="3200" dirty="0" err="1" smtClean="0"/>
              <a:t>λαγκρανζιανής</a:t>
            </a:r>
            <a:endParaRPr lang="el-GR" sz="3200" dirty="0" smtClean="0"/>
          </a:p>
          <a:p>
            <a:r>
              <a:rPr lang="el-GR" sz="3200" dirty="0" smtClean="0"/>
              <a:t>3.5  Εφαρμογές στη Γενική Σχετικότητα</a:t>
            </a:r>
          </a:p>
          <a:p>
            <a:r>
              <a:rPr lang="el-GR" sz="3200" dirty="0" smtClean="0"/>
              <a:t>Παραδείγματα-Ειδικά </a:t>
            </a:r>
            <a:r>
              <a:rPr lang="el-GR" sz="3200" dirty="0" smtClean="0"/>
              <a:t>Θέματα</a:t>
            </a:r>
            <a:endParaRPr lang="el-GR" sz="3200" dirty="0" smtClean="0"/>
          </a:p>
          <a:p>
            <a:r>
              <a:rPr lang="el-GR" sz="3200" dirty="0" smtClean="0"/>
              <a:t>3.12</a:t>
            </a:r>
            <a:r>
              <a:rPr lang="en-US" sz="3200" dirty="0" smtClean="0"/>
              <a:t> </a:t>
            </a:r>
            <a:r>
              <a:rPr lang="el-GR" sz="3200" dirty="0" smtClean="0"/>
              <a:t>Εισαγωγή στα βαρυτικά κύματα και την ανίχνευσή τους</a:t>
            </a:r>
          </a:p>
          <a:p>
            <a:r>
              <a:rPr lang="el-GR" sz="3200" dirty="0" smtClean="0"/>
              <a:t>με </a:t>
            </a:r>
            <a:r>
              <a:rPr lang="el-GR" sz="3200" dirty="0" smtClean="0"/>
              <a:t>συμβολομετρία</a:t>
            </a:r>
            <a:endParaRPr lang="el-GR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29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010" y="509285"/>
            <a:ext cx="10661573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3.13</a:t>
            </a:r>
            <a:r>
              <a:rPr lang="en-US" sz="3200" dirty="0" smtClean="0"/>
              <a:t> </a:t>
            </a:r>
            <a:r>
              <a:rPr lang="el-GR" sz="3200" dirty="0" smtClean="0"/>
              <a:t>Ολοκληρώματα Τροχιών</a:t>
            </a:r>
          </a:p>
          <a:p>
            <a:endParaRPr lang="el-GR" sz="3200" dirty="0"/>
          </a:p>
          <a:p>
            <a:r>
              <a:rPr lang="el-GR" sz="3200" dirty="0" smtClean="0"/>
              <a:t>Παραρτήματα-Ειδικά θέματα</a:t>
            </a:r>
          </a:p>
          <a:p>
            <a:pPr marL="514350" indent="-514350">
              <a:buAutoNum type="arabicPeriod"/>
            </a:pPr>
            <a:r>
              <a:rPr lang="el-GR" sz="3200" dirty="0" smtClean="0"/>
              <a:t>Κίνηση σε  πεδίο </a:t>
            </a:r>
            <a:r>
              <a:rPr lang="en-US" sz="3200" dirty="0" smtClean="0"/>
              <a:t>Schwarzschild</a:t>
            </a:r>
            <a:endParaRPr lang="el-GR" sz="3200" dirty="0" smtClean="0"/>
          </a:p>
          <a:p>
            <a:endParaRPr lang="en-US" sz="3200" dirty="0" smtClean="0"/>
          </a:p>
          <a:p>
            <a:r>
              <a:rPr lang="el-GR" sz="3200" dirty="0" smtClean="0"/>
              <a:t>Παραδείγματα-Ειδικά θέματα</a:t>
            </a:r>
          </a:p>
          <a:p>
            <a:pPr marL="514350" indent="-514350">
              <a:buAutoNum type="arabicPeriod" startAt="4"/>
            </a:pPr>
            <a:r>
              <a:rPr lang="el-GR" sz="3200" dirty="0" smtClean="0"/>
              <a:t>Το θεώρημα του </a:t>
            </a:r>
            <a:r>
              <a:rPr lang="en-US" sz="3200" dirty="0" err="1" smtClean="0"/>
              <a:t>Ostrogradsky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l-GR" sz="3200" dirty="0"/>
              <a:t>Παραδείγματα-Ειδικά </a:t>
            </a:r>
            <a:r>
              <a:rPr lang="el-GR" sz="3200" dirty="0" smtClean="0"/>
              <a:t>θέματα</a:t>
            </a:r>
            <a:endParaRPr lang="en-US" sz="3200" dirty="0" smtClean="0"/>
          </a:p>
          <a:p>
            <a:pPr marL="514350" indent="-514350">
              <a:buAutoNum type="arabicPeriod" startAt="3"/>
            </a:pPr>
            <a:r>
              <a:rPr lang="el-GR" sz="3200" dirty="0" err="1" smtClean="0"/>
              <a:t>Χαμιλτονιανός</a:t>
            </a:r>
            <a:r>
              <a:rPr lang="el-GR" sz="3200" dirty="0" smtClean="0"/>
              <a:t> φορμαλισμός με δεσμούς-Αγκύλες του </a:t>
            </a:r>
            <a:r>
              <a:rPr lang="en-US" sz="3200" dirty="0" smtClean="0"/>
              <a:t>Dirac</a:t>
            </a:r>
          </a:p>
          <a:p>
            <a:r>
              <a:rPr lang="en-US" sz="3200" dirty="0" smtClean="0"/>
              <a:t>B) </a:t>
            </a:r>
            <a:r>
              <a:rPr lang="el-GR" sz="3200" dirty="0" err="1" smtClean="0"/>
              <a:t>Κβάντωση</a:t>
            </a:r>
            <a:r>
              <a:rPr lang="el-GR" sz="3200" dirty="0" smtClean="0"/>
              <a:t> του ηλεκτρομαγνητικού πεδίου</a:t>
            </a:r>
          </a:p>
          <a:p>
            <a:endParaRPr lang="el-GR" sz="3200" dirty="0"/>
          </a:p>
          <a:p>
            <a:endParaRPr lang="el-GR" sz="3200" dirty="0" smtClean="0"/>
          </a:p>
          <a:p>
            <a:endParaRPr lang="el-GR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40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5423" y="879676"/>
            <a:ext cx="859350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9.4  Τα θεωρήματα της </a:t>
            </a:r>
            <a:r>
              <a:rPr lang="en-US" sz="3200" dirty="0" err="1" smtClean="0"/>
              <a:t>Noether</a:t>
            </a:r>
            <a:r>
              <a:rPr lang="en-US" sz="3200" dirty="0" smtClean="0"/>
              <a:t> </a:t>
            </a:r>
            <a:r>
              <a:rPr lang="el-GR" sz="3200" dirty="0" smtClean="0"/>
              <a:t>για πεδία</a:t>
            </a:r>
          </a:p>
          <a:p>
            <a:endParaRPr lang="el-GR" sz="3200" dirty="0"/>
          </a:p>
          <a:p>
            <a:r>
              <a:rPr lang="el-GR" sz="3200" dirty="0" smtClean="0"/>
              <a:t>Παραδείγματα-ειδικά θέματα</a:t>
            </a:r>
          </a:p>
          <a:p>
            <a:pPr marL="514350" indent="-514350">
              <a:buAutoNum type="arabicPeriod" startAt="2"/>
            </a:pPr>
            <a:r>
              <a:rPr lang="el-GR" sz="3200" dirty="0" smtClean="0"/>
              <a:t>Αυθόρμητο σπάσιμο συμμετρίας</a:t>
            </a:r>
          </a:p>
          <a:p>
            <a:pPr marL="514350" indent="-514350">
              <a:buAutoNum type="arabicPeriod" startAt="2"/>
            </a:pPr>
            <a:r>
              <a:rPr lang="el-GR" sz="3200" dirty="0" smtClean="0"/>
              <a:t>Θεώρημα της </a:t>
            </a:r>
            <a:r>
              <a:rPr lang="en-US" sz="3200" dirty="0" err="1"/>
              <a:t>N</a:t>
            </a:r>
            <a:r>
              <a:rPr lang="en-US" sz="3200" dirty="0" err="1" smtClean="0"/>
              <a:t>oether</a:t>
            </a:r>
            <a:r>
              <a:rPr lang="en-US" sz="3200" dirty="0" smtClean="0"/>
              <a:t> </a:t>
            </a:r>
            <a:r>
              <a:rPr lang="el-GR" sz="3200" dirty="0" smtClean="0"/>
              <a:t>για διακριτά συστήματα</a:t>
            </a:r>
          </a:p>
          <a:p>
            <a:pPr marL="514350" indent="-514350">
              <a:buAutoNum type="arabicPeriod" startAt="2"/>
            </a:pPr>
            <a:endParaRPr lang="el-GR" sz="3200" dirty="0"/>
          </a:p>
          <a:p>
            <a:r>
              <a:rPr lang="el-GR" sz="3200" dirty="0" smtClean="0"/>
              <a:t>11.2   Παραμετρικός συντονισμός</a:t>
            </a:r>
          </a:p>
          <a:p>
            <a:endParaRPr lang="el-GR" sz="3200" dirty="0"/>
          </a:p>
          <a:p>
            <a:r>
              <a:rPr lang="el-GR" sz="3200" dirty="0" smtClean="0"/>
              <a:t>Ειδικό θέμα</a:t>
            </a:r>
          </a:p>
          <a:p>
            <a:r>
              <a:rPr lang="el-GR" sz="3200" dirty="0" smtClean="0"/>
              <a:t>Αυτοδιέγερση-Συγχρονισμός</a:t>
            </a:r>
            <a:endParaRPr lang="el-GR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92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086" y="3032566"/>
            <a:ext cx="6509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ΕΥΧΑΡΙΣΤΩ ΠΟΥ ΜΕ ΑΚΟΥΣΑΤΕ</a:t>
            </a:r>
            <a:endParaRPr lang="el-GR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50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9403" y="1481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366543"/>
              </p:ext>
            </p:extLst>
          </p:nvPr>
        </p:nvGraphicFramePr>
        <p:xfrm>
          <a:off x="3611302" y="-48225"/>
          <a:ext cx="4861366" cy="6878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Acrobat Document" r:id="rId3" imgW="5667126" imgH="8019694" progId="AcroExch.Document.DC">
                  <p:embed/>
                </p:oleObj>
              </mc:Choice>
              <mc:Fallback>
                <p:oleObj name="Acrobat Document" r:id="rId3" imgW="5667126" imgH="8019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1302" y="-48225"/>
                        <a:ext cx="4861366" cy="6878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3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488700"/>
              </p:ext>
            </p:extLst>
          </p:nvPr>
        </p:nvGraphicFramePr>
        <p:xfrm>
          <a:off x="-136634" y="-613459"/>
          <a:ext cx="5912399" cy="836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Acrobat Document" r:id="rId3" imgW="5667126" imgH="8019694" progId="AcroExch.Document.DC">
                  <p:embed/>
                </p:oleObj>
              </mc:Choice>
              <mc:Fallback>
                <p:oleObj name="Acrobat Document" r:id="rId3" imgW="5667126" imgH="8019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6634" y="-613459"/>
                        <a:ext cx="5912399" cy="836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50733" y="856527"/>
            <a:ext cx="710861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Το εξώφυλλο ήταν προφητικό,</a:t>
            </a:r>
          </a:p>
          <a:p>
            <a:r>
              <a:rPr lang="el-GR" sz="4400" dirty="0"/>
              <a:t>ε</a:t>
            </a:r>
            <a:r>
              <a:rPr lang="el-GR" sz="4400" dirty="0" smtClean="0"/>
              <a:t>πιλέχτηκε το καλοκαίρι </a:t>
            </a:r>
          </a:p>
          <a:p>
            <a:r>
              <a:rPr lang="el-GR" sz="4400" dirty="0" smtClean="0"/>
              <a:t>του 2020.</a:t>
            </a:r>
          </a:p>
          <a:p>
            <a:r>
              <a:rPr lang="el-GR" sz="4400" dirty="0" smtClean="0"/>
              <a:t>Τον Οκτώβριο του 2020 </a:t>
            </a:r>
          </a:p>
          <a:p>
            <a:r>
              <a:rPr lang="el-GR" sz="4400" dirty="0" smtClean="0"/>
              <a:t>α</a:t>
            </a:r>
            <a:r>
              <a:rPr lang="el-GR" sz="4400" dirty="0" smtClean="0"/>
              <a:t>νακοινώθηκε </a:t>
            </a:r>
            <a:r>
              <a:rPr lang="el-GR" sz="4400" dirty="0" smtClean="0"/>
              <a:t>ότι το Νόμπελ</a:t>
            </a:r>
          </a:p>
          <a:p>
            <a:r>
              <a:rPr lang="el-GR" sz="4400" dirty="0" smtClean="0"/>
              <a:t>Φυσικής δόθηκε για Μαύρες</a:t>
            </a:r>
          </a:p>
          <a:p>
            <a:r>
              <a:rPr lang="el-GR" sz="4400" dirty="0" smtClean="0"/>
              <a:t>Τρύπες!</a:t>
            </a:r>
            <a:endParaRPr lang="el-GR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21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286" y="636608"/>
            <a:ext cx="1146544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ΑΥΤΟ ΤΟ  ΒΙΒΛΙΟ</a:t>
            </a:r>
            <a:r>
              <a:rPr lang="el-GR" sz="4400" dirty="0"/>
              <a:t> </a:t>
            </a:r>
            <a:r>
              <a:rPr lang="el-GR" sz="4400" dirty="0" smtClean="0"/>
              <a:t>ΒΑΣΙΣΤΗΚΕ ΣΤΙΣ ΣΗΜΕΙΩΣΕΙΣ</a:t>
            </a:r>
          </a:p>
          <a:p>
            <a:r>
              <a:rPr lang="el-GR" sz="4400" dirty="0" smtClean="0"/>
              <a:t>ΓΙΑ ΤΟ ΜΑΘΗΜΑ </a:t>
            </a:r>
            <a:r>
              <a:rPr lang="el-GR" sz="4400" dirty="0"/>
              <a:t> </a:t>
            </a:r>
            <a:r>
              <a:rPr lang="el-GR" sz="4400" dirty="0" smtClean="0"/>
              <a:t>ΜΗΧΑΝΙΚΗΣ  </a:t>
            </a:r>
          </a:p>
          <a:p>
            <a:r>
              <a:rPr lang="el-GR" sz="4400" dirty="0" smtClean="0"/>
              <a:t>ΣΤΟ ΜΕΤΑΠΤΥΧΙΑΚΟ </a:t>
            </a:r>
            <a:r>
              <a:rPr lang="el-GR" sz="4400" dirty="0" smtClean="0"/>
              <a:t>«ΦΥΣΙΚΗ </a:t>
            </a:r>
            <a:r>
              <a:rPr lang="el-GR" sz="4400" dirty="0" smtClean="0"/>
              <a:t>ΚΑΙ ΤΕΧΝΟΛΟΓΙΚΕΣ</a:t>
            </a:r>
          </a:p>
          <a:p>
            <a:r>
              <a:rPr lang="el-GR" sz="4400" dirty="0" smtClean="0"/>
              <a:t>ΕΦΑΡΜΟΓΕΣ» </a:t>
            </a:r>
            <a:r>
              <a:rPr lang="el-GR" sz="4400" dirty="0" smtClean="0"/>
              <a:t>ΤΟΥ ΕΜΠ. </a:t>
            </a:r>
            <a:r>
              <a:rPr lang="en-US" sz="4400" dirty="0" smtClean="0"/>
              <a:t> </a:t>
            </a:r>
            <a:endParaRPr lang="el-GR" sz="4400" dirty="0" smtClean="0"/>
          </a:p>
          <a:p>
            <a:r>
              <a:rPr lang="el-GR" sz="4400" dirty="0" smtClean="0"/>
              <a:t>ΕΠΙΣΗΣ ΣΤΗΡ</a:t>
            </a:r>
            <a:r>
              <a:rPr lang="en-US" sz="4400" dirty="0" smtClean="0"/>
              <a:t>I</a:t>
            </a:r>
            <a:r>
              <a:rPr lang="el-GR" sz="4400" dirty="0" smtClean="0"/>
              <a:t>ΧΤΗΚΕ ΣΕ ΣΗΜΕΙΩΣΕΙΣ</a:t>
            </a:r>
            <a:endParaRPr lang="en-US" sz="4400" dirty="0" smtClean="0"/>
          </a:p>
          <a:p>
            <a:r>
              <a:rPr lang="el-GR" sz="4400" dirty="0" smtClean="0"/>
              <a:t>ΜΕΤΑΠΤΥΧΙΑΚΟΥ ΜΑΘΗΜΑΤΟΣ </a:t>
            </a:r>
            <a:r>
              <a:rPr lang="en-US" sz="4400" dirty="0" smtClean="0"/>
              <a:t> </a:t>
            </a:r>
            <a:r>
              <a:rPr lang="el-GR" sz="4400" dirty="0" smtClean="0"/>
              <a:t>ΜΗΧΑΝΙΚΗΣ </a:t>
            </a:r>
            <a:endParaRPr lang="en-US" sz="4400" dirty="0" smtClean="0"/>
          </a:p>
          <a:p>
            <a:r>
              <a:rPr lang="el-GR" sz="4400" dirty="0" smtClean="0"/>
              <a:t>ΣΤΟ ΠΑΝΕΠΙΣΤΗΜΙΟ ΤΟΥ </a:t>
            </a:r>
            <a:r>
              <a:rPr lang="en-US" sz="4400" dirty="0" smtClean="0"/>
              <a:t>WISCONSIN, MADISON.</a:t>
            </a:r>
            <a:endParaRPr lang="el-GR" sz="4400" dirty="0" smtClean="0"/>
          </a:p>
          <a:p>
            <a:endParaRPr lang="el-GR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72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536" y="196770"/>
            <a:ext cx="1054205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Η ΥΛΗ ΕΙΝΑΙ ΜΕΓΑΛΗ ΚΑΙ </a:t>
            </a:r>
            <a:r>
              <a:rPr lang="el-GR" sz="4400" dirty="0" smtClean="0"/>
              <a:t>ΔΕΝ </a:t>
            </a:r>
            <a:r>
              <a:rPr lang="el-GR" sz="4400" dirty="0" smtClean="0"/>
              <a:t>ΜΠΟΡΕΙ </a:t>
            </a:r>
          </a:p>
          <a:p>
            <a:r>
              <a:rPr lang="el-GR" sz="4400" dirty="0" smtClean="0"/>
              <a:t>ΝΑ ΔΙΔΑΧΤΕΙ  ΟΛΟΚΛΗΡΗ ΣΕ ΕΝΑ ΕΞΑΜΗΝΟ.</a:t>
            </a:r>
            <a:br>
              <a:rPr lang="el-GR" sz="4400" dirty="0" smtClean="0"/>
            </a:br>
            <a:r>
              <a:rPr lang="el-GR" sz="4400" dirty="0" smtClean="0"/>
              <a:t>ΓΙΝΟΝΤΑΝ ΕΠΙΛΟΓΕΣ ΤΙΣ ΔΙΑΦΟΡΕΣ </a:t>
            </a:r>
          </a:p>
          <a:p>
            <a:r>
              <a:rPr lang="el-GR" sz="4400" dirty="0" smtClean="0"/>
              <a:t>ΑΚΑΔΗΜΑΪΚΕΣ ΧΡΟΝΙΕΣ.</a:t>
            </a:r>
          </a:p>
          <a:p>
            <a:r>
              <a:rPr lang="el-GR" sz="4400" dirty="0" smtClean="0"/>
              <a:t>ΕΙΜΑΣΤΕ ΕΠΗΡΕΑΣΜΕΝΟΙ ΑΠΟ ΤΟ ΚΛΑΣΙΚΟ</a:t>
            </a:r>
            <a:br>
              <a:rPr lang="el-GR" sz="4400" dirty="0" smtClean="0"/>
            </a:br>
            <a:r>
              <a:rPr lang="el-GR" sz="4400" dirty="0" smtClean="0"/>
              <a:t>ΒΙΒΛΙΟ ΜΗΧΑΝΙΚΗΣ ΤΟΥ ΑΕΙΜΝΗΣΤΟΥ </a:t>
            </a:r>
          </a:p>
          <a:p>
            <a:r>
              <a:rPr lang="en-US" sz="4400" dirty="0" smtClean="0"/>
              <a:t>GOLDSTEIN</a:t>
            </a:r>
            <a:r>
              <a:rPr lang="el-GR" sz="4400" dirty="0" smtClean="0"/>
              <a:t>,</a:t>
            </a:r>
            <a:r>
              <a:rPr lang="en-US" sz="4400" dirty="0" smtClean="0"/>
              <a:t> </a:t>
            </a:r>
            <a:r>
              <a:rPr lang="el-GR" sz="4400" dirty="0" smtClean="0"/>
              <a:t>ΤΩΡΑ ΣΥΝΕΧΙΖΟΥΝ ΤΗΝ ΕΚΔΟΣΗ</a:t>
            </a:r>
          </a:p>
          <a:p>
            <a:r>
              <a:rPr lang="el-GR" sz="4400" dirty="0" smtClean="0"/>
              <a:t>ΤΟΥ ΑΛΛΟΙ  ΣΥΓΓΡΑΦΕΙΣ. </a:t>
            </a:r>
            <a:endParaRPr lang="el-GR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877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965" y="868101"/>
            <a:ext cx="1117228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ΥΠΑΡΧΟΥΝ ΑΡΚΕΤΕΣ ΔΙΑΦΟΡΕΣ ΑΠΟ ΤΟ ΠΑΡΑΠΑΝΩ</a:t>
            </a:r>
          </a:p>
          <a:p>
            <a:r>
              <a:rPr lang="el-GR" sz="4000" dirty="0" smtClean="0"/>
              <a:t>ΒΙΒΛΙΟ ΚΑΙ ΑΠΟ ΑΛΛΑ ΠΑΡΕΜΦΕΡΗ ΠΟΥ </a:t>
            </a:r>
          </a:p>
          <a:p>
            <a:r>
              <a:rPr lang="el-GR" sz="4000" dirty="0" smtClean="0"/>
              <a:t>ΚΥΚΛΟΦΟΡΟΥΝ ΑΝΑ ΤΟΝ ΚΟΣΜΟ.</a:t>
            </a:r>
          </a:p>
          <a:p>
            <a:r>
              <a:rPr lang="el-GR" sz="4000" dirty="0" smtClean="0"/>
              <a:t>ΜΙΑ ΔΙΑΦΟΡΑ ΕΙΝΑΙ ΤΑ ΠΕΡΙ ΣΥΝΔΕΣΜΩΝ, ΔΕΣΜΩΝ.</a:t>
            </a:r>
          </a:p>
          <a:p>
            <a:r>
              <a:rPr lang="el-GR" sz="4000" dirty="0" smtClean="0"/>
              <a:t>ΑΥΤΟ  ΜΕΛΕΤΑΤΑΙ ΜΕ ΜΕΓΑΛΗ ΠΛΗΡΟΤΗΤΑ ΩΣΤΕ</a:t>
            </a:r>
          </a:p>
          <a:p>
            <a:r>
              <a:rPr lang="el-GR" sz="4000" dirty="0" smtClean="0"/>
              <a:t>ΝΑ </a:t>
            </a:r>
            <a:r>
              <a:rPr lang="el-GR" sz="4000" dirty="0" smtClean="0"/>
              <a:t>ΜΗΝ </a:t>
            </a:r>
            <a:r>
              <a:rPr lang="el-GR" sz="4000" dirty="0" smtClean="0"/>
              <a:t>ΔΗΜΙΟΥΡΓΟΥΝΤΑΙ ΑΣΑΦΕΙΕΣ Ή ΚΑΙ ΛΑΘΗ, </a:t>
            </a:r>
          </a:p>
          <a:p>
            <a:r>
              <a:rPr lang="el-GR" sz="4000" dirty="0" smtClean="0"/>
              <a:t>ΟΠΩΣ ΣΥΝΕΒΗ </a:t>
            </a:r>
            <a:r>
              <a:rPr lang="el-GR" sz="4000" dirty="0" smtClean="0"/>
              <a:t>ΣΤΗΝ </a:t>
            </a:r>
            <a:r>
              <a:rPr lang="el-GR" sz="4000" dirty="0" smtClean="0"/>
              <a:t>ΤΡΙΤΗ ΕΚΔΟΣΗ ΤΟΥ </a:t>
            </a:r>
            <a:r>
              <a:rPr lang="en-US" sz="4000" dirty="0" smtClean="0"/>
              <a:t>GOLDSTEIN.</a:t>
            </a:r>
            <a:endParaRPr lang="el-GR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35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368" y="393539"/>
            <a:ext cx="1156329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ΓΙΝΕΤΑΙ ΜΙΑ ΠΡΟΣΠΑΘΕΙΑ ΝΑ ΣΥΝΔΕΘΕΙ </a:t>
            </a:r>
          </a:p>
          <a:p>
            <a:r>
              <a:rPr lang="el-GR" sz="4400" dirty="0" smtClean="0"/>
              <a:t>Η ΚΛΑΣΙΚΗ ΑΝΑΛΥΤΙΚΗ ΔΥΝΑΜΙΚΗ ΜΕ ΠΙΟ </a:t>
            </a:r>
          </a:p>
          <a:p>
            <a:r>
              <a:rPr lang="el-GR" sz="4400" dirty="0" smtClean="0"/>
              <a:t>ΠΡΟΧΩΡΗΜΕΝΕΣ ΘΕΩΡΙΕΣ </a:t>
            </a:r>
            <a:r>
              <a:rPr lang="el-GR" sz="4400" dirty="0" smtClean="0"/>
              <a:t>ΦΥΣΙΚΗΣ,</a:t>
            </a:r>
            <a:endParaRPr lang="el-GR" sz="4400" dirty="0" smtClean="0"/>
          </a:p>
          <a:p>
            <a:r>
              <a:rPr lang="el-GR" sz="4400" dirty="0" smtClean="0"/>
              <a:t>ΟΠΩΣ ΚΒΑΝΤΙΚΗ ΦΥΣΙΚΗ ΚΑΙ ΓΕΝΙΚΗ </a:t>
            </a:r>
          </a:p>
          <a:p>
            <a:r>
              <a:rPr lang="el-GR" sz="4400" dirty="0" smtClean="0"/>
              <a:t>ΣΧΕΤΙΚΟΤΗΤΑ. ΑΠΟ ΤΟ ΕΞΩΦΥΛΛΟ ΑΚΟΜΗ</a:t>
            </a:r>
          </a:p>
          <a:p>
            <a:r>
              <a:rPr lang="el-GR" sz="4400" dirty="0" smtClean="0"/>
              <a:t>ΦΑΙΝΟΝΤΑΙ  </a:t>
            </a:r>
            <a:r>
              <a:rPr lang="el-GR" sz="4400" dirty="0" smtClean="0"/>
              <a:t>ΤΟ ΟΛΟΚΛΗΡΩΜΑ ΔΡΑΣΗΣ ΚΑΙ</a:t>
            </a:r>
          </a:p>
          <a:p>
            <a:r>
              <a:rPr lang="el-GR" sz="4400" dirty="0" smtClean="0"/>
              <a:t>ΤΟ ΟΛΟΚΛΗΡΩΜΑ ΤΡΟΧΙΩΝ ΤΗΣ ΚΒΑΝΤΙΚΗΣ</a:t>
            </a:r>
          </a:p>
          <a:p>
            <a:r>
              <a:rPr lang="el-GR" sz="4400" dirty="0" smtClean="0"/>
              <a:t>ΦΥΣΙΚΗΣ ΠΟΥ ΣΧΕΤΙΖΕΤΑΙ ΜΕ ΤΟ ΠΡΟΗΓΟΥΜΕΝΟ.</a:t>
            </a:r>
            <a:endParaRPr lang="el-GR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78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666" y="451412"/>
            <a:ext cx="1166755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ΤΟ ΒΙΒΛΙΟ, </a:t>
            </a:r>
            <a:r>
              <a:rPr lang="el-GR" sz="4400" dirty="0" smtClean="0"/>
              <a:t>ΠΕΡΑ </a:t>
            </a:r>
            <a:r>
              <a:rPr lang="el-GR" sz="4400" dirty="0" smtClean="0"/>
              <a:t>ΑΠΟ ΤΙΣ ΚΑΙΝΟΤΟΜΙΕΣ ΤΟΥ, </a:t>
            </a:r>
          </a:p>
          <a:p>
            <a:r>
              <a:rPr lang="el-GR" sz="4400" dirty="0" smtClean="0"/>
              <a:t>ΠΕΡΙΛΑΜΒΑΝΕΙ  ΟΛΑ ΤΑ ΘΕΜΑΤΑ</a:t>
            </a:r>
          </a:p>
          <a:p>
            <a:r>
              <a:rPr lang="el-GR" sz="4400" dirty="0" smtClean="0"/>
              <a:t>ΠΟΥ ΥΠΑΡΧΟΥΝ ΣΕ ΚΑΘΕ ΒΙΒΛΙΟ </a:t>
            </a:r>
          </a:p>
          <a:p>
            <a:r>
              <a:rPr lang="el-GR" sz="4400" dirty="0" smtClean="0"/>
              <a:t>ΑΝΑΛΥΤΙΚΗΣ ΔΥΝΑΜΙΚΗΣ.</a:t>
            </a:r>
          </a:p>
          <a:p>
            <a:r>
              <a:rPr lang="el-GR" sz="4400" dirty="0" smtClean="0"/>
              <a:t>ΜΠΟΡΕΙ ΝΑ ΧΡΗΣΙΜΟΠΟΙΗΘΕΙ ΣΕ ΜΕΤΑΠΤΥΧΙΑΚΟ</a:t>
            </a:r>
          </a:p>
          <a:p>
            <a:r>
              <a:rPr lang="el-GR" sz="4400" dirty="0" smtClean="0"/>
              <a:t>ΕΠΙΠΕΔΟ ΑΛΛΑ ΚΑΙ ΣΕ ΠΡΟΧΩΡΗΜΕΝΟ</a:t>
            </a:r>
            <a:br>
              <a:rPr lang="el-GR" sz="4400" dirty="0" smtClean="0"/>
            </a:br>
            <a:r>
              <a:rPr lang="el-GR" sz="4400" dirty="0" smtClean="0"/>
              <a:t>ΠΡΟΠΤΥΧΙΑΚΟ.</a:t>
            </a:r>
            <a:endParaRPr lang="el-GR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06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5230" y="12616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960699" y="196769"/>
            <a:ext cx="9363525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ΔΙΝΟΥΜΕ </a:t>
            </a:r>
            <a:r>
              <a:rPr lang="el-GR" sz="3200" dirty="0" smtClean="0"/>
              <a:t>ΤΟΥΣ ΤΙΤΛΟΥΣ ΤΩΝ ΚΕΦΑΛΑΙΩΝ ΤΟΥ </a:t>
            </a:r>
            <a:r>
              <a:rPr lang="el-GR" sz="3200" dirty="0" smtClean="0"/>
              <a:t>ΒΙΒΛΙΟΥ</a:t>
            </a:r>
            <a:r>
              <a:rPr lang="en-US" sz="3200" dirty="0" smtClean="0"/>
              <a:t>:</a:t>
            </a:r>
            <a:endParaRPr lang="el-GR" sz="3200" dirty="0" smtClean="0"/>
          </a:p>
          <a:p>
            <a:pPr marL="514350" indent="-514350">
              <a:buAutoNum type="arabicPeriod"/>
            </a:pPr>
            <a:r>
              <a:rPr lang="el-GR" sz="3200" dirty="0" smtClean="0"/>
              <a:t>Εισαγωγή </a:t>
            </a:r>
          </a:p>
          <a:p>
            <a:pPr marL="514350" indent="-514350">
              <a:buAutoNum type="arabicPeriod"/>
            </a:pPr>
            <a:r>
              <a:rPr lang="el-GR" sz="3200" dirty="0" smtClean="0"/>
              <a:t>Φορμαλισμός του </a:t>
            </a:r>
            <a:r>
              <a:rPr lang="en-US" sz="3200" dirty="0" smtClean="0"/>
              <a:t>Lagrange</a:t>
            </a:r>
          </a:p>
          <a:p>
            <a:pPr marL="514350" indent="-514350">
              <a:buAutoNum type="arabicPeriod"/>
            </a:pPr>
            <a:r>
              <a:rPr lang="el-GR" sz="3200" dirty="0" smtClean="0"/>
              <a:t>Αρχή του </a:t>
            </a:r>
            <a:r>
              <a:rPr lang="en-US" sz="3200" dirty="0" smtClean="0"/>
              <a:t>Hamilton. </a:t>
            </a:r>
            <a:r>
              <a:rPr lang="el-GR" sz="3200" dirty="0" smtClean="0"/>
              <a:t>Στοιχεία θεωρίας μεταβολών</a:t>
            </a:r>
          </a:p>
          <a:p>
            <a:pPr marL="514350" indent="-514350">
              <a:buAutoNum type="arabicPeriod"/>
            </a:pPr>
            <a:r>
              <a:rPr lang="el-GR" sz="3200" dirty="0" smtClean="0"/>
              <a:t>Συμμετρίες και  Θεωρήματα Διατήρησης </a:t>
            </a:r>
          </a:p>
          <a:p>
            <a:r>
              <a:rPr lang="el-GR" sz="3200" dirty="0" smtClean="0"/>
              <a:t>για Διακριτά Συστήματα</a:t>
            </a:r>
          </a:p>
          <a:p>
            <a:r>
              <a:rPr lang="el-GR" sz="3200" dirty="0" smtClean="0"/>
              <a:t>5.  </a:t>
            </a:r>
            <a:r>
              <a:rPr lang="el-GR" sz="3200" dirty="0" err="1" smtClean="0"/>
              <a:t>Λαγκρανζιανός</a:t>
            </a:r>
            <a:r>
              <a:rPr lang="el-GR" sz="3200" dirty="0" smtClean="0"/>
              <a:t> Φορμαλισμός της Δυναμικής </a:t>
            </a:r>
          </a:p>
          <a:p>
            <a:r>
              <a:rPr lang="el-GR" sz="3200" dirty="0" smtClean="0"/>
              <a:t>στην Ειδική Σχετικότητα</a:t>
            </a:r>
          </a:p>
          <a:p>
            <a:r>
              <a:rPr lang="el-GR" sz="3200" dirty="0" smtClean="0"/>
              <a:t>6.  </a:t>
            </a:r>
            <a:r>
              <a:rPr lang="el-GR" sz="3200" dirty="0" err="1" smtClean="0"/>
              <a:t>Χαμιλτονιανός</a:t>
            </a:r>
            <a:r>
              <a:rPr lang="el-GR" sz="3200" dirty="0" smtClean="0"/>
              <a:t> Φορμαλισμός</a:t>
            </a:r>
          </a:p>
          <a:p>
            <a:pPr marL="514350" indent="-514350">
              <a:buAutoNum type="arabicPeriod" startAt="7"/>
            </a:pPr>
            <a:r>
              <a:rPr lang="el-GR" sz="3200" dirty="0" smtClean="0"/>
              <a:t>Κανονικοί Μετασχηματισμοί</a:t>
            </a:r>
          </a:p>
          <a:p>
            <a:pPr marL="514350" indent="-514350">
              <a:buAutoNum type="arabicPeriod" startAt="7"/>
            </a:pPr>
            <a:r>
              <a:rPr lang="el-GR" sz="3200" dirty="0" smtClean="0"/>
              <a:t>Η Μέθοδος των </a:t>
            </a:r>
            <a:r>
              <a:rPr lang="en-US" sz="3200" dirty="0" smtClean="0"/>
              <a:t>Hamilton-Jacobi</a:t>
            </a:r>
          </a:p>
          <a:p>
            <a:pPr marL="514350" indent="-514350">
              <a:buAutoNum type="arabicPeriod" startAt="7"/>
            </a:pPr>
            <a:r>
              <a:rPr lang="el-GR" sz="3200" dirty="0" smtClean="0"/>
              <a:t>Θεωρία Πεδίου</a:t>
            </a:r>
          </a:p>
          <a:p>
            <a:pPr marL="514350" indent="-514350">
              <a:buAutoNum type="arabicPeriod" startAt="6"/>
            </a:pP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0D4-9C95-430C-BF0E-8B62E77DF1A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2540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496</Words>
  <Application>Microsoft Office PowerPoint</Application>
  <PresentationFormat>Widescreen</PresentationFormat>
  <Paragraphs>126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Georgia Triantafyllidou</cp:lastModifiedBy>
  <cp:revision>58</cp:revision>
  <cp:lastPrinted>2022-08-14T11:54:50Z</cp:lastPrinted>
  <dcterms:created xsi:type="dcterms:W3CDTF">2022-08-14T07:42:19Z</dcterms:created>
  <dcterms:modified xsi:type="dcterms:W3CDTF">2022-09-24T18:01:01Z</dcterms:modified>
</cp:coreProperties>
</file>