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294" r:id="rId3"/>
    <p:sldId id="295" r:id="rId4"/>
    <p:sldId id="296" r:id="rId5"/>
    <p:sldId id="298" r:id="rId6"/>
    <p:sldId id="299" r:id="rId7"/>
    <p:sldId id="307" r:id="rId8"/>
    <p:sldId id="311" r:id="rId9"/>
    <p:sldId id="310" r:id="rId10"/>
    <p:sldId id="312" r:id="rId11"/>
    <p:sldId id="313" r:id="rId12"/>
    <p:sldId id="314" r:id="rId13"/>
    <p:sldId id="31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04" autoAdjust="0"/>
    <p:restoredTop sz="94660"/>
  </p:normalViewPr>
  <p:slideViewPr>
    <p:cSldViewPr snapToGrid="0">
      <p:cViewPr varScale="1">
        <p:scale>
          <a:sx n="116" d="100"/>
          <a:sy n="116" d="100"/>
        </p:scale>
        <p:origin x="62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E2651A9-3790-D5C3-3F24-5CE4A80C66A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 xmlns:a16="http://schemas.microsoft.com/office/drawing/2014/main" id="{6F7F11D3-A0C2-0536-A554-2EB31B056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 xmlns:a16="http://schemas.microsoft.com/office/drawing/2014/main" id="{377884D1-FE52-AB6B-C5F8-DBE806127842}"/>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6" name="Θέση αριθμού διαφάνειας 5">
            <a:extLst>
              <a:ext uri="{FF2B5EF4-FFF2-40B4-BE49-F238E27FC236}">
                <a16:creationId xmlns="" xmlns:a16="http://schemas.microsoft.com/office/drawing/2014/main" id="{F8183D65-A8C9-1F69-F858-76642E391D85}"/>
              </a:ext>
            </a:extLst>
          </p:cNvPr>
          <p:cNvSpPr>
            <a:spLocks noGrp="1"/>
          </p:cNvSpPr>
          <p:nvPr>
            <p:ph type="sldNum" sz="quarter" idx="12"/>
          </p:nvPr>
        </p:nvSpPr>
        <p:spPr/>
        <p:txBody>
          <a:bodyPr/>
          <a:lstStyle/>
          <a:p>
            <a:fld id="{680B7C10-1ADC-414A-AA93-3B76DEFF5458}" type="slidenum">
              <a:rPr lang="en-GB" smtClean="0"/>
              <a:pPr/>
              <a:t>‹#›</a:t>
            </a:fld>
            <a:endParaRPr lang="en-GB"/>
          </a:p>
        </p:txBody>
      </p:sp>
      <p:sp>
        <p:nvSpPr>
          <p:cNvPr id="7" name="Θέση υποσέλιδου 4">
            <a:extLst>
              <a:ext uri="{FF2B5EF4-FFF2-40B4-BE49-F238E27FC236}">
                <a16:creationId xmlns="" xmlns:a16="http://schemas.microsoft.com/office/drawing/2014/main" id="{4F7B4B17-2D5C-FEB6-7606-E9CDEA0F57DD}"/>
              </a:ext>
            </a:extLst>
          </p:cNvPr>
          <p:cNvSpPr txBox="1">
            <a:spLocks/>
          </p:cNvSpPr>
          <p:nvPr userDrawn="1"/>
        </p:nvSpPr>
        <p:spPr>
          <a:xfrm>
            <a:off x="416628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73221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538A2C-BBF2-A164-30B4-62877435B38C}"/>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 xmlns:a16="http://schemas.microsoft.com/office/drawing/2014/main" id="{E64BAB56-6D77-B6D0-1230-30B429E5110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 xmlns:a16="http://schemas.microsoft.com/office/drawing/2014/main" id="{E616B6DC-39F4-0968-D1E8-354D12294AFB}"/>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5" name="Θέση υποσέλιδου 4">
            <a:extLst>
              <a:ext uri="{FF2B5EF4-FFF2-40B4-BE49-F238E27FC236}">
                <a16:creationId xmlns="" xmlns:a16="http://schemas.microsoft.com/office/drawing/2014/main" id="{340F9696-CA65-1C3B-6E0F-88E14C79EBC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Θέση αριθμού διαφάνειας 5">
            <a:extLst>
              <a:ext uri="{FF2B5EF4-FFF2-40B4-BE49-F238E27FC236}">
                <a16:creationId xmlns="" xmlns:a16="http://schemas.microsoft.com/office/drawing/2014/main" id="{B523F67F-C7BA-0D10-BD62-8D0E04DBFAEC}"/>
              </a:ext>
            </a:extLst>
          </p:cNvPr>
          <p:cNvSpPr>
            <a:spLocks noGrp="1"/>
          </p:cNvSpPr>
          <p:nvPr>
            <p:ph type="sldNum" sz="quarter" idx="12"/>
          </p:nvPr>
        </p:nvSpPr>
        <p:spPr/>
        <p:txBody>
          <a:bodyPr/>
          <a:lstStyle/>
          <a:p>
            <a:fld id="{680B7C10-1ADC-414A-AA93-3B76DEFF5458}" type="slidenum">
              <a:rPr lang="en-GB" smtClean="0"/>
              <a:pPr/>
              <a:t>‹#›</a:t>
            </a:fld>
            <a:endParaRPr lang="en-GB"/>
          </a:p>
        </p:txBody>
      </p:sp>
    </p:spTree>
    <p:extLst>
      <p:ext uri="{BB962C8B-B14F-4D97-AF65-F5344CB8AC3E}">
        <p14:creationId xmlns:p14="http://schemas.microsoft.com/office/powerpoint/2010/main" val="105110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298C2B13-BDA8-4C53-0952-7026E1BC268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 xmlns:a16="http://schemas.microsoft.com/office/drawing/2014/main" id="{019B43B8-F8C2-5DD7-7251-505410601F4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 xmlns:a16="http://schemas.microsoft.com/office/drawing/2014/main" id="{0928F8C6-10DE-7BDB-5AAB-DB0B05B4EE17}"/>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5" name="Θέση υποσέλιδου 4">
            <a:extLst>
              <a:ext uri="{FF2B5EF4-FFF2-40B4-BE49-F238E27FC236}">
                <a16:creationId xmlns="" xmlns:a16="http://schemas.microsoft.com/office/drawing/2014/main" id="{DF5243A4-1755-707C-2DD7-874E5A31208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Θέση αριθμού διαφάνειας 5">
            <a:extLst>
              <a:ext uri="{FF2B5EF4-FFF2-40B4-BE49-F238E27FC236}">
                <a16:creationId xmlns="" xmlns:a16="http://schemas.microsoft.com/office/drawing/2014/main" id="{8F51F672-1D3B-AE43-DC1B-2441241D7480}"/>
              </a:ext>
            </a:extLst>
          </p:cNvPr>
          <p:cNvSpPr>
            <a:spLocks noGrp="1"/>
          </p:cNvSpPr>
          <p:nvPr>
            <p:ph type="sldNum" sz="quarter" idx="12"/>
          </p:nvPr>
        </p:nvSpPr>
        <p:spPr/>
        <p:txBody>
          <a:bodyPr/>
          <a:lstStyle/>
          <a:p>
            <a:fld id="{680B7C10-1ADC-414A-AA93-3B76DEFF5458}" type="slidenum">
              <a:rPr lang="en-GB" smtClean="0"/>
              <a:pPr/>
              <a:t>‹#›</a:t>
            </a:fld>
            <a:endParaRPr lang="en-GB"/>
          </a:p>
        </p:txBody>
      </p:sp>
    </p:spTree>
    <p:extLst>
      <p:ext uri="{BB962C8B-B14F-4D97-AF65-F5344CB8AC3E}">
        <p14:creationId xmlns:p14="http://schemas.microsoft.com/office/powerpoint/2010/main" val="85623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3BFB67E-CB24-DD94-853B-243E0EA9221C}"/>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 xmlns:a16="http://schemas.microsoft.com/office/drawing/2014/main" id="{9B22C0E0-8A50-1B9B-8E3F-F4B193F4AEA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 xmlns:a16="http://schemas.microsoft.com/office/drawing/2014/main" id="{B9F0E127-027E-99BA-324D-3BB39102A9C1}"/>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6" name="Θέση αριθμού διαφάνειας 5">
            <a:extLst>
              <a:ext uri="{FF2B5EF4-FFF2-40B4-BE49-F238E27FC236}">
                <a16:creationId xmlns="" xmlns:a16="http://schemas.microsoft.com/office/drawing/2014/main" id="{B77C2918-B062-D104-05F5-5697E7FD0E32}"/>
              </a:ext>
            </a:extLst>
          </p:cNvPr>
          <p:cNvSpPr>
            <a:spLocks noGrp="1"/>
          </p:cNvSpPr>
          <p:nvPr>
            <p:ph type="sldNum" sz="quarter" idx="12"/>
          </p:nvPr>
        </p:nvSpPr>
        <p:spPr/>
        <p:txBody>
          <a:bodyPr/>
          <a:lstStyle/>
          <a:p>
            <a:fld id="{680B7C10-1ADC-414A-AA93-3B76DEFF5458}" type="slidenum">
              <a:rPr lang="en-GB" smtClean="0"/>
              <a:pPr/>
              <a:t>‹#›</a:t>
            </a:fld>
            <a:endParaRPr lang="en-GB"/>
          </a:p>
        </p:txBody>
      </p:sp>
      <p:sp>
        <p:nvSpPr>
          <p:cNvPr id="7" name="Θέση υποσέλιδου 4">
            <a:extLst>
              <a:ext uri="{FF2B5EF4-FFF2-40B4-BE49-F238E27FC236}">
                <a16:creationId xmlns="" xmlns:a16="http://schemas.microsoft.com/office/drawing/2014/main" id="{60078E2C-0951-420F-B10B-6A4F75AB04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0899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F4E13ED-7392-CEDC-F83F-C9FC7B72B00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 xmlns:a16="http://schemas.microsoft.com/office/drawing/2014/main" id="{8EC3B289-5442-9A18-AA2F-C566AB93D2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 xmlns:a16="http://schemas.microsoft.com/office/drawing/2014/main" id="{907C1948-11E9-25A2-72B7-B578663851C1}"/>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6" name="Θέση αριθμού διαφάνειας 5">
            <a:extLst>
              <a:ext uri="{FF2B5EF4-FFF2-40B4-BE49-F238E27FC236}">
                <a16:creationId xmlns="" xmlns:a16="http://schemas.microsoft.com/office/drawing/2014/main" id="{7837A5C9-C703-DD5D-E55B-37C47251FA46}"/>
              </a:ext>
            </a:extLst>
          </p:cNvPr>
          <p:cNvSpPr>
            <a:spLocks noGrp="1"/>
          </p:cNvSpPr>
          <p:nvPr>
            <p:ph type="sldNum" sz="quarter" idx="12"/>
          </p:nvPr>
        </p:nvSpPr>
        <p:spPr/>
        <p:txBody>
          <a:bodyPr/>
          <a:lstStyle/>
          <a:p>
            <a:fld id="{680B7C10-1ADC-414A-AA93-3B76DEFF5458}" type="slidenum">
              <a:rPr lang="en-GB" smtClean="0"/>
              <a:pPr/>
              <a:t>‹#›</a:t>
            </a:fld>
            <a:endParaRPr lang="en-GB"/>
          </a:p>
        </p:txBody>
      </p:sp>
      <p:sp>
        <p:nvSpPr>
          <p:cNvPr id="7" name="Θέση υποσέλιδου 4">
            <a:extLst>
              <a:ext uri="{FF2B5EF4-FFF2-40B4-BE49-F238E27FC236}">
                <a16:creationId xmlns="" xmlns:a16="http://schemas.microsoft.com/office/drawing/2014/main" id="{D3353049-D9DB-B263-2F86-4BAC1C8B8F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372947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C89EADC-B21E-5720-84C5-3244C81BD8E8}"/>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 xmlns:a16="http://schemas.microsoft.com/office/drawing/2014/main" id="{361777C1-177E-F68B-0F4B-1CA8BB7443D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 xmlns:a16="http://schemas.microsoft.com/office/drawing/2014/main" id="{4930237A-DA8F-2E8A-8DDE-D65647C8335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 xmlns:a16="http://schemas.microsoft.com/office/drawing/2014/main" id="{3E7054C9-E330-BDE1-F761-C69375290113}"/>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7" name="Θέση αριθμού διαφάνειας 6">
            <a:extLst>
              <a:ext uri="{FF2B5EF4-FFF2-40B4-BE49-F238E27FC236}">
                <a16:creationId xmlns="" xmlns:a16="http://schemas.microsoft.com/office/drawing/2014/main" id="{B446AB95-DCB0-A58C-D75F-0548AB9AEC5E}"/>
              </a:ext>
            </a:extLst>
          </p:cNvPr>
          <p:cNvSpPr>
            <a:spLocks noGrp="1"/>
          </p:cNvSpPr>
          <p:nvPr>
            <p:ph type="sldNum" sz="quarter" idx="12"/>
          </p:nvPr>
        </p:nvSpPr>
        <p:spPr/>
        <p:txBody>
          <a:bodyPr/>
          <a:lstStyle/>
          <a:p>
            <a:fld id="{680B7C10-1ADC-414A-AA93-3B76DEFF5458}" type="slidenum">
              <a:rPr lang="en-GB" smtClean="0"/>
              <a:pPr/>
              <a:t>‹#›</a:t>
            </a:fld>
            <a:endParaRPr lang="en-GB"/>
          </a:p>
        </p:txBody>
      </p:sp>
      <p:sp>
        <p:nvSpPr>
          <p:cNvPr id="8" name="Θέση υποσέλιδου 4">
            <a:extLst>
              <a:ext uri="{FF2B5EF4-FFF2-40B4-BE49-F238E27FC236}">
                <a16:creationId xmlns="" xmlns:a16="http://schemas.microsoft.com/office/drawing/2014/main" id="{141540A5-1CD8-6F0A-B90B-E4F21C7539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95867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D8C7EE7-33FB-D5A1-8108-52EFE1BB446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 xmlns:a16="http://schemas.microsoft.com/office/drawing/2014/main" id="{04A49C1C-EF5C-DFB4-5EA1-0C559EA231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 xmlns:a16="http://schemas.microsoft.com/office/drawing/2014/main" id="{FC5DDD21-B57E-B3F7-0731-A924583BCCA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 xmlns:a16="http://schemas.microsoft.com/office/drawing/2014/main" id="{D2C2F3C7-2413-48AA-49DA-7157488F4C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 xmlns:a16="http://schemas.microsoft.com/office/drawing/2014/main" id="{46984EBB-4B80-5651-6596-457C4561962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 xmlns:a16="http://schemas.microsoft.com/office/drawing/2014/main" id="{0B4F0AE7-DF11-374D-FDE8-CEF0C240AD2A}"/>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9" name="Θέση αριθμού διαφάνειας 8">
            <a:extLst>
              <a:ext uri="{FF2B5EF4-FFF2-40B4-BE49-F238E27FC236}">
                <a16:creationId xmlns="" xmlns:a16="http://schemas.microsoft.com/office/drawing/2014/main" id="{FECA6CD1-604B-3582-A305-FA043EFC2D58}"/>
              </a:ext>
            </a:extLst>
          </p:cNvPr>
          <p:cNvSpPr>
            <a:spLocks noGrp="1"/>
          </p:cNvSpPr>
          <p:nvPr>
            <p:ph type="sldNum" sz="quarter" idx="12"/>
          </p:nvPr>
        </p:nvSpPr>
        <p:spPr/>
        <p:txBody>
          <a:bodyPr/>
          <a:lstStyle/>
          <a:p>
            <a:fld id="{680B7C10-1ADC-414A-AA93-3B76DEFF5458}" type="slidenum">
              <a:rPr lang="en-GB" smtClean="0"/>
              <a:pPr/>
              <a:t>‹#›</a:t>
            </a:fld>
            <a:endParaRPr lang="en-GB"/>
          </a:p>
        </p:txBody>
      </p:sp>
      <p:sp>
        <p:nvSpPr>
          <p:cNvPr id="10" name="Θέση υποσέλιδου 4">
            <a:extLst>
              <a:ext uri="{FF2B5EF4-FFF2-40B4-BE49-F238E27FC236}">
                <a16:creationId xmlns="" xmlns:a16="http://schemas.microsoft.com/office/drawing/2014/main" id="{2F208702-4586-206C-53D2-9AAA9B3D3C73}"/>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122324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2902584-3902-8D25-6A3F-240794253B1C}"/>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 xmlns:a16="http://schemas.microsoft.com/office/drawing/2014/main" id="{DD7B47EC-E2BA-DB33-1086-361CD46D18C4}"/>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5" name="Θέση αριθμού διαφάνειας 4">
            <a:extLst>
              <a:ext uri="{FF2B5EF4-FFF2-40B4-BE49-F238E27FC236}">
                <a16:creationId xmlns="" xmlns:a16="http://schemas.microsoft.com/office/drawing/2014/main" id="{3C137757-DFFA-41F0-35DE-87C3E72F598D}"/>
              </a:ext>
            </a:extLst>
          </p:cNvPr>
          <p:cNvSpPr>
            <a:spLocks noGrp="1"/>
          </p:cNvSpPr>
          <p:nvPr>
            <p:ph type="sldNum" sz="quarter" idx="12"/>
          </p:nvPr>
        </p:nvSpPr>
        <p:spPr/>
        <p:txBody>
          <a:bodyPr/>
          <a:lstStyle/>
          <a:p>
            <a:fld id="{680B7C10-1ADC-414A-AA93-3B76DEFF5458}" type="slidenum">
              <a:rPr lang="en-GB" smtClean="0"/>
              <a:pPr/>
              <a:t>‹#›</a:t>
            </a:fld>
            <a:endParaRPr lang="en-GB"/>
          </a:p>
        </p:txBody>
      </p:sp>
      <p:sp>
        <p:nvSpPr>
          <p:cNvPr id="6" name="Θέση υποσέλιδου 4">
            <a:extLst>
              <a:ext uri="{FF2B5EF4-FFF2-40B4-BE49-F238E27FC236}">
                <a16:creationId xmlns="" xmlns:a16="http://schemas.microsoft.com/office/drawing/2014/main" id="{F4B56CC2-0897-7A3C-4C7C-D16F5589D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338958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EFDA142B-F9C0-52BE-EB6C-6ABFB22AE689}"/>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4" name="Θέση αριθμού διαφάνειας 3">
            <a:extLst>
              <a:ext uri="{FF2B5EF4-FFF2-40B4-BE49-F238E27FC236}">
                <a16:creationId xmlns="" xmlns:a16="http://schemas.microsoft.com/office/drawing/2014/main" id="{11BA9C9B-A5B5-D1C7-7893-B8B57D207CF0}"/>
              </a:ext>
            </a:extLst>
          </p:cNvPr>
          <p:cNvSpPr>
            <a:spLocks noGrp="1"/>
          </p:cNvSpPr>
          <p:nvPr>
            <p:ph type="sldNum" sz="quarter" idx="12"/>
          </p:nvPr>
        </p:nvSpPr>
        <p:spPr/>
        <p:txBody>
          <a:bodyPr/>
          <a:lstStyle/>
          <a:p>
            <a:fld id="{680B7C10-1ADC-414A-AA93-3B76DEFF5458}" type="slidenum">
              <a:rPr lang="en-GB" smtClean="0"/>
              <a:pPr/>
              <a:t>‹#›</a:t>
            </a:fld>
            <a:endParaRPr lang="en-GB"/>
          </a:p>
        </p:txBody>
      </p:sp>
      <p:sp>
        <p:nvSpPr>
          <p:cNvPr id="5" name="Θέση υποσέλιδου 4">
            <a:extLst>
              <a:ext uri="{FF2B5EF4-FFF2-40B4-BE49-F238E27FC236}">
                <a16:creationId xmlns="" xmlns:a16="http://schemas.microsoft.com/office/drawing/2014/main" id="{22C30372-3A17-6867-360A-9DC61777E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83883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C692F30-EBB5-B5D9-20AD-7415CC330E9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 xmlns:a16="http://schemas.microsoft.com/office/drawing/2014/main" id="{BD13D036-F5F8-49A1-7A1C-842AE1DD33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 xmlns:a16="http://schemas.microsoft.com/office/drawing/2014/main" id="{6452E547-62F6-30C8-2990-CAB804694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FAFDB4DD-0F4F-2A1B-A201-A5DE96E1C3A9}"/>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7" name="Θέση αριθμού διαφάνειας 6">
            <a:extLst>
              <a:ext uri="{FF2B5EF4-FFF2-40B4-BE49-F238E27FC236}">
                <a16:creationId xmlns="" xmlns:a16="http://schemas.microsoft.com/office/drawing/2014/main" id="{E5C37DE5-D4FF-264F-1C04-B00CF637F3F8}"/>
              </a:ext>
            </a:extLst>
          </p:cNvPr>
          <p:cNvSpPr>
            <a:spLocks noGrp="1"/>
          </p:cNvSpPr>
          <p:nvPr>
            <p:ph type="sldNum" sz="quarter" idx="12"/>
          </p:nvPr>
        </p:nvSpPr>
        <p:spPr/>
        <p:txBody>
          <a:bodyPr/>
          <a:lstStyle/>
          <a:p>
            <a:fld id="{680B7C10-1ADC-414A-AA93-3B76DEFF5458}" type="slidenum">
              <a:rPr lang="en-GB" smtClean="0"/>
              <a:pPr/>
              <a:t>‹#›</a:t>
            </a:fld>
            <a:endParaRPr lang="en-GB"/>
          </a:p>
        </p:txBody>
      </p:sp>
      <p:sp>
        <p:nvSpPr>
          <p:cNvPr id="8" name="Θέση υποσέλιδου 4">
            <a:extLst>
              <a:ext uri="{FF2B5EF4-FFF2-40B4-BE49-F238E27FC236}">
                <a16:creationId xmlns="" xmlns:a16="http://schemas.microsoft.com/office/drawing/2014/main" id="{3C2822D7-F200-F99D-F4D7-6674506C7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145285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F3BEAA7-B94D-A447-7918-4F42F3C664C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 xmlns:a16="http://schemas.microsoft.com/office/drawing/2014/main" id="{4AB19C98-6335-575D-D27F-4C31ADDB6C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 xmlns:a16="http://schemas.microsoft.com/office/drawing/2014/main" id="{85CADD0E-D023-9F9F-410B-24C0A3BB7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A6309513-2464-32A9-D180-65FCED52941D}"/>
              </a:ext>
            </a:extLst>
          </p:cNvPr>
          <p:cNvSpPr>
            <a:spLocks noGrp="1"/>
          </p:cNvSpPr>
          <p:nvPr>
            <p:ph type="dt" sz="half" idx="10"/>
          </p:nvPr>
        </p:nvSpPr>
        <p:spPr/>
        <p:txBody>
          <a:bodyPr/>
          <a:lstStyle/>
          <a:p>
            <a:fld id="{508C794D-AC9D-4AE2-8E0B-E10DEBE9CF3F}" type="datetimeFigureOut">
              <a:rPr lang="en-GB" smtClean="0"/>
              <a:pPr/>
              <a:t>25/09/2022</a:t>
            </a:fld>
            <a:endParaRPr lang="en-GB"/>
          </a:p>
        </p:txBody>
      </p:sp>
      <p:sp>
        <p:nvSpPr>
          <p:cNvPr id="6" name="Θέση υποσέλιδου 5">
            <a:extLst>
              <a:ext uri="{FF2B5EF4-FFF2-40B4-BE49-F238E27FC236}">
                <a16:creationId xmlns="" xmlns:a16="http://schemas.microsoft.com/office/drawing/2014/main" id="{A951E3A2-E61D-C998-B111-6C6F6C148AC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Θέση αριθμού διαφάνειας 6">
            <a:extLst>
              <a:ext uri="{FF2B5EF4-FFF2-40B4-BE49-F238E27FC236}">
                <a16:creationId xmlns="" xmlns:a16="http://schemas.microsoft.com/office/drawing/2014/main" id="{04FD1A6B-72C4-728A-161B-B2532307E2AF}"/>
              </a:ext>
            </a:extLst>
          </p:cNvPr>
          <p:cNvSpPr>
            <a:spLocks noGrp="1"/>
          </p:cNvSpPr>
          <p:nvPr>
            <p:ph type="sldNum" sz="quarter" idx="12"/>
          </p:nvPr>
        </p:nvSpPr>
        <p:spPr/>
        <p:txBody>
          <a:bodyPr/>
          <a:lstStyle/>
          <a:p>
            <a:fld id="{680B7C10-1ADC-414A-AA93-3B76DEFF5458}" type="slidenum">
              <a:rPr lang="en-GB" smtClean="0"/>
              <a:pPr/>
              <a:t>‹#›</a:t>
            </a:fld>
            <a:endParaRPr lang="en-GB"/>
          </a:p>
        </p:txBody>
      </p:sp>
    </p:spTree>
    <p:extLst>
      <p:ext uri="{BB962C8B-B14F-4D97-AF65-F5344CB8AC3E}">
        <p14:creationId xmlns:p14="http://schemas.microsoft.com/office/powerpoint/2010/main" val="270086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0C718AC5-1721-941B-2C6A-CF26A15258F8}"/>
              </a:ext>
            </a:extLst>
          </p:cNvPr>
          <p:cNvSpPr>
            <a:spLocks noGrp="1"/>
          </p:cNvSpPr>
          <p:nvPr>
            <p:ph type="title"/>
          </p:nvPr>
        </p:nvSpPr>
        <p:spPr>
          <a:xfrm>
            <a:off x="2072640" y="381317"/>
            <a:ext cx="10515600" cy="1148715"/>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endParaRPr lang="en-GB" dirty="0"/>
          </a:p>
        </p:txBody>
      </p:sp>
      <p:sp>
        <p:nvSpPr>
          <p:cNvPr id="3" name="Θέση κειμένου 2">
            <a:extLst>
              <a:ext uri="{FF2B5EF4-FFF2-40B4-BE49-F238E27FC236}">
                <a16:creationId xmlns="" xmlns:a16="http://schemas.microsoft.com/office/drawing/2014/main" id="{104197C8-29E3-84DB-5E48-5938D1C660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GB" dirty="0"/>
          </a:p>
        </p:txBody>
      </p:sp>
      <p:sp>
        <p:nvSpPr>
          <p:cNvPr id="4" name="Θέση ημερομηνίας 3">
            <a:extLst>
              <a:ext uri="{FF2B5EF4-FFF2-40B4-BE49-F238E27FC236}">
                <a16:creationId xmlns="" xmlns:a16="http://schemas.microsoft.com/office/drawing/2014/main" id="{4273BB99-EB11-1000-2459-02302BFF07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C794D-AC9D-4AE2-8E0B-E10DEBE9CF3F}" type="datetimeFigureOut">
              <a:rPr lang="en-GB" smtClean="0"/>
              <a:pPr/>
              <a:t>25/09/2022</a:t>
            </a:fld>
            <a:endParaRPr lang="en-GB"/>
          </a:p>
        </p:txBody>
      </p:sp>
      <p:sp>
        <p:nvSpPr>
          <p:cNvPr id="6" name="Θέση αριθμού διαφάνειας 5">
            <a:extLst>
              <a:ext uri="{FF2B5EF4-FFF2-40B4-BE49-F238E27FC236}">
                <a16:creationId xmlns="" xmlns:a16="http://schemas.microsoft.com/office/drawing/2014/main" id="{FA02E601-D680-CADC-6E31-6DBF8A7E8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B7C10-1ADC-414A-AA93-3B76DEFF5458}" type="slidenum">
              <a:rPr lang="en-GB" smtClean="0"/>
              <a:pPr/>
              <a:t>‹#›</a:t>
            </a:fld>
            <a:endParaRPr lang="en-GB"/>
          </a:p>
        </p:txBody>
      </p:sp>
      <p:sp>
        <p:nvSpPr>
          <p:cNvPr id="7" name="Ορθογώνιο 6">
            <a:extLst>
              <a:ext uri="{FF2B5EF4-FFF2-40B4-BE49-F238E27FC236}">
                <a16:creationId xmlns="" xmlns:a16="http://schemas.microsoft.com/office/drawing/2014/main" id="{E3B2F6C3-5B2C-8A81-3A61-F7DDA667CC3D}"/>
              </a:ext>
            </a:extLst>
          </p:cNvPr>
          <p:cNvSpPr/>
          <p:nvPr userDrawn="1"/>
        </p:nvSpPr>
        <p:spPr>
          <a:xfrm>
            <a:off x="2072640" y="1127760"/>
            <a:ext cx="8493760" cy="106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Εικόνα 7">
            <a:extLst>
              <a:ext uri="{FF2B5EF4-FFF2-40B4-BE49-F238E27FC236}">
                <a16:creationId xmlns="" xmlns:a16="http://schemas.microsoft.com/office/drawing/2014/main" id="{1E2DD87F-9EA8-8B4C-0C21-72F4426F34B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0247" y="132724"/>
            <a:ext cx="1089273" cy="1108027"/>
          </a:xfrm>
          <a:prstGeom prst="rect">
            <a:avLst/>
          </a:prstGeom>
        </p:spPr>
      </p:pic>
    </p:spTree>
    <p:extLst>
      <p:ext uri="{BB962C8B-B14F-4D97-AF65-F5344CB8AC3E}">
        <p14:creationId xmlns:p14="http://schemas.microsoft.com/office/powerpoint/2010/main" val="447334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dx.doi.org/10.57713/kallipos-47"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Word_Document1.docx"/></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0E89557-805B-DEF6-E6CE-9E60866C3418}"/>
              </a:ext>
            </a:extLst>
          </p:cNvPr>
          <p:cNvSpPr>
            <a:spLocks noGrp="1"/>
          </p:cNvSpPr>
          <p:nvPr>
            <p:ph type="ctrTitle"/>
          </p:nvPr>
        </p:nvSpPr>
        <p:spPr>
          <a:xfrm>
            <a:off x="1436451" y="0"/>
            <a:ext cx="9144000" cy="1116959"/>
          </a:xfrm>
        </p:spPr>
        <p:txBody>
          <a:bodyPr>
            <a:normAutofit/>
          </a:bodyPr>
          <a:lstStyle/>
          <a:p>
            <a:r>
              <a:rPr lang="el-GR" sz="2400" dirty="0"/>
              <a:t>ΒΙΒΛΙΟΠΑΡΟΥΣΙΑΣΗ</a:t>
            </a:r>
            <a:r>
              <a:rPr lang="el-GR" sz="2800" dirty="0"/>
              <a:t> ΚΑΛΛΙΠΟΣ+</a:t>
            </a:r>
            <a:br>
              <a:rPr lang="el-GR" sz="2800" dirty="0"/>
            </a:br>
            <a:r>
              <a:rPr lang="el-GR" sz="2000" dirty="0"/>
              <a:t>13-15 Σεπτεμβρίου 2022</a:t>
            </a:r>
            <a:endParaRPr lang="en-GB" sz="2800" dirty="0"/>
          </a:p>
        </p:txBody>
      </p:sp>
      <p:sp>
        <p:nvSpPr>
          <p:cNvPr id="3" name="Υπότιτλος 2">
            <a:extLst>
              <a:ext uri="{FF2B5EF4-FFF2-40B4-BE49-F238E27FC236}">
                <a16:creationId xmlns="" xmlns:a16="http://schemas.microsoft.com/office/drawing/2014/main" id="{6CCCE500-580B-7449-3E83-8C86BB9E8B2A}"/>
              </a:ext>
            </a:extLst>
          </p:cNvPr>
          <p:cNvSpPr>
            <a:spLocks noGrp="1"/>
          </p:cNvSpPr>
          <p:nvPr>
            <p:ph type="subTitle" idx="1"/>
          </p:nvPr>
        </p:nvSpPr>
        <p:spPr>
          <a:xfrm>
            <a:off x="1524000" y="1479592"/>
            <a:ext cx="9144000" cy="2554711"/>
          </a:xfrm>
        </p:spPr>
        <p:txBody>
          <a:bodyPr>
            <a:normAutofit fontScale="70000" lnSpcReduction="20000"/>
          </a:bodyPr>
          <a:lstStyle/>
          <a:p>
            <a:r>
              <a:rPr lang="el-GR" sz="2800" b="1" dirty="0" smtClean="0"/>
              <a:t>ΘΕΜΑΤΙΚ</a:t>
            </a:r>
            <a:r>
              <a:rPr lang="el-GR" sz="2800" b="1" dirty="0"/>
              <a:t>Η</a:t>
            </a:r>
            <a:r>
              <a:rPr lang="el-GR" sz="2800" b="1" dirty="0" smtClean="0"/>
              <a:t> </a:t>
            </a:r>
            <a:r>
              <a:rPr lang="el-GR" sz="2800" b="1" dirty="0"/>
              <a:t>ΕΝΟΤΗΤΑ 2</a:t>
            </a:r>
          </a:p>
          <a:p>
            <a:r>
              <a:rPr lang="el-GR" sz="2800" b="1" dirty="0"/>
              <a:t>Φυσικές Επιστήμες</a:t>
            </a:r>
            <a:r>
              <a:rPr lang="en-US" sz="2800" b="1" dirty="0"/>
              <a:t> </a:t>
            </a:r>
            <a:r>
              <a:rPr lang="el-GR" sz="2800" b="1" dirty="0" smtClean="0"/>
              <a:t>και</a:t>
            </a:r>
            <a:r>
              <a:rPr lang="en-US" sz="2800" b="1" dirty="0" smtClean="0"/>
              <a:t> </a:t>
            </a:r>
            <a:r>
              <a:rPr lang="el-GR" sz="2800" b="1" dirty="0"/>
              <a:t>Γεωπονικές Επιστήμες</a:t>
            </a:r>
          </a:p>
          <a:p>
            <a:endParaRPr lang="el-GR" sz="3200" b="1" dirty="0">
              <a:solidFill>
                <a:srgbClr val="0000FF"/>
              </a:solidFill>
            </a:endParaRPr>
          </a:p>
          <a:p>
            <a:r>
              <a:rPr lang="el-GR" sz="3800" b="1" dirty="0" smtClean="0">
                <a:solidFill>
                  <a:srgbClr val="0000FF"/>
                </a:solidFill>
              </a:rPr>
              <a:t>Εισαγωγή </a:t>
            </a:r>
            <a:r>
              <a:rPr lang="el-GR" sz="3800" b="1" dirty="0">
                <a:solidFill>
                  <a:srgbClr val="0000FF"/>
                </a:solidFill>
              </a:rPr>
              <a:t>σ</a:t>
            </a:r>
            <a:r>
              <a:rPr lang="el-GR" sz="3800" b="1" dirty="0" smtClean="0">
                <a:solidFill>
                  <a:srgbClr val="0000FF"/>
                </a:solidFill>
              </a:rPr>
              <a:t>τις </a:t>
            </a:r>
            <a:r>
              <a:rPr lang="el-GR" sz="3800" b="1" dirty="0">
                <a:solidFill>
                  <a:srgbClr val="0000FF"/>
                </a:solidFill>
              </a:rPr>
              <a:t>ι</a:t>
            </a:r>
            <a:r>
              <a:rPr lang="el-GR" sz="3800" b="1" dirty="0" smtClean="0">
                <a:solidFill>
                  <a:srgbClr val="0000FF"/>
                </a:solidFill>
              </a:rPr>
              <a:t>στομορφολογικές </a:t>
            </a:r>
            <a:r>
              <a:rPr lang="el-GR" sz="3800" b="1" dirty="0">
                <a:solidFill>
                  <a:srgbClr val="0000FF"/>
                </a:solidFill>
              </a:rPr>
              <a:t>α</a:t>
            </a:r>
            <a:r>
              <a:rPr lang="el-GR" sz="3800" b="1" dirty="0" smtClean="0">
                <a:solidFill>
                  <a:srgbClr val="0000FF"/>
                </a:solidFill>
              </a:rPr>
              <a:t>λλοιώσεις </a:t>
            </a:r>
            <a:r>
              <a:rPr lang="el-GR" sz="3800" b="1" dirty="0">
                <a:solidFill>
                  <a:srgbClr val="0000FF"/>
                </a:solidFill>
              </a:rPr>
              <a:t>υ</a:t>
            </a:r>
            <a:r>
              <a:rPr lang="el-GR" sz="3800" b="1" dirty="0" smtClean="0">
                <a:solidFill>
                  <a:srgbClr val="0000FF"/>
                </a:solidFill>
              </a:rPr>
              <a:t>δρόβιων </a:t>
            </a:r>
            <a:r>
              <a:rPr lang="el-GR" sz="3800" b="1" dirty="0">
                <a:solidFill>
                  <a:srgbClr val="0000FF"/>
                </a:solidFill>
              </a:rPr>
              <a:t>ζ</a:t>
            </a:r>
            <a:r>
              <a:rPr lang="el-GR" sz="3800" b="1" dirty="0" smtClean="0">
                <a:solidFill>
                  <a:srgbClr val="0000FF"/>
                </a:solidFill>
              </a:rPr>
              <a:t>ωικών </a:t>
            </a:r>
            <a:r>
              <a:rPr lang="el-GR" sz="3800" b="1" dirty="0">
                <a:solidFill>
                  <a:srgbClr val="0000FF"/>
                </a:solidFill>
              </a:rPr>
              <a:t>ο</a:t>
            </a:r>
            <a:r>
              <a:rPr lang="el-GR" sz="3800" b="1" dirty="0" smtClean="0">
                <a:solidFill>
                  <a:srgbClr val="0000FF"/>
                </a:solidFill>
              </a:rPr>
              <a:t>ργανισμών</a:t>
            </a:r>
          </a:p>
          <a:p>
            <a:endParaRPr lang="en-US" sz="3800" b="1" dirty="0" smtClean="0">
              <a:solidFill>
                <a:srgbClr val="0000FF"/>
              </a:solidFill>
            </a:endParaRPr>
          </a:p>
          <a:p>
            <a:r>
              <a:rPr lang="el-GR" sz="3300" b="1" dirty="0" smtClean="0"/>
              <a:t>Παναγιώτης Βερίλλης</a:t>
            </a:r>
            <a:endParaRPr lang="el-GR" sz="3300" b="1" dirty="0">
              <a:solidFill>
                <a:srgbClr val="0000FF"/>
              </a:solidFill>
            </a:endParaRPr>
          </a:p>
        </p:txBody>
      </p:sp>
    </p:spTree>
    <p:extLst>
      <p:ext uri="{BB962C8B-B14F-4D97-AF65-F5344CB8AC3E}">
        <p14:creationId xmlns:p14="http://schemas.microsoft.com/office/powerpoint/2010/main" val="355604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2048582" y="-66316"/>
            <a:ext cx="10515600" cy="1148715"/>
          </a:xfrm>
        </p:spPr>
        <p:txBody>
          <a:bodyPr/>
          <a:lstStyle/>
          <a:p>
            <a:r>
              <a:rPr lang="el-GR" dirty="0" smtClean="0"/>
              <a:t>Αναλυτική παρουσίαση </a:t>
            </a:r>
            <a:r>
              <a:rPr lang="el-GR" dirty="0"/>
              <a:t>περιεχομένου</a:t>
            </a:r>
            <a:endParaRPr lang="en-GB" dirty="0"/>
          </a:p>
        </p:txBody>
      </p:sp>
      <p:sp>
        <p:nvSpPr>
          <p:cNvPr id="5" name="Θέση υποσέλιδου 4">
            <a:extLst>
              <a:ext uri="{FF2B5EF4-FFF2-40B4-BE49-F238E27FC236}">
                <a16:creationId xmlns="" xmlns:a16="http://schemas.microsoft.com/office/drawing/2014/main" id="{ABD205EE-A09E-7F7B-3FBF-C55CB64F3D73}"/>
              </a:ext>
            </a:extLst>
          </p:cNvPr>
          <p:cNvSpPr>
            <a:spLocks noGrp="1"/>
          </p:cNvSpPr>
          <p:nvPr>
            <p:ph type="ftr" sz="quarter" idx="3"/>
          </p:nvPr>
        </p:nvSpPr>
        <p:spPr>
          <a:xfrm>
            <a:off x="3410465" y="6474129"/>
            <a:ext cx="584886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a:t>
            </a:r>
            <a:r>
              <a:rPr lang="el-GR" dirty="0" smtClean="0"/>
              <a:t>στις </a:t>
            </a:r>
            <a:r>
              <a:rPr lang="el-GR" dirty="0"/>
              <a:t>ι</a:t>
            </a:r>
            <a:r>
              <a:rPr lang="el-GR" dirty="0" smtClean="0"/>
              <a:t>στομορφολογικές </a:t>
            </a:r>
            <a:r>
              <a:rPr lang="el-GR" dirty="0"/>
              <a:t>α</a:t>
            </a:r>
            <a:r>
              <a:rPr lang="el-GR" dirty="0" smtClean="0"/>
              <a:t>λλοιώσεις </a:t>
            </a:r>
            <a:r>
              <a:rPr lang="el-GR" dirty="0"/>
              <a:t>υ</a:t>
            </a:r>
            <a:r>
              <a:rPr lang="el-GR" dirty="0" smtClean="0"/>
              <a:t>δρόβιων </a:t>
            </a:r>
            <a:r>
              <a:rPr lang="el-GR" dirty="0"/>
              <a:t>ζ</a:t>
            </a:r>
            <a:r>
              <a:rPr lang="el-GR" dirty="0" smtClean="0"/>
              <a:t>ωικών </a:t>
            </a:r>
            <a:r>
              <a:rPr lang="el-GR" dirty="0"/>
              <a:t>ο</a:t>
            </a:r>
            <a:r>
              <a:rPr lang="el-GR" dirty="0" smtClean="0"/>
              <a:t>ργανισμών</a:t>
            </a:r>
            <a:r>
              <a:rPr lang="el-GR" dirty="0"/>
              <a:t>, Π. Βερίλλης</a:t>
            </a:r>
            <a:endParaRPr lang="en-GB" dirty="0"/>
          </a:p>
        </p:txBody>
      </p:sp>
      <p:pic>
        <p:nvPicPr>
          <p:cNvPr id="4" name="Θέση περιεχομένου 3"/>
          <p:cNvPicPr>
            <a:picLocks noGrp="1" noChangeAspect="1"/>
          </p:cNvPicPr>
          <p:nvPr>
            <p:ph idx="1"/>
          </p:nvPr>
        </p:nvPicPr>
        <p:blipFill>
          <a:blip r:embed="rId2"/>
          <a:stretch>
            <a:fillRect/>
          </a:stretch>
        </p:blipFill>
        <p:spPr>
          <a:xfrm>
            <a:off x="0" y="1639393"/>
            <a:ext cx="6649383" cy="3558684"/>
          </a:xfrm>
          <a:prstGeom prst="rect">
            <a:avLst/>
          </a:prstGeom>
        </p:spPr>
      </p:pic>
      <p:pic>
        <p:nvPicPr>
          <p:cNvPr id="6" name="Εικόνα 5"/>
          <p:cNvPicPr>
            <a:picLocks noChangeAspect="1"/>
          </p:cNvPicPr>
          <p:nvPr/>
        </p:nvPicPr>
        <p:blipFill>
          <a:blip r:embed="rId3"/>
          <a:stretch>
            <a:fillRect/>
          </a:stretch>
        </p:blipFill>
        <p:spPr>
          <a:xfrm>
            <a:off x="6005383" y="1546297"/>
            <a:ext cx="6110881" cy="3988508"/>
          </a:xfrm>
          <a:prstGeom prst="rect">
            <a:avLst/>
          </a:prstGeom>
        </p:spPr>
      </p:pic>
    </p:spTree>
    <p:extLst>
      <p:ext uri="{BB962C8B-B14F-4D97-AF65-F5344CB8AC3E}">
        <p14:creationId xmlns:p14="http://schemas.microsoft.com/office/powerpoint/2010/main" val="205762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2048582" y="-66316"/>
            <a:ext cx="10515600" cy="1148715"/>
          </a:xfrm>
        </p:spPr>
        <p:txBody>
          <a:bodyPr/>
          <a:lstStyle/>
          <a:p>
            <a:r>
              <a:rPr lang="el-GR" dirty="0" smtClean="0"/>
              <a:t>Αναλυτική παρουσίαση </a:t>
            </a:r>
            <a:r>
              <a:rPr lang="el-GR" dirty="0"/>
              <a:t>περιεχομένου</a:t>
            </a:r>
            <a:endParaRPr lang="en-GB" dirty="0"/>
          </a:p>
        </p:txBody>
      </p:sp>
      <p:sp>
        <p:nvSpPr>
          <p:cNvPr id="5" name="Θέση υποσέλιδου 4">
            <a:extLst>
              <a:ext uri="{FF2B5EF4-FFF2-40B4-BE49-F238E27FC236}">
                <a16:creationId xmlns="" xmlns:a16="http://schemas.microsoft.com/office/drawing/2014/main" id="{ABD205EE-A09E-7F7B-3FBF-C55CB64F3D73}"/>
              </a:ext>
            </a:extLst>
          </p:cNvPr>
          <p:cNvSpPr>
            <a:spLocks noGrp="1"/>
          </p:cNvSpPr>
          <p:nvPr>
            <p:ph type="ftr" sz="quarter" idx="3"/>
          </p:nvPr>
        </p:nvSpPr>
        <p:spPr>
          <a:xfrm>
            <a:off x="3410465" y="6474129"/>
            <a:ext cx="584886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a:t>
            </a:r>
            <a:r>
              <a:rPr lang="el-GR" dirty="0" smtClean="0"/>
              <a:t>στις </a:t>
            </a:r>
            <a:r>
              <a:rPr lang="el-GR" dirty="0"/>
              <a:t>ι</a:t>
            </a:r>
            <a:r>
              <a:rPr lang="el-GR" dirty="0" smtClean="0"/>
              <a:t>στομορφολογικές </a:t>
            </a:r>
            <a:r>
              <a:rPr lang="el-GR" dirty="0"/>
              <a:t>α</a:t>
            </a:r>
            <a:r>
              <a:rPr lang="el-GR" dirty="0" smtClean="0"/>
              <a:t>λλοιώσεις </a:t>
            </a:r>
            <a:r>
              <a:rPr lang="el-GR" dirty="0"/>
              <a:t>υ</a:t>
            </a:r>
            <a:r>
              <a:rPr lang="el-GR" dirty="0" smtClean="0"/>
              <a:t>δρόβιων </a:t>
            </a:r>
            <a:r>
              <a:rPr lang="el-GR" dirty="0"/>
              <a:t>ζ</a:t>
            </a:r>
            <a:r>
              <a:rPr lang="el-GR" dirty="0" smtClean="0"/>
              <a:t>ωικών </a:t>
            </a:r>
            <a:r>
              <a:rPr lang="el-GR" dirty="0"/>
              <a:t>ο</a:t>
            </a:r>
            <a:r>
              <a:rPr lang="el-GR" dirty="0" smtClean="0"/>
              <a:t>ργανισμών</a:t>
            </a:r>
            <a:r>
              <a:rPr lang="el-GR" dirty="0"/>
              <a:t>, Π. Βερίλλης</a:t>
            </a:r>
            <a:endParaRPr lang="en-GB" dirty="0"/>
          </a:p>
        </p:txBody>
      </p:sp>
      <p:pic>
        <p:nvPicPr>
          <p:cNvPr id="4" name="Θέση περιεχομένου 3"/>
          <p:cNvPicPr>
            <a:picLocks noGrp="1" noChangeAspect="1"/>
          </p:cNvPicPr>
          <p:nvPr>
            <p:ph idx="1"/>
          </p:nvPr>
        </p:nvPicPr>
        <p:blipFill>
          <a:blip r:embed="rId2"/>
          <a:stretch>
            <a:fillRect/>
          </a:stretch>
        </p:blipFill>
        <p:spPr>
          <a:xfrm>
            <a:off x="0" y="1596824"/>
            <a:ext cx="6923392" cy="3815435"/>
          </a:xfrm>
          <a:prstGeom prst="rect">
            <a:avLst/>
          </a:prstGeom>
        </p:spPr>
      </p:pic>
      <p:pic>
        <p:nvPicPr>
          <p:cNvPr id="6" name="Εικόνα 5"/>
          <p:cNvPicPr>
            <a:picLocks noChangeAspect="1"/>
          </p:cNvPicPr>
          <p:nvPr/>
        </p:nvPicPr>
        <p:blipFill>
          <a:blip r:embed="rId3"/>
          <a:stretch>
            <a:fillRect/>
          </a:stretch>
        </p:blipFill>
        <p:spPr>
          <a:xfrm>
            <a:off x="5971677" y="1721666"/>
            <a:ext cx="6220323" cy="3565750"/>
          </a:xfrm>
          <a:prstGeom prst="rect">
            <a:avLst/>
          </a:prstGeom>
        </p:spPr>
      </p:pic>
    </p:spTree>
    <p:extLst>
      <p:ext uri="{BB962C8B-B14F-4D97-AF65-F5344CB8AC3E}">
        <p14:creationId xmlns:p14="http://schemas.microsoft.com/office/powerpoint/2010/main" val="329380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2048582" y="-66316"/>
            <a:ext cx="10515600" cy="1148715"/>
          </a:xfrm>
        </p:spPr>
        <p:txBody>
          <a:bodyPr/>
          <a:lstStyle/>
          <a:p>
            <a:r>
              <a:rPr lang="el-GR" dirty="0" smtClean="0"/>
              <a:t>Αναλυτική παρουσίαση </a:t>
            </a:r>
            <a:r>
              <a:rPr lang="el-GR" dirty="0"/>
              <a:t>περιεχομένου</a:t>
            </a:r>
            <a:endParaRPr lang="en-GB" dirty="0"/>
          </a:p>
        </p:txBody>
      </p:sp>
      <p:sp>
        <p:nvSpPr>
          <p:cNvPr id="5" name="Θέση υποσέλιδου 4">
            <a:extLst>
              <a:ext uri="{FF2B5EF4-FFF2-40B4-BE49-F238E27FC236}">
                <a16:creationId xmlns="" xmlns:a16="http://schemas.microsoft.com/office/drawing/2014/main" id="{ABD205EE-A09E-7F7B-3FBF-C55CB64F3D73}"/>
              </a:ext>
            </a:extLst>
          </p:cNvPr>
          <p:cNvSpPr>
            <a:spLocks noGrp="1"/>
          </p:cNvSpPr>
          <p:nvPr>
            <p:ph type="ftr" sz="quarter" idx="3"/>
          </p:nvPr>
        </p:nvSpPr>
        <p:spPr>
          <a:xfrm>
            <a:off x="3410465" y="6474129"/>
            <a:ext cx="584886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a:t>
            </a:r>
            <a:r>
              <a:rPr lang="el-GR" dirty="0" smtClean="0"/>
              <a:t>στις </a:t>
            </a:r>
            <a:r>
              <a:rPr lang="el-GR" dirty="0"/>
              <a:t>ι</a:t>
            </a:r>
            <a:r>
              <a:rPr lang="el-GR" dirty="0" smtClean="0"/>
              <a:t>στομορφολογικές </a:t>
            </a:r>
            <a:r>
              <a:rPr lang="el-GR" dirty="0"/>
              <a:t>α</a:t>
            </a:r>
            <a:r>
              <a:rPr lang="el-GR" dirty="0" smtClean="0"/>
              <a:t>λλοιώσεις </a:t>
            </a:r>
            <a:r>
              <a:rPr lang="el-GR" dirty="0"/>
              <a:t>υ</a:t>
            </a:r>
            <a:r>
              <a:rPr lang="el-GR" dirty="0" smtClean="0"/>
              <a:t>δρόβιων </a:t>
            </a:r>
            <a:r>
              <a:rPr lang="el-GR" dirty="0"/>
              <a:t>ζ</a:t>
            </a:r>
            <a:r>
              <a:rPr lang="el-GR" dirty="0" smtClean="0"/>
              <a:t>ωικών </a:t>
            </a:r>
            <a:r>
              <a:rPr lang="el-GR" dirty="0"/>
              <a:t>ο</a:t>
            </a:r>
            <a:r>
              <a:rPr lang="el-GR" dirty="0" smtClean="0"/>
              <a:t>ργανισμών</a:t>
            </a:r>
            <a:r>
              <a:rPr lang="el-GR" dirty="0"/>
              <a:t>, Π. Βερίλλης</a:t>
            </a:r>
            <a:endParaRPr lang="en-GB" dirty="0"/>
          </a:p>
        </p:txBody>
      </p:sp>
      <p:pic>
        <p:nvPicPr>
          <p:cNvPr id="7" name="Θέση περιεχομένου 6"/>
          <p:cNvPicPr>
            <a:picLocks noGrp="1" noChangeAspect="1"/>
          </p:cNvPicPr>
          <p:nvPr>
            <p:ph idx="1"/>
          </p:nvPr>
        </p:nvPicPr>
        <p:blipFill>
          <a:blip r:embed="rId2"/>
          <a:stretch>
            <a:fillRect/>
          </a:stretch>
        </p:blipFill>
        <p:spPr>
          <a:xfrm>
            <a:off x="0" y="1479636"/>
            <a:ext cx="6611454" cy="3973813"/>
          </a:xfrm>
          <a:prstGeom prst="rect">
            <a:avLst/>
          </a:prstGeom>
        </p:spPr>
      </p:pic>
      <p:pic>
        <p:nvPicPr>
          <p:cNvPr id="8" name="Εικόνα 7"/>
          <p:cNvPicPr>
            <a:picLocks noChangeAspect="1"/>
          </p:cNvPicPr>
          <p:nvPr/>
        </p:nvPicPr>
        <p:blipFill>
          <a:blip r:embed="rId3"/>
          <a:stretch>
            <a:fillRect/>
          </a:stretch>
        </p:blipFill>
        <p:spPr>
          <a:xfrm>
            <a:off x="5899477" y="1614616"/>
            <a:ext cx="6292524" cy="3278659"/>
          </a:xfrm>
          <a:prstGeom prst="rect">
            <a:avLst/>
          </a:prstGeom>
        </p:spPr>
      </p:pic>
    </p:spTree>
    <p:extLst>
      <p:ext uri="{BB962C8B-B14F-4D97-AF65-F5344CB8AC3E}">
        <p14:creationId xmlns:p14="http://schemas.microsoft.com/office/powerpoint/2010/main" val="958007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2048582" y="-66316"/>
            <a:ext cx="10515600" cy="1148715"/>
          </a:xfrm>
        </p:spPr>
        <p:txBody>
          <a:bodyPr/>
          <a:lstStyle/>
          <a:p>
            <a:r>
              <a:rPr lang="el-GR" dirty="0" smtClean="0"/>
              <a:t>Αναλυτική παρουσίαση </a:t>
            </a:r>
            <a:r>
              <a:rPr lang="el-GR" dirty="0"/>
              <a:t>περιεχομένου</a:t>
            </a:r>
            <a:endParaRPr lang="en-GB" dirty="0"/>
          </a:p>
        </p:txBody>
      </p:sp>
      <p:sp>
        <p:nvSpPr>
          <p:cNvPr id="5" name="Θέση υποσέλιδου 4">
            <a:extLst>
              <a:ext uri="{FF2B5EF4-FFF2-40B4-BE49-F238E27FC236}">
                <a16:creationId xmlns="" xmlns:a16="http://schemas.microsoft.com/office/drawing/2014/main" id="{ABD205EE-A09E-7F7B-3FBF-C55CB64F3D73}"/>
              </a:ext>
            </a:extLst>
          </p:cNvPr>
          <p:cNvSpPr>
            <a:spLocks noGrp="1"/>
          </p:cNvSpPr>
          <p:nvPr>
            <p:ph type="ftr" sz="quarter" idx="3"/>
          </p:nvPr>
        </p:nvSpPr>
        <p:spPr>
          <a:xfrm>
            <a:off x="3410465" y="6474129"/>
            <a:ext cx="584886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a:t>
            </a:r>
            <a:r>
              <a:rPr lang="el-GR" dirty="0" smtClean="0"/>
              <a:t>στις </a:t>
            </a:r>
            <a:r>
              <a:rPr lang="el-GR" dirty="0"/>
              <a:t>ι</a:t>
            </a:r>
            <a:r>
              <a:rPr lang="el-GR" dirty="0" smtClean="0"/>
              <a:t>στομορφολογικές </a:t>
            </a:r>
            <a:r>
              <a:rPr lang="el-GR" dirty="0"/>
              <a:t>α</a:t>
            </a:r>
            <a:r>
              <a:rPr lang="el-GR" dirty="0" smtClean="0"/>
              <a:t>λλοιώσεις </a:t>
            </a:r>
            <a:r>
              <a:rPr lang="el-GR" dirty="0"/>
              <a:t>υ</a:t>
            </a:r>
            <a:r>
              <a:rPr lang="el-GR" dirty="0" smtClean="0"/>
              <a:t>δρόβιων </a:t>
            </a:r>
            <a:r>
              <a:rPr lang="el-GR" dirty="0"/>
              <a:t>ζ</a:t>
            </a:r>
            <a:r>
              <a:rPr lang="el-GR" dirty="0" smtClean="0"/>
              <a:t>ωικών </a:t>
            </a:r>
            <a:r>
              <a:rPr lang="el-GR" dirty="0"/>
              <a:t>ο</a:t>
            </a:r>
            <a:r>
              <a:rPr lang="el-GR" dirty="0" smtClean="0"/>
              <a:t>ργανισμών</a:t>
            </a:r>
            <a:r>
              <a:rPr lang="el-GR" dirty="0"/>
              <a:t>, Π. Βερίλλης</a:t>
            </a:r>
            <a:endParaRPr lang="en-GB" dirty="0"/>
          </a:p>
        </p:txBody>
      </p:sp>
      <p:pic>
        <p:nvPicPr>
          <p:cNvPr id="7" name="Θέση περιεχομένου 6"/>
          <p:cNvPicPr>
            <a:picLocks noGrp="1" noChangeAspect="1"/>
          </p:cNvPicPr>
          <p:nvPr>
            <p:ph idx="1"/>
          </p:nvPr>
        </p:nvPicPr>
        <p:blipFill>
          <a:blip r:embed="rId2"/>
          <a:stretch>
            <a:fillRect/>
          </a:stretch>
        </p:blipFill>
        <p:spPr>
          <a:xfrm>
            <a:off x="2134890" y="1667957"/>
            <a:ext cx="7329095" cy="3925267"/>
          </a:xfrm>
          <a:prstGeom prst="rect">
            <a:avLst/>
          </a:prstGeom>
        </p:spPr>
      </p:pic>
    </p:spTree>
    <p:extLst>
      <p:ext uri="{BB962C8B-B14F-4D97-AF65-F5344CB8AC3E}">
        <p14:creationId xmlns:p14="http://schemas.microsoft.com/office/powerpoint/2010/main" val="959631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7150373-4E64-9607-0103-3E16DDC09AA5}"/>
              </a:ext>
            </a:extLst>
          </p:cNvPr>
          <p:cNvSpPr>
            <a:spLocks noGrp="1"/>
          </p:cNvSpPr>
          <p:nvPr>
            <p:ph type="title"/>
          </p:nvPr>
        </p:nvSpPr>
        <p:spPr>
          <a:xfrm>
            <a:off x="1970810" y="406688"/>
            <a:ext cx="10515600" cy="975995"/>
          </a:xfrm>
        </p:spPr>
        <p:txBody>
          <a:bodyPr>
            <a:normAutofit/>
          </a:bodyPr>
          <a:lstStyle/>
          <a:p>
            <a:r>
              <a:rPr lang="el-GR" sz="3600" dirty="0" smtClean="0"/>
              <a:t>Παρουσίαση μπροσούρας</a:t>
            </a:r>
            <a:endParaRPr lang="en-GB" sz="3600" dirty="0"/>
          </a:p>
        </p:txBody>
      </p:sp>
      <p:sp>
        <p:nvSpPr>
          <p:cNvPr id="6" name="TextBox 5">
            <a:extLst>
              <a:ext uri="{FF2B5EF4-FFF2-40B4-BE49-F238E27FC236}">
                <a16:creationId xmlns="" xmlns:a16="http://schemas.microsoft.com/office/drawing/2014/main" id="{BE3F78FC-74FD-5AC2-4F8E-0FFC457D7640}"/>
              </a:ext>
            </a:extLst>
          </p:cNvPr>
          <p:cNvSpPr txBox="1"/>
          <p:nvPr/>
        </p:nvSpPr>
        <p:spPr>
          <a:xfrm>
            <a:off x="1787642" y="4291015"/>
            <a:ext cx="9086304" cy="2308324"/>
          </a:xfrm>
          <a:prstGeom prst="rect">
            <a:avLst/>
          </a:prstGeom>
          <a:noFill/>
        </p:spPr>
        <p:txBody>
          <a:bodyPr wrap="square">
            <a:spAutoFit/>
          </a:bodyPr>
          <a:lstStyle/>
          <a:p>
            <a:pPr algn="just"/>
            <a:r>
              <a:rPr lang="el-GR" sz="1200" b="1" dirty="0"/>
              <a:t>Περίληψη</a:t>
            </a:r>
          </a:p>
          <a:p>
            <a:pPr algn="just"/>
            <a:r>
              <a:rPr lang="el-GR" sz="1200" dirty="0"/>
              <a:t>Η μελέτη των ιστομορφολογικών αλλοιώσεων αναφέρεται στη μακροσκοπική και μικροσκοπική εξέταση ιστών και οργάνων προκειμένου να εντοπιστούν οι αποκλίσεις από τη φυσιολογική μακροσκοπική ή ιστολογική εικόνα. Η όλη διαδικασία γίνεται μετά τη λήψη βιοψίας, την επεξεργασία του δείγματος και τη λήψη ιστολογικών τομών. Απαραίτητη προϋπόθεση για να γίνει μια επιτυχής μελέτη είναι η πολύ καλή γνώση της φυσιολογικής ιστολογικής δομής. Η γνώση των παρατηρούμενων ιστομορφολογικών αλλοιώσεων στους υδρόβιους ζωικούς οργανισμούς συνιστά ένα επαγγελματικό και εγκυκλοπαιδικό εργαλείο για τους βιολόγους, τους γεωπόνους και τους κτηνιάτρους. Το </a:t>
            </a:r>
            <a:r>
              <a:rPr lang="el-GR" sz="1200" dirty="0" smtClean="0"/>
              <a:t>βιβλίο καλύπτει </a:t>
            </a:r>
            <a:r>
              <a:rPr lang="el-GR" sz="1200" dirty="0"/>
              <a:t>ένα ευρύ φάσμα μακροσκοπικών και μικροσκοπικών αλλοιώσεων που εμφανίζονται σε </a:t>
            </a:r>
            <a:r>
              <a:rPr lang="el-GR" sz="1200" dirty="0" smtClean="0"/>
              <a:t>ιχθύς </a:t>
            </a:r>
            <a:r>
              <a:rPr lang="el-GR" sz="1200" dirty="0"/>
              <a:t>και σε υδρόβια δεκάποδα καρκινοειδή. Βασικός στόχος είναι η ομαλή μετάβαση από τη φυσιολογική απεικόνιση ενός οργανισμού στην αναγνώριση των μακροσκοπικών και μικροσκοπικών  αλλοιώσεων. Για τον λόγο αυτό κρίθηκε απαραίτητο να αναφερθούν αναλυτικά  έννοιες και τεχνικές νεκροψίας ιχθύων, λήψης ιστών και προετοιμασίας αυτών. Η πληθώρα των εικόνων που παρουσιάζεται στο παρόν σύγγραμμα θα συμβάλει τα μέγιστα στην κατανόηση και αποσαφήνιση των διάφορων ιστολογικών αλλοιώσεων.</a:t>
            </a:r>
          </a:p>
          <a:p>
            <a:pPr algn="just"/>
            <a:endParaRPr lang="el-GR" sz="1200" dirty="0"/>
          </a:p>
        </p:txBody>
      </p:sp>
      <p:sp>
        <p:nvSpPr>
          <p:cNvPr id="9" name="TextBox 8">
            <a:extLst>
              <a:ext uri="{FF2B5EF4-FFF2-40B4-BE49-F238E27FC236}">
                <a16:creationId xmlns="" xmlns:a16="http://schemas.microsoft.com/office/drawing/2014/main" id="{8065A0A0-DB6A-92D4-1C8E-CC27DFE33A7E}"/>
              </a:ext>
            </a:extLst>
          </p:cNvPr>
          <p:cNvSpPr txBox="1"/>
          <p:nvPr/>
        </p:nvSpPr>
        <p:spPr>
          <a:xfrm>
            <a:off x="4506097" y="1645042"/>
            <a:ext cx="6153665" cy="2646878"/>
          </a:xfrm>
          <a:prstGeom prst="rect">
            <a:avLst/>
          </a:prstGeom>
          <a:noFill/>
        </p:spPr>
        <p:txBody>
          <a:bodyPr wrap="square">
            <a:spAutoFit/>
          </a:bodyPr>
          <a:lstStyle/>
          <a:p>
            <a:pPr marL="360363" indent="-360363" algn="just"/>
            <a:r>
              <a:rPr lang="el-GR" sz="1200" b="1" u="sng" dirty="0"/>
              <a:t>Τίτλος</a:t>
            </a:r>
            <a:r>
              <a:rPr lang="el-GR" sz="1200" b="1" dirty="0"/>
              <a:t>:  </a:t>
            </a:r>
            <a:r>
              <a:rPr lang="el-GR" sz="1200" dirty="0" smtClean="0"/>
              <a:t>Εισαγωγή στις ιστομορφολογικές αλλοιώσεις υδρόβιων ζωικών οργανισμών</a:t>
            </a:r>
          </a:p>
          <a:p>
            <a:pPr marL="360363" indent="-360363" algn="just"/>
            <a:r>
              <a:rPr lang="el-GR" sz="1200" b="1" u="sng" dirty="0" smtClean="0"/>
              <a:t>Υπότιτλος</a:t>
            </a:r>
            <a:r>
              <a:rPr lang="el-GR" sz="1200" b="1" dirty="0"/>
              <a:t>: 	</a:t>
            </a:r>
            <a:r>
              <a:rPr lang="el-GR" sz="1200" b="1" dirty="0" smtClean="0"/>
              <a:t>-</a:t>
            </a:r>
          </a:p>
          <a:p>
            <a:pPr marL="360363" indent="-360363" algn="just"/>
            <a:r>
              <a:rPr lang="el-GR" sz="1200" b="1" dirty="0" smtClean="0"/>
              <a:t>Γλώσσα</a:t>
            </a:r>
            <a:r>
              <a:rPr lang="en-US" sz="1200" b="1" dirty="0" smtClean="0"/>
              <a:t>:</a:t>
            </a:r>
            <a:r>
              <a:rPr lang="el-GR" sz="1200" b="1" dirty="0" smtClean="0"/>
              <a:t> </a:t>
            </a:r>
            <a:r>
              <a:rPr lang="el-GR" sz="1200" dirty="0" smtClean="0"/>
              <a:t>Ελληνικά</a:t>
            </a:r>
            <a:endParaRPr lang="el-GR" sz="1200" dirty="0"/>
          </a:p>
          <a:p>
            <a:pPr marL="360363" indent="-360363" algn="just"/>
            <a:r>
              <a:rPr lang="el-GR" sz="1200" b="1" u="sng" dirty="0" smtClean="0"/>
              <a:t>Συγγραφέας</a:t>
            </a:r>
            <a:r>
              <a:rPr lang="el-GR" sz="1200" b="1" dirty="0" smtClean="0"/>
              <a:t>: </a:t>
            </a:r>
            <a:r>
              <a:rPr lang="el-GR" sz="1200" dirty="0" smtClean="0"/>
              <a:t>Παναγιώτης Βερίλλης</a:t>
            </a:r>
          </a:p>
          <a:p>
            <a:pPr marL="360363" indent="-360363" algn="just"/>
            <a:r>
              <a:rPr lang="en-US" sz="1200" b="1" u="sng" dirty="0" smtClean="0"/>
              <a:t>ISBN</a:t>
            </a:r>
            <a:r>
              <a:rPr lang="en-US" sz="1200" b="1" dirty="0"/>
              <a:t>:	</a:t>
            </a:r>
            <a:r>
              <a:rPr lang="el-GR" sz="1200" dirty="0" smtClean="0"/>
              <a:t>978-618-5667-16-0</a:t>
            </a:r>
            <a:endParaRPr lang="el-GR" sz="1200" dirty="0"/>
          </a:p>
          <a:p>
            <a:pPr marL="360363" indent="-360363" algn="just"/>
            <a:r>
              <a:rPr lang="en-US" sz="1200" b="1" u="sng" dirty="0"/>
              <a:t>DOI</a:t>
            </a:r>
            <a:r>
              <a:rPr lang="en-US" sz="1200" b="1" dirty="0"/>
              <a:t>:</a:t>
            </a:r>
            <a:r>
              <a:rPr lang="en-US" sz="1200" b="1" dirty="0">
                <a:solidFill>
                  <a:schemeClr val="accent4"/>
                </a:solidFill>
              </a:rPr>
              <a:t>	</a:t>
            </a:r>
            <a:r>
              <a:rPr lang="en-US" sz="1200" dirty="0" smtClean="0">
                <a:hlinkClick r:id="rId2"/>
              </a:rPr>
              <a:t>http://dx.doi.org/10.57713/kallipos-47</a:t>
            </a:r>
            <a:endParaRPr lang="el-GR" sz="1200" dirty="0">
              <a:solidFill>
                <a:schemeClr val="accent4"/>
              </a:solidFill>
            </a:endParaRPr>
          </a:p>
          <a:p>
            <a:pPr marL="360363" indent="-360363" algn="just"/>
            <a:endParaRPr lang="en-US" sz="1200" b="1" dirty="0"/>
          </a:p>
          <a:p>
            <a:pPr>
              <a:spcAft>
                <a:spcPts val="600"/>
              </a:spcAft>
            </a:pPr>
            <a:r>
              <a:rPr lang="el-GR" sz="1200" b="1" u="sng" dirty="0"/>
              <a:t>Βιβλιογραφική αναφορά</a:t>
            </a:r>
            <a:r>
              <a:rPr lang="el-GR" sz="1200" b="1" dirty="0"/>
              <a:t>:</a:t>
            </a:r>
            <a:r>
              <a:rPr lang="en-US" sz="1200" b="1" dirty="0"/>
              <a:t> </a:t>
            </a:r>
            <a:r>
              <a:rPr lang="el-GR" sz="1200" dirty="0" smtClean="0"/>
              <a:t>Βερίλλης, Π. </a:t>
            </a:r>
            <a:r>
              <a:rPr lang="el-GR" sz="1200" dirty="0"/>
              <a:t>(2022</a:t>
            </a:r>
            <a:r>
              <a:rPr lang="el-GR" sz="1200" i="1" dirty="0"/>
              <a:t>). Εισαγωγή </a:t>
            </a:r>
            <a:r>
              <a:rPr lang="el-GR" sz="1200" i="1" dirty="0" smtClean="0"/>
              <a:t>στις ιστομορφολογικές </a:t>
            </a:r>
            <a:r>
              <a:rPr lang="el-GR" sz="1200" i="1" dirty="0"/>
              <a:t>α</a:t>
            </a:r>
            <a:r>
              <a:rPr lang="el-GR" sz="1200" i="1" dirty="0" smtClean="0"/>
              <a:t>λλοιώσεις </a:t>
            </a:r>
            <a:r>
              <a:rPr lang="el-GR" sz="1200" i="1" dirty="0"/>
              <a:t>υ</a:t>
            </a:r>
            <a:r>
              <a:rPr lang="el-GR" sz="1200" i="1" dirty="0" smtClean="0"/>
              <a:t>δρόβιων </a:t>
            </a:r>
            <a:r>
              <a:rPr lang="el-GR" sz="1200" i="1" dirty="0"/>
              <a:t>ζ</a:t>
            </a:r>
            <a:r>
              <a:rPr lang="el-GR" sz="1200" i="1" dirty="0" smtClean="0"/>
              <a:t>ωικών </a:t>
            </a:r>
            <a:r>
              <a:rPr lang="el-GR" sz="1200" i="1" dirty="0"/>
              <a:t>ο</a:t>
            </a:r>
            <a:r>
              <a:rPr lang="el-GR" sz="1200" i="1" dirty="0" smtClean="0"/>
              <a:t>ργανισμών</a:t>
            </a:r>
            <a:r>
              <a:rPr lang="el-GR" sz="1200" dirty="0" smtClean="0"/>
              <a:t> [Προπτυχιακό </a:t>
            </a:r>
            <a:r>
              <a:rPr lang="el-GR" sz="1200" dirty="0"/>
              <a:t>εγχειρίδιο]. </a:t>
            </a:r>
            <a:r>
              <a:rPr lang="el-GR" sz="1200" dirty="0" err="1"/>
              <a:t>Κάλλιπος</a:t>
            </a:r>
            <a:r>
              <a:rPr lang="el-GR" sz="1200" dirty="0"/>
              <a:t>, Ανοικτές Ακαδημαϊκές Εκδόσεις. </a:t>
            </a:r>
            <a:r>
              <a:rPr lang="en-US" sz="1200" dirty="0" smtClean="0">
                <a:hlinkClick r:id="rId2"/>
              </a:rPr>
              <a:t>http://dx.doi.org/10.57713/kallipos-47</a:t>
            </a:r>
            <a:endParaRPr lang="en-US" sz="1200" dirty="0"/>
          </a:p>
          <a:p>
            <a:pPr>
              <a:spcAft>
                <a:spcPts val="600"/>
              </a:spcAft>
            </a:pPr>
            <a:r>
              <a:rPr lang="el-GR" sz="1200" b="1" u="sng" dirty="0"/>
              <a:t>Θεματικές </a:t>
            </a:r>
            <a:r>
              <a:rPr lang="el-GR" sz="1200" b="1" u="sng" dirty="0" smtClean="0"/>
              <a:t>περιοχές</a:t>
            </a:r>
            <a:r>
              <a:rPr lang="el-GR" sz="1200" dirty="0" smtClean="0"/>
              <a:t>:</a:t>
            </a:r>
            <a:r>
              <a:rPr lang="el-GR" sz="1200" dirty="0"/>
              <a:t> </a:t>
            </a:r>
            <a:r>
              <a:rPr lang="el-GR" sz="1200" dirty="0" smtClean="0"/>
              <a:t>ΙΧΘΥΟΛΟΓΙΑ, ΙΣΤΟΛΟΓΙΑ ΤΩΝ ΖΩΩΝ</a:t>
            </a:r>
            <a:endParaRPr lang="en-GB" sz="1200" dirty="0"/>
          </a:p>
          <a:p>
            <a:r>
              <a:rPr lang="el-GR" sz="1200" b="1" u="sng" dirty="0"/>
              <a:t>Λέξεις-κλειδιά</a:t>
            </a:r>
            <a:r>
              <a:rPr lang="el-GR" sz="1200" dirty="0" smtClean="0"/>
              <a:t>: Ιστολογία ιχθύων</a:t>
            </a:r>
            <a:r>
              <a:rPr lang="en-US" sz="1200" dirty="0" smtClean="0"/>
              <a:t> </a:t>
            </a:r>
            <a:r>
              <a:rPr lang="el-GR" sz="1200" dirty="0" smtClean="0"/>
              <a:t>/ Ιστομορφολογικές αλλοιώσεις / Ιστολογία / Ιχθυολογία / Ιστοπαθολογία ψαριών  </a:t>
            </a:r>
            <a:endParaRPr lang="en-GB" sz="1200" dirty="0"/>
          </a:p>
        </p:txBody>
      </p:sp>
      <p:sp>
        <p:nvSpPr>
          <p:cNvPr id="11" name="Θέση υποσέλιδου 4">
            <a:extLst>
              <a:ext uri="{FF2B5EF4-FFF2-40B4-BE49-F238E27FC236}">
                <a16:creationId xmlns="" xmlns:a16="http://schemas.microsoft.com/office/drawing/2014/main" id="{C56270D5-B08C-4513-D19C-DA865845A4CB}"/>
              </a:ext>
            </a:extLst>
          </p:cNvPr>
          <p:cNvSpPr>
            <a:spLocks noGrp="1"/>
          </p:cNvSpPr>
          <p:nvPr>
            <p:ph type="ftr" sz="quarter" idx="3"/>
          </p:nvPr>
        </p:nvSpPr>
        <p:spPr>
          <a:xfrm>
            <a:off x="2998573" y="6492875"/>
            <a:ext cx="6087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smtClean="0"/>
              <a:t>Εισαγωγή </a:t>
            </a:r>
            <a:r>
              <a:rPr lang="el-GR" dirty="0"/>
              <a:t>σ</a:t>
            </a:r>
            <a:r>
              <a:rPr lang="el-GR" dirty="0" smtClean="0"/>
              <a:t>τις </a:t>
            </a:r>
            <a:r>
              <a:rPr lang="el-GR" dirty="0"/>
              <a:t>ι</a:t>
            </a:r>
            <a:r>
              <a:rPr lang="el-GR" dirty="0" smtClean="0"/>
              <a:t>στομορφολογικές </a:t>
            </a:r>
            <a:r>
              <a:rPr lang="el-GR" dirty="0"/>
              <a:t>α</a:t>
            </a:r>
            <a:r>
              <a:rPr lang="el-GR" dirty="0" smtClean="0"/>
              <a:t>λλοιώσεις </a:t>
            </a:r>
            <a:r>
              <a:rPr lang="el-GR" dirty="0"/>
              <a:t>υ</a:t>
            </a:r>
            <a:r>
              <a:rPr lang="el-GR" dirty="0" smtClean="0"/>
              <a:t>δρόβιων </a:t>
            </a:r>
            <a:r>
              <a:rPr lang="el-GR" dirty="0"/>
              <a:t>ζ</a:t>
            </a:r>
            <a:r>
              <a:rPr lang="el-GR" dirty="0" smtClean="0"/>
              <a:t>ωικών </a:t>
            </a:r>
            <a:r>
              <a:rPr lang="el-GR" dirty="0"/>
              <a:t>ο</a:t>
            </a:r>
            <a:r>
              <a:rPr lang="el-GR" dirty="0" smtClean="0"/>
              <a:t>ργανισμών, Π. Βερίλλης</a:t>
            </a:r>
            <a:endParaRPr lang="en-GB" dirty="0"/>
          </a:p>
        </p:txBody>
      </p:sp>
      <p:pic>
        <p:nvPicPr>
          <p:cNvPr id="5121" name="Picture 1"/>
          <p:cNvPicPr>
            <a:picLocks noChangeAspect="1" noChangeArrowheads="1"/>
          </p:cNvPicPr>
          <p:nvPr/>
        </p:nvPicPr>
        <p:blipFill>
          <a:blip r:embed="rId3"/>
          <a:srcRect/>
          <a:stretch>
            <a:fillRect/>
          </a:stretch>
        </p:blipFill>
        <p:spPr bwMode="auto">
          <a:xfrm>
            <a:off x="2231572" y="1384662"/>
            <a:ext cx="1922417" cy="2843011"/>
          </a:xfrm>
          <a:prstGeom prst="rect">
            <a:avLst/>
          </a:prstGeom>
          <a:noFill/>
          <a:ln w="9525">
            <a:noFill/>
            <a:miter lim="800000"/>
            <a:headEnd/>
            <a:tailEnd/>
          </a:ln>
          <a:effectLst/>
        </p:spPr>
      </p:pic>
    </p:spTree>
    <p:extLst>
      <p:ext uri="{BB962C8B-B14F-4D97-AF65-F5344CB8AC3E}">
        <p14:creationId xmlns:p14="http://schemas.microsoft.com/office/powerpoint/2010/main" val="4163022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8A4036D-C9D0-F4F0-9A1B-1FDFA0137EA3}"/>
              </a:ext>
            </a:extLst>
          </p:cNvPr>
          <p:cNvSpPr>
            <a:spLocks noGrp="1"/>
          </p:cNvSpPr>
          <p:nvPr>
            <p:ph type="title"/>
          </p:nvPr>
        </p:nvSpPr>
        <p:spPr>
          <a:xfrm>
            <a:off x="2031076" y="304589"/>
            <a:ext cx="10515600" cy="1148715"/>
          </a:xfrm>
        </p:spPr>
        <p:txBody>
          <a:bodyPr/>
          <a:lstStyle/>
          <a:p>
            <a:r>
              <a:rPr lang="el-GR" dirty="0" smtClean="0"/>
              <a:t>Στοιχεία βιβλίου</a:t>
            </a:r>
            <a:endParaRPr lang="en-GB" dirty="0"/>
          </a:p>
        </p:txBody>
      </p:sp>
      <p:sp>
        <p:nvSpPr>
          <p:cNvPr id="9" name="Rectangle 15">
            <a:extLst>
              <a:ext uri="{FF2B5EF4-FFF2-40B4-BE49-F238E27FC236}">
                <a16:creationId xmlns="" xmlns:a16="http://schemas.microsoft.com/office/drawing/2014/main" id="{2D645A5F-FF7F-FF34-0004-CF98B2AD8B0F}"/>
              </a:ext>
            </a:extLst>
          </p:cNvPr>
          <p:cNvSpPr/>
          <p:nvPr/>
        </p:nvSpPr>
        <p:spPr>
          <a:xfrm>
            <a:off x="1550398" y="1834309"/>
            <a:ext cx="8634845" cy="4278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p>
        </p:txBody>
      </p:sp>
      <p:sp>
        <p:nvSpPr>
          <p:cNvPr id="7" name="Θέση υποσέλιδου 4">
            <a:extLst>
              <a:ext uri="{FF2B5EF4-FFF2-40B4-BE49-F238E27FC236}">
                <a16:creationId xmlns="" xmlns:a16="http://schemas.microsoft.com/office/drawing/2014/main" id="{ABD205EE-A09E-7F7B-3FBF-C55CB64F3D73}"/>
              </a:ext>
            </a:extLst>
          </p:cNvPr>
          <p:cNvSpPr>
            <a:spLocks noGrp="1"/>
          </p:cNvSpPr>
          <p:nvPr>
            <p:ph type="ftr" sz="quarter" idx="3"/>
          </p:nvPr>
        </p:nvSpPr>
        <p:spPr>
          <a:xfrm>
            <a:off x="3410465" y="6474129"/>
            <a:ext cx="584886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a:t>
            </a:r>
            <a:r>
              <a:rPr lang="el-GR" dirty="0" smtClean="0"/>
              <a:t>στις </a:t>
            </a:r>
            <a:r>
              <a:rPr lang="el-GR" dirty="0"/>
              <a:t>ι</a:t>
            </a:r>
            <a:r>
              <a:rPr lang="el-GR" dirty="0" smtClean="0"/>
              <a:t>στομορφολογικές </a:t>
            </a:r>
            <a:r>
              <a:rPr lang="el-GR" dirty="0"/>
              <a:t>α</a:t>
            </a:r>
            <a:r>
              <a:rPr lang="el-GR" dirty="0" smtClean="0"/>
              <a:t>λλοιώσεις </a:t>
            </a:r>
            <a:r>
              <a:rPr lang="el-GR" dirty="0"/>
              <a:t>υ</a:t>
            </a:r>
            <a:r>
              <a:rPr lang="el-GR" dirty="0" smtClean="0"/>
              <a:t>δρόβιων </a:t>
            </a:r>
            <a:r>
              <a:rPr lang="el-GR" dirty="0"/>
              <a:t>ζ</a:t>
            </a:r>
            <a:r>
              <a:rPr lang="el-GR" dirty="0" smtClean="0"/>
              <a:t>ωικών </a:t>
            </a:r>
            <a:r>
              <a:rPr lang="el-GR" dirty="0"/>
              <a:t>ο</a:t>
            </a:r>
            <a:r>
              <a:rPr lang="el-GR" dirty="0" smtClean="0"/>
              <a:t>ργανισμών</a:t>
            </a:r>
            <a:r>
              <a:rPr lang="el-GR" dirty="0"/>
              <a:t>, Π. Βερίλλης</a:t>
            </a:r>
            <a:endParaRPr lang="en-GB" dirty="0"/>
          </a:p>
        </p:txBody>
      </p:sp>
      <p:pic>
        <p:nvPicPr>
          <p:cNvPr id="4097" name="Picture 1"/>
          <p:cNvPicPr>
            <a:picLocks noChangeAspect="1" noChangeArrowheads="1"/>
          </p:cNvPicPr>
          <p:nvPr/>
        </p:nvPicPr>
        <p:blipFill>
          <a:blip r:embed="rId2"/>
          <a:srcRect/>
          <a:stretch>
            <a:fillRect/>
          </a:stretch>
        </p:blipFill>
        <p:spPr bwMode="auto">
          <a:xfrm>
            <a:off x="2256201" y="1894114"/>
            <a:ext cx="6117090" cy="4179986"/>
          </a:xfrm>
          <a:prstGeom prst="rect">
            <a:avLst/>
          </a:prstGeom>
          <a:noFill/>
          <a:ln w="9525">
            <a:noFill/>
            <a:miter lim="800000"/>
            <a:headEnd/>
            <a:tailEnd/>
          </a:ln>
          <a:effectLst/>
        </p:spPr>
      </p:pic>
    </p:spTree>
    <p:extLst>
      <p:ext uri="{BB962C8B-B14F-4D97-AF65-F5344CB8AC3E}">
        <p14:creationId xmlns:p14="http://schemas.microsoft.com/office/powerpoint/2010/main" val="336880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8A4036D-C9D0-F4F0-9A1B-1FDFA0137EA3}"/>
              </a:ext>
            </a:extLst>
          </p:cNvPr>
          <p:cNvSpPr>
            <a:spLocks noGrp="1"/>
          </p:cNvSpPr>
          <p:nvPr>
            <p:ph type="title"/>
          </p:nvPr>
        </p:nvSpPr>
        <p:spPr>
          <a:xfrm>
            <a:off x="1891145" y="280086"/>
            <a:ext cx="10061957" cy="848498"/>
          </a:xfrm>
        </p:spPr>
        <p:txBody>
          <a:bodyPr>
            <a:noAutofit/>
          </a:bodyPr>
          <a:lstStyle/>
          <a:p>
            <a:r>
              <a:rPr lang="el-GR" dirty="0" smtClean="0"/>
              <a:t/>
            </a:r>
            <a:br>
              <a:rPr lang="el-GR" dirty="0" smtClean="0"/>
            </a:br>
            <a:r>
              <a:rPr lang="el-GR" dirty="0" smtClean="0"/>
              <a:t>Στοιχεία συγγραφέα </a:t>
            </a:r>
            <a:r>
              <a:rPr lang="el-GR" dirty="0"/>
              <a:t>- διδακτική &amp; ερευνητική εμπειρία</a:t>
            </a:r>
            <a:r>
              <a:rPr lang="en-GB" dirty="0"/>
              <a:t/>
            </a:r>
            <a:br>
              <a:rPr lang="en-GB" dirty="0"/>
            </a:br>
            <a:endParaRPr lang="en-GB" dirty="0"/>
          </a:p>
        </p:txBody>
      </p:sp>
      <p:grpSp>
        <p:nvGrpSpPr>
          <p:cNvPr id="7" name="Group 14">
            <a:extLst>
              <a:ext uri="{FF2B5EF4-FFF2-40B4-BE49-F238E27FC236}">
                <a16:creationId xmlns="" xmlns:a16="http://schemas.microsoft.com/office/drawing/2014/main" id="{7FC84066-6B81-4F7D-2D95-1EA3452842BF}"/>
              </a:ext>
            </a:extLst>
          </p:cNvPr>
          <p:cNvGrpSpPr/>
          <p:nvPr/>
        </p:nvGrpSpPr>
        <p:grpSpPr>
          <a:xfrm>
            <a:off x="1891145" y="2076921"/>
            <a:ext cx="7928358" cy="3175799"/>
            <a:chOff x="3264194" y="627323"/>
            <a:chExt cx="2537173" cy="4961954"/>
          </a:xfrm>
        </p:grpSpPr>
        <p:sp>
          <p:nvSpPr>
            <p:cNvPr id="11" name="Rectangle 15">
              <a:extLst>
                <a:ext uri="{FF2B5EF4-FFF2-40B4-BE49-F238E27FC236}">
                  <a16:creationId xmlns="" xmlns:a16="http://schemas.microsoft.com/office/drawing/2014/main" id="{D6E404B9-0E18-CCC3-3202-7F89E8958C0B}"/>
                </a:ext>
              </a:extLst>
            </p:cNvPr>
            <p:cNvSpPr/>
            <p:nvPr/>
          </p:nvSpPr>
          <p:spPr>
            <a:xfrm>
              <a:off x="3264194" y="627323"/>
              <a:ext cx="2537173" cy="4961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p>
          </p:txBody>
        </p:sp>
        <p:sp>
          <p:nvSpPr>
            <p:cNvPr id="12" name="TextBox 11">
              <a:extLst>
                <a:ext uri="{FF2B5EF4-FFF2-40B4-BE49-F238E27FC236}">
                  <a16:creationId xmlns="" xmlns:a16="http://schemas.microsoft.com/office/drawing/2014/main" id="{EA7A2DDE-7C25-BC71-17D7-3CAD9DB9F6B9}"/>
                </a:ext>
              </a:extLst>
            </p:cNvPr>
            <p:cNvSpPr txBox="1"/>
            <p:nvPr/>
          </p:nvSpPr>
          <p:spPr>
            <a:xfrm>
              <a:off x="3306432" y="801937"/>
              <a:ext cx="2423364" cy="4520257"/>
            </a:xfrm>
            <a:prstGeom prst="rect">
              <a:avLst/>
            </a:prstGeom>
            <a:noFill/>
          </p:spPr>
          <p:txBody>
            <a:bodyPr wrap="square">
              <a:spAutoFit/>
            </a:bodyPr>
            <a:lstStyle/>
            <a:p>
              <a:pPr algn="just"/>
              <a:r>
                <a:rPr lang="el-GR" sz="2000" b="1" dirty="0" smtClean="0"/>
                <a:t>Συγγραφέας: Παναγιώτης Βερίλλης</a:t>
              </a:r>
              <a:endParaRPr lang="el-GR" sz="2000" b="1" dirty="0"/>
            </a:p>
            <a:p>
              <a:pPr algn="just"/>
              <a:endParaRPr lang="el-GR" sz="2400" dirty="0">
                <a:solidFill>
                  <a:srgbClr val="707070"/>
                </a:solidFill>
              </a:endParaRPr>
            </a:p>
            <a:p>
              <a:pPr algn="just"/>
              <a:r>
                <a:rPr lang="el-GR" sz="1400" b="0" i="0" dirty="0" smtClean="0">
                  <a:solidFill>
                    <a:srgbClr val="707070"/>
                  </a:solidFill>
                  <a:effectLst/>
                </a:rPr>
                <a:t>Αναπληρωτής </a:t>
              </a:r>
              <a:r>
                <a:rPr lang="el-GR" sz="1400" dirty="0" smtClean="0">
                  <a:solidFill>
                    <a:srgbClr val="707070"/>
                  </a:solidFill>
                </a:rPr>
                <a:t>Κ</a:t>
              </a:r>
              <a:r>
                <a:rPr lang="el-GR" sz="1400" b="0" i="0" dirty="0" smtClean="0">
                  <a:solidFill>
                    <a:srgbClr val="707070"/>
                  </a:solidFill>
                  <a:effectLst/>
                </a:rPr>
                <a:t>αθηγητής Τμήματος Γεωπονίας Ιχθυολογίας και Υδάτινου Περιβάλλοντος του Παν/</a:t>
              </a:r>
              <a:r>
                <a:rPr lang="el-GR" sz="1400" b="0" i="0" dirty="0" err="1" smtClean="0">
                  <a:solidFill>
                    <a:srgbClr val="707070"/>
                  </a:solidFill>
                  <a:effectLst/>
                </a:rPr>
                <a:t>μίου</a:t>
              </a:r>
              <a:r>
                <a:rPr lang="el-GR" sz="1400" b="0" i="0" dirty="0" smtClean="0">
                  <a:solidFill>
                    <a:srgbClr val="707070"/>
                  </a:solidFill>
                  <a:effectLst/>
                </a:rPr>
                <a:t> Θεσσαλίας.</a:t>
              </a:r>
            </a:p>
            <a:p>
              <a:pPr algn="just"/>
              <a:endParaRPr lang="el-GR" sz="1400" dirty="0">
                <a:solidFill>
                  <a:srgbClr val="707070"/>
                </a:solidFill>
              </a:endParaRPr>
            </a:p>
            <a:p>
              <a:pPr algn="just"/>
              <a:r>
                <a:rPr lang="el-GR" sz="1400" b="0" i="0" dirty="0" smtClean="0">
                  <a:solidFill>
                    <a:srgbClr val="707070"/>
                  </a:solidFill>
                  <a:effectLst/>
                </a:rPr>
                <a:t>Γνωστικό Αντικείμενο: Μικροσκοπία και Ανάλυση Εικόνας στην Ιστολογία και στους Υδρόβιους Οργανισμούς. </a:t>
              </a:r>
              <a:endParaRPr lang="el-GR" sz="1400" b="0" i="0" dirty="0">
                <a:solidFill>
                  <a:srgbClr val="707070"/>
                </a:solidFill>
                <a:effectLst/>
              </a:endParaRPr>
            </a:p>
            <a:p>
              <a:pPr algn="just"/>
              <a:endParaRPr lang="en-US" sz="2400" b="0" i="0" dirty="0">
                <a:solidFill>
                  <a:srgbClr val="707070"/>
                </a:solidFill>
                <a:effectLst/>
              </a:endParaRPr>
            </a:p>
            <a:p>
              <a:pPr algn="just"/>
              <a:endParaRPr lang="el-GR" sz="2400" b="1" u="sng" dirty="0"/>
            </a:p>
            <a:p>
              <a:pPr algn="just"/>
              <a:endParaRPr lang="en-GB" sz="2000" b="1" dirty="0"/>
            </a:p>
          </p:txBody>
        </p:sp>
      </p:grpSp>
      <p:sp>
        <p:nvSpPr>
          <p:cNvPr id="9" name="Θέση υποσέλιδου 4">
            <a:extLst>
              <a:ext uri="{FF2B5EF4-FFF2-40B4-BE49-F238E27FC236}">
                <a16:creationId xmlns="" xmlns:a16="http://schemas.microsoft.com/office/drawing/2014/main" id="{ABD205EE-A09E-7F7B-3FBF-C55CB64F3D73}"/>
              </a:ext>
            </a:extLst>
          </p:cNvPr>
          <p:cNvSpPr>
            <a:spLocks noGrp="1"/>
          </p:cNvSpPr>
          <p:nvPr>
            <p:ph type="ftr" sz="quarter" idx="3"/>
          </p:nvPr>
        </p:nvSpPr>
        <p:spPr>
          <a:xfrm>
            <a:off x="3410465" y="6474129"/>
            <a:ext cx="584886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a:t>
            </a:r>
            <a:r>
              <a:rPr lang="el-GR" dirty="0" smtClean="0"/>
              <a:t>στις </a:t>
            </a:r>
            <a:r>
              <a:rPr lang="el-GR" dirty="0"/>
              <a:t>ι</a:t>
            </a:r>
            <a:r>
              <a:rPr lang="el-GR" dirty="0" smtClean="0"/>
              <a:t>στομορφολογικές </a:t>
            </a:r>
            <a:r>
              <a:rPr lang="el-GR" dirty="0"/>
              <a:t>α</a:t>
            </a:r>
            <a:r>
              <a:rPr lang="el-GR" dirty="0" smtClean="0"/>
              <a:t>λλοιώσεις </a:t>
            </a:r>
            <a:r>
              <a:rPr lang="el-GR" dirty="0"/>
              <a:t>υ</a:t>
            </a:r>
            <a:r>
              <a:rPr lang="el-GR" dirty="0" smtClean="0"/>
              <a:t>δρόβιων </a:t>
            </a:r>
            <a:r>
              <a:rPr lang="el-GR" dirty="0"/>
              <a:t>ζ</a:t>
            </a:r>
            <a:r>
              <a:rPr lang="el-GR" dirty="0" smtClean="0"/>
              <a:t>ωικών </a:t>
            </a:r>
            <a:r>
              <a:rPr lang="el-GR" dirty="0"/>
              <a:t>ο</a:t>
            </a:r>
            <a:r>
              <a:rPr lang="el-GR" dirty="0" smtClean="0"/>
              <a:t>ργανισμών</a:t>
            </a:r>
            <a:r>
              <a:rPr lang="el-GR" dirty="0"/>
              <a:t>, Π. Βερίλλης</a:t>
            </a:r>
            <a:endParaRPr lang="en-GB" dirty="0"/>
          </a:p>
        </p:txBody>
      </p:sp>
    </p:spTree>
    <p:extLst>
      <p:ext uri="{BB962C8B-B14F-4D97-AF65-F5344CB8AC3E}">
        <p14:creationId xmlns:p14="http://schemas.microsoft.com/office/powerpoint/2010/main" val="359956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62603E3-6073-D679-4512-24F9593AE6C5}"/>
              </a:ext>
            </a:extLst>
          </p:cNvPr>
          <p:cNvSpPr>
            <a:spLocks noGrp="1"/>
          </p:cNvSpPr>
          <p:nvPr>
            <p:ph type="title"/>
          </p:nvPr>
        </p:nvSpPr>
        <p:spPr>
          <a:xfrm>
            <a:off x="2001520" y="269557"/>
            <a:ext cx="10515600" cy="1148715"/>
          </a:xfrm>
        </p:spPr>
        <p:txBody>
          <a:bodyPr/>
          <a:lstStyle/>
          <a:p>
            <a:r>
              <a:rPr lang="el-GR" dirty="0" smtClean="0"/>
              <a:t>Διδακτική </a:t>
            </a:r>
            <a:r>
              <a:rPr lang="el-GR" dirty="0"/>
              <a:t>αξία/χρήση του βιβλίου</a:t>
            </a:r>
            <a:endParaRPr lang="en-GB" dirty="0"/>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3823888019"/>
              </p:ext>
            </p:extLst>
          </p:nvPr>
        </p:nvGraphicFramePr>
        <p:xfrm>
          <a:off x="1701705" y="1991746"/>
          <a:ext cx="10589226" cy="2757535"/>
        </p:xfrm>
        <a:graphic>
          <a:graphicData uri="http://schemas.openxmlformats.org/presentationml/2006/ole">
            <mc:AlternateContent xmlns:mc="http://schemas.openxmlformats.org/markup-compatibility/2006">
              <mc:Choice xmlns:v="urn:schemas-microsoft-com:vml" Requires="v">
                <p:oleObj spid="_x0000_s2065" name="Document" r:id="rId4" imgW="8871216" imgH="2105793" progId="Word.Document.12">
                  <p:embed/>
                </p:oleObj>
              </mc:Choice>
              <mc:Fallback>
                <p:oleObj name="Document" r:id="rId4" imgW="8871216" imgH="2105793" progId="Word.Document.12">
                  <p:embed/>
                  <p:pic>
                    <p:nvPicPr>
                      <p:cNvPr id="0" name="Picture 6"/>
                      <p:cNvPicPr>
                        <a:picLocks noChangeAspect="1" noChangeArrowheads="1"/>
                      </p:cNvPicPr>
                      <p:nvPr/>
                    </p:nvPicPr>
                    <p:blipFill>
                      <a:blip r:embed="rId5"/>
                      <a:srcRect/>
                      <a:stretch>
                        <a:fillRect/>
                      </a:stretch>
                    </p:blipFill>
                    <p:spPr bwMode="auto">
                      <a:xfrm>
                        <a:off x="1701705" y="1991746"/>
                        <a:ext cx="10589226" cy="27575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Θέση υποσέλιδου 4">
            <a:extLst>
              <a:ext uri="{FF2B5EF4-FFF2-40B4-BE49-F238E27FC236}">
                <a16:creationId xmlns="" xmlns:a16="http://schemas.microsoft.com/office/drawing/2014/main" id="{ABD205EE-A09E-7F7B-3FBF-C55CB64F3D73}"/>
              </a:ext>
            </a:extLst>
          </p:cNvPr>
          <p:cNvSpPr>
            <a:spLocks noGrp="1"/>
          </p:cNvSpPr>
          <p:nvPr>
            <p:ph type="ftr" sz="quarter" idx="3"/>
          </p:nvPr>
        </p:nvSpPr>
        <p:spPr>
          <a:xfrm>
            <a:off x="3426941" y="6342323"/>
            <a:ext cx="584886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σ</a:t>
            </a:r>
            <a:r>
              <a:rPr lang="el-GR" dirty="0" smtClean="0"/>
              <a:t>τις ιστομορφολογικές </a:t>
            </a:r>
            <a:r>
              <a:rPr lang="el-GR" dirty="0"/>
              <a:t>α</a:t>
            </a:r>
            <a:r>
              <a:rPr lang="el-GR" dirty="0" smtClean="0"/>
              <a:t>λλοιώσεις </a:t>
            </a:r>
            <a:r>
              <a:rPr lang="el-GR" dirty="0"/>
              <a:t>υ</a:t>
            </a:r>
            <a:r>
              <a:rPr lang="el-GR" dirty="0" smtClean="0"/>
              <a:t>δρόβιων </a:t>
            </a:r>
            <a:r>
              <a:rPr lang="el-GR" dirty="0"/>
              <a:t>ζ</a:t>
            </a:r>
            <a:r>
              <a:rPr lang="el-GR" dirty="0" smtClean="0"/>
              <a:t>ωικών </a:t>
            </a:r>
            <a:r>
              <a:rPr lang="el-GR" dirty="0"/>
              <a:t>ο</a:t>
            </a:r>
            <a:r>
              <a:rPr lang="el-GR" dirty="0" smtClean="0"/>
              <a:t>ργανισμών</a:t>
            </a:r>
            <a:r>
              <a:rPr lang="el-GR" dirty="0"/>
              <a:t>, Π. Βερίλλης</a:t>
            </a:r>
            <a:endParaRPr lang="en-GB" dirty="0"/>
          </a:p>
        </p:txBody>
      </p:sp>
    </p:spTree>
    <p:extLst>
      <p:ext uri="{BB962C8B-B14F-4D97-AF65-F5344CB8AC3E}">
        <p14:creationId xmlns:p14="http://schemas.microsoft.com/office/powerpoint/2010/main" val="284942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1916777" y="106679"/>
            <a:ext cx="10515600" cy="1148715"/>
          </a:xfrm>
        </p:spPr>
        <p:txBody>
          <a:bodyPr/>
          <a:lstStyle/>
          <a:p>
            <a:r>
              <a:rPr lang="el-GR" dirty="0"/>
              <a:t>Διδακτική αξία/χρήση του βιβλίου</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1916777" y="1766463"/>
            <a:ext cx="9281160" cy="4181256"/>
          </a:xfrm>
        </p:spPr>
        <p:txBody>
          <a:bodyPr>
            <a:normAutofit fontScale="77500" lnSpcReduction="20000"/>
          </a:bodyPr>
          <a:lstStyle/>
          <a:p>
            <a:r>
              <a:rPr lang="el-GR" u="sng" dirty="0"/>
              <a:t>Κοινό στο οποίο </a:t>
            </a:r>
            <a:r>
              <a:rPr lang="el-GR" u="sng" dirty="0" smtClean="0"/>
              <a:t>απευθύνεται</a:t>
            </a:r>
          </a:p>
          <a:p>
            <a:endParaRPr lang="en-US" dirty="0" smtClean="0"/>
          </a:p>
          <a:p>
            <a:pPr marL="0" indent="0" algn="just">
              <a:buNone/>
            </a:pPr>
            <a:r>
              <a:rPr lang="el-GR" dirty="0" smtClean="0"/>
              <a:t>Το παρόν σύγγραμμα απευθύνεται σε φοιτητές τμημάτων συναφών με την επιστήμη της Ιχθυολογίας (Γεωπονικά Τμήματα, Τμήματα Δασοπονίας, Βιολογικά Τμήματα, Τμήματα Επιστημών της Θάλασσας). </a:t>
            </a:r>
          </a:p>
          <a:p>
            <a:pPr marL="0" indent="0">
              <a:buNone/>
            </a:pPr>
            <a:endParaRPr lang="el-GR" dirty="0"/>
          </a:p>
          <a:p>
            <a:r>
              <a:rPr lang="el-GR" u="sng" dirty="0"/>
              <a:t>Μαθησιακοί </a:t>
            </a:r>
            <a:r>
              <a:rPr lang="el-GR" u="sng" dirty="0" smtClean="0"/>
              <a:t>στόχοι</a:t>
            </a:r>
          </a:p>
          <a:p>
            <a:endParaRPr lang="el-GR" u="sng" dirty="0" smtClean="0"/>
          </a:p>
          <a:p>
            <a:pPr marL="0" indent="0" algn="just">
              <a:buNone/>
            </a:pPr>
            <a:r>
              <a:rPr lang="el-GR" dirty="0"/>
              <a:t>Το </a:t>
            </a:r>
            <a:r>
              <a:rPr lang="el-GR" dirty="0" smtClean="0"/>
              <a:t>παρόν </a:t>
            </a:r>
            <a:r>
              <a:rPr lang="el-GR" dirty="0"/>
              <a:t>σύγγραμμα καλύπτει ένα ευρύ φάσμα μακροσκοπικών και μικροσκοπικών αλλοιώσεων που εμφανίζονται σε </a:t>
            </a:r>
            <a:r>
              <a:rPr lang="el-GR" dirty="0" smtClean="0"/>
              <a:t>ιχθύς </a:t>
            </a:r>
            <a:r>
              <a:rPr lang="el-GR" dirty="0"/>
              <a:t>και σε υδρόβια δεκάποδα καρκινοειδή. Βασικός στόχος είναι η ομαλή μετάβαση από τη φυσιολογική απεικόνιση ενός οργανισμού στην αναγνώριση των μακροσκοπικών και μικροσκοπικών  αλλοιώσεων. </a:t>
            </a:r>
            <a:endParaRPr lang="el-GR" dirty="0" smtClean="0"/>
          </a:p>
          <a:p>
            <a:pPr marL="0" indent="0">
              <a:buNone/>
            </a:pPr>
            <a:endParaRPr lang="el-GR" dirty="0"/>
          </a:p>
        </p:txBody>
      </p:sp>
      <p:sp>
        <p:nvSpPr>
          <p:cNvPr id="5" name="Θέση υποσέλιδου 4">
            <a:extLst>
              <a:ext uri="{FF2B5EF4-FFF2-40B4-BE49-F238E27FC236}">
                <a16:creationId xmlns="" xmlns:a16="http://schemas.microsoft.com/office/drawing/2014/main" id="{ABD205EE-A09E-7F7B-3FBF-C55CB64F3D73}"/>
              </a:ext>
            </a:extLst>
          </p:cNvPr>
          <p:cNvSpPr>
            <a:spLocks noGrp="1"/>
          </p:cNvSpPr>
          <p:nvPr>
            <p:ph type="ftr" sz="quarter" idx="3"/>
          </p:nvPr>
        </p:nvSpPr>
        <p:spPr>
          <a:xfrm>
            <a:off x="3410465" y="6474129"/>
            <a:ext cx="584886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a:t>
            </a:r>
            <a:r>
              <a:rPr lang="el-GR" dirty="0" smtClean="0"/>
              <a:t>στις </a:t>
            </a:r>
            <a:r>
              <a:rPr lang="el-GR" dirty="0"/>
              <a:t>ι</a:t>
            </a:r>
            <a:r>
              <a:rPr lang="el-GR" dirty="0" smtClean="0"/>
              <a:t>στομορφολογικές </a:t>
            </a:r>
            <a:r>
              <a:rPr lang="el-GR" dirty="0"/>
              <a:t>α</a:t>
            </a:r>
            <a:r>
              <a:rPr lang="el-GR" dirty="0" smtClean="0"/>
              <a:t>λλοιώσεις </a:t>
            </a:r>
            <a:r>
              <a:rPr lang="el-GR" dirty="0"/>
              <a:t>υ</a:t>
            </a:r>
            <a:r>
              <a:rPr lang="el-GR" dirty="0" smtClean="0"/>
              <a:t>δρόβιων </a:t>
            </a:r>
            <a:r>
              <a:rPr lang="el-GR" dirty="0"/>
              <a:t>ζ</a:t>
            </a:r>
            <a:r>
              <a:rPr lang="el-GR" dirty="0" smtClean="0"/>
              <a:t>ωικών </a:t>
            </a:r>
            <a:r>
              <a:rPr lang="el-GR" dirty="0"/>
              <a:t>ο</a:t>
            </a:r>
            <a:r>
              <a:rPr lang="el-GR" dirty="0" smtClean="0"/>
              <a:t>ργανισμών</a:t>
            </a:r>
            <a:r>
              <a:rPr lang="el-GR" dirty="0"/>
              <a:t>, Π. Βερίλλης</a:t>
            </a:r>
            <a:endParaRPr lang="en-GB" dirty="0"/>
          </a:p>
        </p:txBody>
      </p:sp>
    </p:spTree>
    <p:extLst>
      <p:ext uri="{BB962C8B-B14F-4D97-AF65-F5344CB8AC3E}">
        <p14:creationId xmlns:p14="http://schemas.microsoft.com/office/powerpoint/2010/main" val="2487041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2048582" y="-66316"/>
            <a:ext cx="10515600" cy="1148715"/>
          </a:xfrm>
        </p:spPr>
        <p:txBody>
          <a:bodyPr/>
          <a:lstStyle/>
          <a:p>
            <a:r>
              <a:rPr lang="el-GR" dirty="0" smtClean="0"/>
              <a:t>Αναλυτική </a:t>
            </a:r>
            <a:r>
              <a:rPr lang="el-GR" dirty="0"/>
              <a:t>παρουσίαση </a:t>
            </a:r>
            <a:r>
              <a:rPr lang="el-GR" dirty="0" smtClean="0"/>
              <a:t>περιεχομένου</a:t>
            </a:r>
            <a:endParaRPr lang="en-GB" dirty="0"/>
          </a:p>
        </p:txBody>
      </p:sp>
      <p:sp>
        <p:nvSpPr>
          <p:cNvPr id="3" name="Θέση περιεχομένου 2">
            <a:extLst>
              <a:ext uri="{FF2B5EF4-FFF2-40B4-BE49-F238E27FC236}">
                <a16:creationId xmlns="" xmlns:a16="http://schemas.microsoft.com/office/drawing/2014/main" id="{851F0F5B-4F7E-0FFF-681C-8618CE586780}"/>
              </a:ext>
            </a:extLst>
          </p:cNvPr>
          <p:cNvSpPr>
            <a:spLocks noGrp="1"/>
          </p:cNvSpPr>
          <p:nvPr>
            <p:ph idx="1"/>
          </p:nvPr>
        </p:nvSpPr>
        <p:spPr>
          <a:xfrm>
            <a:off x="1957966" y="1324760"/>
            <a:ext cx="9281160" cy="3130838"/>
          </a:xfrm>
        </p:spPr>
        <p:txBody>
          <a:bodyPr/>
          <a:lstStyle/>
          <a:p>
            <a:r>
              <a:rPr lang="el-GR" dirty="0" smtClean="0"/>
              <a:t>Δομή - Κεφάλαια</a:t>
            </a:r>
          </a:p>
          <a:p>
            <a:endParaRPr lang="el-GR" dirty="0"/>
          </a:p>
        </p:txBody>
      </p:sp>
      <p:sp>
        <p:nvSpPr>
          <p:cNvPr id="5" name="Θέση υποσέλιδου 4">
            <a:extLst>
              <a:ext uri="{FF2B5EF4-FFF2-40B4-BE49-F238E27FC236}">
                <a16:creationId xmlns="" xmlns:a16="http://schemas.microsoft.com/office/drawing/2014/main" id="{ABD205EE-A09E-7F7B-3FBF-C55CB64F3D73}"/>
              </a:ext>
            </a:extLst>
          </p:cNvPr>
          <p:cNvSpPr>
            <a:spLocks noGrp="1"/>
          </p:cNvSpPr>
          <p:nvPr>
            <p:ph type="ftr" sz="quarter" idx="3"/>
          </p:nvPr>
        </p:nvSpPr>
        <p:spPr>
          <a:xfrm>
            <a:off x="3410465" y="6474129"/>
            <a:ext cx="584886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a:t>
            </a:r>
            <a:r>
              <a:rPr lang="el-GR" dirty="0" smtClean="0"/>
              <a:t>στις </a:t>
            </a:r>
            <a:r>
              <a:rPr lang="el-GR" dirty="0"/>
              <a:t>ι</a:t>
            </a:r>
            <a:r>
              <a:rPr lang="el-GR" dirty="0" smtClean="0"/>
              <a:t>στομορφολογικές </a:t>
            </a:r>
            <a:r>
              <a:rPr lang="el-GR" dirty="0"/>
              <a:t>α</a:t>
            </a:r>
            <a:r>
              <a:rPr lang="el-GR" dirty="0" smtClean="0"/>
              <a:t>λλοιώσεις </a:t>
            </a:r>
            <a:r>
              <a:rPr lang="el-GR" dirty="0"/>
              <a:t>υ</a:t>
            </a:r>
            <a:r>
              <a:rPr lang="el-GR" dirty="0" smtClean="0"/>
              <a:t>δρόβιων </a:t>
            </a:r>
            <a:r>
              <a:rPr lang="el-GR" dirty="0"/>
              <a:t>ζ</a:t>
            </a:r>
            <a:r>
              <a:rPr lang="el-GR" dirty="0" smtClean="0"/>
              <a:t>ωικών </a:t>
            </a:r>
            <a:r>
              <a:rPr lang="el-GR" dirty="0"/>
              <a:t>ο</a:t>
            </a:r>
            <a:r>
              <a:rPr lang="el-GR" dirty="0" smtClean="0"/>
              <a:t>ργανισμών</a:t>
            </a:r>
            <a:r>
              <a:rPr lang="el-GR" dirty="0"/>
              <a:t>, Π. Βερίλλης</a:t>
            </a:r>
            <a:endParaRPr lang="en-GB" dirty="0"/>
          </a:p>
        </p:txBody>
      </p:sp>
      <p:graphicFrame>
        <p:nvGraphicFramePr>
          <p:cNvPr id="7" name="Πίνακας 6"/>
          <p:cNvGraphicFramePr>
            <a:graphicFrameLocks noGrp="1"/>
          </p:cNvGraphicFramePr>
          <p:nvPr>
            <p:extLst>
              <p:ext uri="{D42A27DB-BD31-4B8C-83A1-F6EECF244321}">
                <p14:modId xmlns:p14="http://schemas.microsoft.com/office/powerpoint/2010/main" val="306838491"/>
              </p:ext>
            </p:extLst>
          </p:nvPr>
        </p:nvGraphicFramePr>
        <p:xfrm>
          <a:off x="1462500" y="1871773"/>
          <a:ext cx="9584240" cy="4368350"/>
        </p:xfrm>
        <a:graphic>
          <a:graphicData uri="http://schemas.openxmlformats.org/drawingml/2006/table">
            <a:tbl>
              <a:tblPr firstRow="1" firstCol="1" bandRow="1"/>
              <a:tblGrid>
                <a:gridCol w="971842">
                  <a:extLst>
                    <a:ext uri="{9D8B030D-6E8A-4147-A177-3AD203B41FA5}">
                      <a16:colId xmlns="" xmlns:a16="http://schemas.microsoft.com/office/drawing/2014/main" val="3583528897"/>
                    </a:ext>
                  </a:extLst>
                </a:gridCol>
                <a:gridCol w="4966553">
                  <a:extLst>
                    <a:ext uri="{9D8B030D-6E8A-4147-A177-3AD203B41FA5}">
                      <a16:colId xmlns="" xmlns:a16="http://schemas.microsoft.com/office/drawing/2014/main" val="1010988692"/>
                    </a:ext>
                  </a:extLst>
                </a:gridCol>
                <a:gridCol w="3645845">
                  <a:extLst>
                    <a:ext uri="{9D8B030D-6E8A-4147-A177-3AD203B41FA5}">
                      <a16:colId xmlns="" xmlns:a16="http://schemas.microsoft.com/office/drawing/2014/main" val="716022623"/>
                    </a:ext>
                  </a:extLst>
                </a:gridCol>
              </a:tblGrid>
              <a:tr h="175017">
                <a:tc>
                  <a:txBody>
                    <a:bodyPr/>
                    <a:lstStyle/>
                    <a:p>
                      <a:pPr algn="ctr">
                        <a:lnSpc>
                          <a:spcPct val="105000"/>
                        </a:lnSpc>
                        <a:spcAft>
                          <a:spcPts val="0"/>
                        </a:spcAft>
                      </a:pPr>
                      <a:r>
                        <a:rPr lang="el-GR" sz="1200" b="1" dirty="0">
                          <a:effectLst/>
                          <a:latin typeface="Times New Roman" panose="02020603050405020304" pitchFamily="18" charset="0"/>
                          <a:ea typeface="Calibri" panose="020F0502020204030204" pitchFamily="34" charset="0"/>
                        </a:rPr>
                        <a:t>Αρίθμηση</a:t>
                      </a:r>
                      <a:endParaRPr lang="en-US" sz="1200" dirty="0">
                        <a:effectLst/>
                        <a:latin typeface="Times New Roman" panose="02020603050405020304" pitchFamily="18" charset="0"/>
                        <a:ea typeface="Calibri" panose="020F0502020204030204" pitchFamily="34" charset="0"/>
                      </a:endParaRP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l-GR" sz="1200" b="1" dirty="0">
                          <a:effectLst/>
                          <a:latin typeface="Times New Roman" panose="02020603050405020304" pitchFamily="18" charset="0"/>
                          <a:ea typeface="Calibri" panose="020F0502020204030204" pitchFamily="34" charset="0"/>
                        </a:rPr>
                        <a:t>Τίτλος </a:t>
                      </a:r>
                      <a:r>
                        <a:rPr lang="el-GR" sz="1200" b="1" dirty="0" smtClean="0">
                          <a:effectLst/>
                          <a:latin typeface="Times New Roman" panose="02020603050405020304" pitchFamily="18" charset="0"/>
                          <a:ea typeface="Calibri" panose="020F0502020204030204" pitchFamily="34" charset="0"/>
                        </a:rPr>
                        <a:t>κεφαλαίου </a:t>
                      </a:r>
                      <a:r>
                        <a:rPr lang="el-GR" sz="1200" b="1" dirty="0">
                          <a:effectLst/>
                          <a:latin typeface="Times New Roman" panose="02020603050405020304" pitchFamily="18" charset="0"/>
                          <a:ea typeface="Calibri" panose="020F0502020204030204" pitchFamily="34" charset="0"/>
                        </a:rPr>
                        <a:t>στα ελληνικά</a:t>
                      </a:r>
                      <a:endParaRPr lang="en-US" sz="1200" dirty="0">
                        <a:effectLst/>
                        <a:latin typeface="Times New Roman" panose="02020603050405020304" pitchFamily="18" charset="0"/>
                        <a:ea typeface="Calibri" panose="020F0502020204030204" pitchFamily="34" charset="0"/>
                      </a:endParaRP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l-GR" sz="1200" b="1" dirty="0">
                          <a:effectLst/>
                          <a:latin typeface="Times New Roman" panose="02020603050405020304" pitchFamily="18" charset="0"/>
                          <a:ea typeface="Calibri" panose="020F0502020204030204" pitchFamily="34" charset="0"/>
                        </a:rPr>
                        <a:t>Τίτλος </a:t>
                      </a:r>
                      <a:r>
                        <a:rPr lang="el-GR" sz="1200" b="1" dirty="0" smtClean="0">
                          <a:effectLst/>
                          <a:latin typeface="Times New Roman" panose="02020603050405020304" pitchFamily="18" charset="0"/>
                          <a:ea typeface="Calibri" panose="020F0502020204030204" pitchFamily="34" charset="0"/>
                        </a:rPr>
                        <a:t>κεφαλαίου </a:t>
                      </a:r>
                      <a:r>
                        <a:rPr lang="el-GR" sz="1200" b="1" dirty="0">
                          <a:effectLst/>
                          <a:latin typeface="Times New Roman" panose="02020603050405020304" pitchFamily="18" charset="0"/>
                          <a:ea typeface="Calibri" panose="020F0502020204030204" pitchFamily="34" charset="0"/>
                        </a:rPr>
                        <a:t>στα αγγλικά</a:t>
                      </a:r>
                      <a:endParaRPr lang="en-US" sz="1200" dirty="0">
                        <a:effectLst/>
                        <a:latin typeface="Times New Roman" panose="02020603050405020304" pitchFamily="18" charset="0"/>
                        <a:ea typeface="Calibri" panose="020F0502020204030204" pitchFamily="34" charset="0"/>
                      </a:endParaRP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73980075"/>
                  </a:ext>
                </a:extLst>
              </a:tr>
              <a:tr h="379666">
                <a:tc>
                  <a:txBody>
                    <a:bodyPr/>
                    <a:lstStyle/>
                    <a:p>
                      <a:pPr algn="ctr">
                        <a:lnSpc>
                          <a:spcPct val="105000"/>
                        </a:lnSpc>
                        <a:spcAft>
                          <a:spcPts val="0"/>
                        </a:spcAft>
                      </a:pPr>
                      <a:r>
                        <a:rPr lang="el-GR" sz="1200" b="1" dirty="0">
                          <a:effectLst/>
                          <a:latin typeface="Times New Roman" panose="02020603050405020304" pitchFamily="18" charset="0"/>
                          <a:ea typeface="Calibri" panose="020F0502020204030204" pitchFamily="34" charset="0"/>
                        </a:rPr>
                        <a:t>1</a:t>
                      </a:r>
                      <a:endParaRPr lang="en-US" sz="1200" dirty="0">
                        <a:effectLst/>
                        <a:latin typeface="Times New Roman" panose="02020603050405020304" pitchFamily="18" charset="0"/>
                        <a:ea typeface="Calibri" panose="020F0502020204030204" pitchFamily="34" charset="0"/>
                      </a:endParaRP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l-GR" sz="1200" dirty="0">
                          <a:effectLst/>
                          <a:latin typeface="Times New Roman" panose="02020603050405020304" pitchFamily="18" charset="0"/>
                          <a:ea typeface="Calibri" panose="020F0502020204030204" pitchFamily="34" charset="0"/>
                        </a:rPr>
                        <a:t>Γενικές έννοιες</a:t>
                      </a:r>
                      <a:endParaRPr lang="en-US" sz="12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dirty="0" smtClean="0">
                          <a:effectLst/>
                          <a:latin typeface="Times New Roman" panose="02020603050405020304" pitchFamily="18" charset="0"/>
                          <a:ea typeface="Calibri" panose="020F0502020204030204" pitchFamily="34" charset="0"/>
                        </a:rPr>
                        <a:t>Introduction - </a:t>
                      </a:r>
                      <a:r>
                        <a:rPr lang="en-US" sz="1200" dirty="0">
                          <a:effectLst/>
                          <a:latin typeface="Times New Roman" panose="02020603050405020304" pitchFamily="18" charset="0"/>
                          <a:ea typeface="Calibri" panose="020F0502020204030204" pitchFamily="34" charset="0"/>
                        </a:rPr>
                        <a:t>Basic concepts</a:t>
                      </a: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95762510"/>
                  </a:ext>
                </a:extLst>
              </a:tr>
              <a:tr h="379666">
                <a:tc>
                  <a:txBody>
                    <a:bodyPr/>
                    <a:lstStyle/>
                    <a:p>
                      <a:pPr algn="ctr">
                        <a:lnSpc>
                          <a:spcPct val="105000"/>
                        </a:lnSpc>
                        <a:spcAft>
                          <a:spcPts val="0"/>
                        </a:spcAft>
                      </a:pPr>
                      <a:r>
                        <a:rPr lang="el-GR" sz="1200" b="1" dirty="0">
                          <a:effectLst/>
                          <a:latin typeface="Times New Roman" panose="02020603050405020304" pitchFamily="18" charset="0"/>
                          <a:ea typeface="Calibri" panose="020F0502020204030204" pitchFamily="34" charset="0"/>
                        </a:rPr>
                        <a:t>2</a:t>
                      </a:r>
                      <a:endParaRPr lang="en-US" sz="1200" dirty="0">
                        <a:effectLst/>
                        <a:latin typeface="Times New Roman" panose="02020603050405020304" pitchFamily="18" charset="0"/>
                        <a:ea typeface="Calibri" panose="020F0502020204030204" pitchFamily="34" charset="0"/>
                      </a:endParaRP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l-GR" sz="1200" dirty="0">
                          <a:effectLst/>
                          <a:latin typeface="Times New Roman" panose="02020603050405020304" pitchFamily="18" charset="0"/>
                          <a:ea typeface="Calibri" panose="020F0502020204030204" pitchFamily="34" charset="0"/>
                        </a:rPr>
                        <a:t>Αιμοληψία και επίχρισμα αίματος</a:t>
                      </a:r>
                      <a:endParaRPr lang="en-US" sz="11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dirty="0">
                          <a:effectLst/>
                          <a:latin typeface="Times New Roman" panose="02020603050405020304" pitchFamily="18" charset="0"/>
                          <a:ea typeface="Calibri" panose="020F0502020204030204" pitchFamily="34" charset="0"/>
                        </a:rPr>
                        <a:t>Blood sampling and blood smear</a:t>
                      </a: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79762942"/>
                  </a:ext>
                </a:extLst>
              </a:tr>
              <a:tr h="379666">
                <a:tc>
                  <a:txBody>
                    <a:bodyPr/>
                    <a:lstStyle/>
                    <a:p>
                      <a:pPr algn="ctr">
                        <a:lnSpc>
                          <a:spcPct val="105000"/>
                        </a:lnSpc>
                        <a:spcAft>
                          <a:spcPts val="0"/>
                        </a:spcAft>
                      </a:pPr>
                      <a:r>
                        <a:rPr lang="el-GR" sz="1200" b="1" dirty="0">
                          <a:effectLst/>
                          <a:latin typeface="Times New Roman" panose="02020603050405020304" pitchFamily="18" charset="0"/>
                          <a:ea typeface="Calibri" panose="020F0502020204030204" pitchFamily="34" charset="0"/>
                        </a:rPr>
                        <a:t>3</a:t>
                      </a:r>
                      <a:endParaRPr lang="en-US" sz="1200" dirty="0">
                        <a:effectLst/>
                        <a:latin typeface="Times New Roman" panose="02020603050405020304" pitchFamily="18" charset="0"/>
                        <a:ea typeface="Calibri" panose="020F0502020204030204" pitchFamily="34" charset="0"/>
                      </a:endParaRP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l-GR" sz="1200" dirty="0">
                          <a:effectLst/>
                          <a:latin typeface="Times New Roman" panose="02020603050405020304" pitchFamily="18" charset="0"/>
                          <a:ea typeface="Calibri" panose="020F0502020204030204" pitchFamily="34" charset="0"/>
                        </a:rPr>
                        <a:t>Νωπά επιχρίσματα-νεκροτομή-λήψη ιστών</a:t>
                      </a:r>
                      <a:endParaRPr lang="en-US" sz="11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200" dirty="0">
                          <a:effectLst/>
                          <a:latin typeface="Times New Roman" panose="02020603050405020304" pitchFamily="18" charset="0"/>
                          <a:ea typeface="Calibri" panose="020F0502020204030204" pitchFamily="34" charset="0"/>
                        </a:rPr>
                        <a:t>Fresh </a:t>
                      </a:r>
                      <a:r>
                        <a:rPr lang="en-US" sz="1200" dirty="0" smtClean="0">
                          <a:effectLst/>
                          <a:latin typeface="Times New Roman" panose="02020603050405020304" pitchFamily="18" charset="0"/>
                          <a:ea typeface="Calibri" panose="020F0502020204030204" pitchFamily="34" charset="0"/>
                        </a:rPr>
                        <a:t>smears-Necropsy-Tissue </a:t>
                      </a:r>
                      <a:r>
                        <a:rPr lang="en-US" sz="1200" dirty="0">
                          <a:effectLst/>
                          <a:latin typeface="Times New Roman" panose="02020603050405020304" pitchFamily="18" charset="0"/>
                          <a:ea typeface="Calibri" panose="020F0502020204030204" pitchFamily="34" charset="0"/>
                        </a:rPr>
                        <a:t>sampling</a:t>
                      </a:r>
                      <a:endParaRPr lang="en-US" sz="11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83106985"/>
                  </a:ext>
                </a:extLst>
              </a:tr>
              <a:tr h="379666">
                <a:tc>
                  <a:txBody>
                    <a:bodyPr/>
                    <a:lstStyle/>
                    <a:p>
                      <a:pPr algn="ctr">
                        <a:lnSpc>
                          <a:spcPct val="105000"/>
                        </a:lnSpc>
                        <a:spcAft>
                          <a:spcPts val="0"/>
                        </a:spcAft>
                      </a:pPr>
                      <a:r>
                        <a:rPr lang="el-GR" sz="1200" b="1" dirty="0">
                          <a:effectLst/>
                          <a:latin typeface="Times New Roman" panose="02020603050405020304" pitchFamily="18" charset="0"/>
                          <a:ea typeface="Calibri" panose="020F0502020204030204" pitchFamily="34" charset="0"/>
                        </a:rPr>
                        <a:t>4</a:t>
                      </a:r>
                      <a:endParaRPr lang="en-US" sz="1200" dirty="0">
                        <a:effectLst/>
                        <a:latin typeface="Times New Roman" panose="02020603050405020304" pitchFamily="18" charset="0"/>
                        <a:ea typeface="Calibri" panose="020F0502020204030204" pitchFamily="34" charset="0"/>
                      </a:endParaRP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l-GR" sz="1200" dirty="0">
                          <a:effectLst/>
                          <a:latin typeface="Times New Roman" panose="02020603050405020304" pitchFamily="18" charset="0"/>
                          <a:ea typeface="Calibri" panose="020F0502020204030204" pitchFamily="34" charset="0"/>
                        </a:rPr>
                        <a:t>Προετοιμασία δειγμάτων</a:t>
                      </a:r>
                      <a:endParaRPr lang="en-US" sz="11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200" dirty="0">
                          <a:effectLst/>
                          <a:latin typeface="Times New Roman" panose="02020603050405020304" pitchFamily="18" charset="0"/>
                          <a:ea typeface="Calibri" panose="020F0502020204030204" pitchFamily="34" charset="0"/>
                        </a:rPr>
                        <a:t>Samples preparation </a:t>
                      </a:r>
                      <a:endParaRPr lang="en-US" sz="11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50006885"/>
                  </a:ext>
                </a:extLst>
              </a:tr>
              <a:tr h="379666">
                <a:tc>
                  <a:txBody>
                    <a:bodyPr/>
                    <a:lstStyle/>
                    <a:p>
                      <a:pPr algn="ctr">
                        <a:lnSpc>
                          <a:spcPct val="105000"/>
                        </a:lnSpc>
                        <a:spcAft>
                          <a:spcPts val="0"/>
                        </a:spcAft>
                      </a:pPr>
                      <a:r>
                        <a:rPr lang="el-GR" sz="1200" b="1" dirty="0">
                          <a:effectLst/>
                          <a:latin typeface="Times New Roman" panose="02020603050405020304" pitchFamily="18" charset="0"/>
                          <a:ea typeface="Calibri" panose="020F0502020204030204" pitchFamily="34" charset="0"/>
                        </a:rPr>
                        <a:t>5</a:t>
                      </a:r>
                      <a:endParaRPr lang="en-US" sz="1200" dirty="0">
                        <a:effectLst/>
                        <a:latin typeface="Times New Roman" panose="02020603050405020304" pitchFamily="18" charset="0"/>
                        <a:ea typeface="Calibri" panose="020F0502020204030204" pitchFamily="34" charset="0"/>
                      </a:endParaRP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l-GR" sz="1200" dirty="0" smtClean="0">
                          <a:effectLst/>
                          <a:latin typeface="Times New Roman" panose="02020603050405020304" pitchFamily="18" charset="0"/>
                          <a:ea typeface="Calibri" panose="020F0502020204030204" pitchFamily="34" charset="0"/>
                        </a:rPr>
                        <a:t>Φλεγμονή</a:t>
                      </a:r>
                      <a:endParaRPr lang="en-US" sz="1200" dirty="0">
                        <a:effectLst/>
                        <a:latin typeface="Times New Roman" panose="02020603050405020304" pitchFamily="18" charset="0"/>
                        <a:ea typeface="Calibri" panose="020F0502020204030204" pitchFamily="34" charset="0"/>
                      </a:endParaRP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dirty="0">
                          <a:effectLst/>
                          <a:latin typeface="Times New Roman" panose="02020603050405020304" pitchFamily="18" charset="0"/>
                          <a:ea typeface="Calibri" panose="020F0502020204030204" pitchFamily="34" charset="0"/>
                        </a:rPr>
                        <a:t>Inflammation</a:t>
                      </a: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41282138"/>
                  </a:ext>
                </a:extLst>
              </a:tr>
              <a:tr h="379666">
                <a:tc>
                  <a:txBody>
                    <a:bodyPr/>
                    <a:lstStyle/>
                    <a:p>
                      <a:pPr algn="ctr">
                        <a:lnSpc>
                          <a:spcPct val="105000"/>
                        </a:lnSpc>
                        <a:spcAft>
                          <a:spcPts val="0"/>
                        </a:spcAft>
                      </a:pPr>
                      <a:r>
                        <a:rPr lang="el-GR" sz="1200" b="1" dirty="0">
                          <a:effectLst/>
                          <a:latin typeface="Times New Roman" panose="02020603050405020304" pitchFamily="18" charset="0"/>
                          <a:ea typeface="Calibri" panose="020F0502020204030204" pitchFamily="34" charset="0"/>
                        </a:rPr>
                        <a:t>6</a:t>
                      </a:r>
                      <a:endParaRPr lang="en-US" sz="1200" dirty="0">
                        <a:effectLst/>
                        <a:latin typeface="Times New Roman" panose="02020603050405020304" pitchFamily="18" charset="0"/>
                        <a:ea typeface="Calibri" panose="020F0502020204030204" pitchFamily="34" charset="0"/>
                      </a:endParaRP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l-GR" sz="1200" dirty="0">
                          <a:effectLst/>
                          <a:latin typeface="Times New Roman" panose="02020603050405020304" pitchFamily="18" charset="0"/>
                          <a:ea typeface="Calibri" panose="020F0502020204030204" pitchFamily="34" charset="0"/>
                        </a:rPr>
                        <a:t>Διαταραχές κυκλοφορικού συστήματος</a:t>
                      </a:r>
                      <a:endParaRPr lang="en-US" sz="11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200" dirty="0">
                          <a:effectLst/>
                          <a:latin typeface="Times New Roman" panose="02020603050405020304" pitchFamily="18" charset="0"/>
                          <a:ea typeface="Calibri" panose="020F0502020204030204" pitchFamily="34" charset="0"/>
                        </a:rPr>
                        <a:t>Disorders of the circulatory system</a:t>
                      </a:r>
                      <a:endParaRPr lang="en-US" sz="11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95238008"/>
                  </a:ext>
                </a:extLst>
              </a:tr>
              <a:tr h="379666">
                <a:tc>
                  <a:txBody>
                    <a:bodyPr/>
                    <a:lstStyle/>
                    <a:p>
                      <a:pPr algn="ctr">
                        <a:lnSpc>
                          <a:spcPct val="105000"/>
                        </a:lnSpc>
                        <a:spcAft>
                          <a:spcPts val="0"/>
                        </a:spcAft>
                      </a:pPr>
                      <a:r>
                        <a:rPr lang="el-GR" sz="1200" b="1" dirty="0">
                          <a:effectLst/>
                          <a:latin typeface="Times New Roman" panose="02020603050405020304" pitchFamily="18" charset="0"/>
                          <a:ea typeface="Calibri" panose="020F0502020204030204" pitchFamily="34" charset="0"/>
                        </a:rPr>
                        <a:t>7</a:t>
                      </a:r>
                      <a:endParaRPr lang="en-US" sz="1200" dirty="0">
                        <a:effectLst/>
                        <a:latin typeface="Times New Roman" panose="02020603050405020304" pitchFamily="18" charset="0"/>
                        <a:ea typeface="Calibri" panose="020F0502020204030204" pitchFamily="34" charset="0"/>
                      </a:endParaRP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l-GR" sz="1200" dirty="0">
                          <a:effectLst/>
                          <a:latin typeface="Times New Roman" panose="02020603050405020304" pitchFamily="18" charset="0"/>
                          <a:ea typeface="Calibri" panose="020F0502020204030204" pitchFamily="34" charset="0"/>
                        </a:rPr>
                        <a:t>Κυτταρικός θάνατος-νέκρωση ιστών</a:t>
                      </a:r>
                      <a:endParaRPr lang="en-US" sz="11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dirty="0">
                          <a:effectLst/>
                          <a:latin typeface="Times New Roman" panose="02020603050405020304" pitchFamily="18" charset="0"/>
                          <a:ea typeface="Calibri" panose="020F0502020204030204" pitchFamily="34" charset="0"/>
                        </a:rPr>
                        <a:t>Cellular death-Necrosis </a:t>
                      </a: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94648396"/>
                  </a:ext>
                </a:extLst>
              </a:tr>
              <a:tr h="379666">
                <a:tc>
                  <a:txBody>
                    <a:bodyPr/>
                    <a:lstStyle/>
                    <a:p>
                      <a:pPr algn="ctr">
                        <a:lnSpc>
                          <a:spcPct val="105000"/>
                        </a:lnSpc>
                        <a:spcAft>
                          <a:spcPts val="0"/>
                        </a:spcAft>
                      </a:pPr>
                      <a:r>
                        <a:rPr lang="el-GR" sz="1200" b="1" dirty="0">
                          <a:effectLst/>
                          <a:latin typeface="Times New Roman" panose="02020603050405020304" pitchFamily="18" charset="0"/>
                          <a:ea typeface="Calibri" panose="020F0502020204030204" pitchFamily="34" charset="0"/>
                        </a:rPr>
                        <a:t>8</a:t>
                      </a:r>
                      <a:endParaRPr lang="en-US" sz="1200" dirty="0">
                        <a:effectLst/>
                        <a:latin typeface="Times New Roman" panose="02020603050405020304" pitchFamily="18" charset="0"/>
                        <a:ea typeface="Calibri" panose="020F0502020204030204" pitchFamily="34" charset="0"/>
                      </a:endParaRP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l-GR" sz="1200" dirty="0">
                          <a:effectLst/>
                          <a:latin typeface="Times New Roman" panose="02020603050405020304" pitchFamily="18" charset="0"/>
                          <a:ea typeface="Calibri" panose="020F0502020204030204" pitchFamily="34" charset="0"/>
                        </a:rPr>
                        <a:t>Διαταραχές πεπτικού και ουροποιητικού συστήματος</a:t>
                      </a:r>
                      <a:endParaRPr lang="en-US" sz="11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200" dirty="0" smtClean="0">
                          <a:effectLst/>
                          <a:latin typeface="Times New Roman" panose="02020603050405020304" pitchFamily="18" charset="0"/>
                          <a:ea typeface="Calibri" panose="020F0502020204030204" pitchFamily="34" charset="0"/>
                        </a:rPr>
                        <a:t>Disorders </a:t>
                      </a:r>
                      <a:r>
                        <a:rPr lang="en-US" sz="1200" dirty="0">
                          <a:effectLst/>
                          <a:latin typeface="Times New Roman" panose="02020603050405020304" pitchFamily="18" charset="0"/>
                          <a:ea typeface="Calibri" panose="020F0502020204030204" pitchFamily="34" charset="0"/>
                        </a:rPr>
                        <a:t>of the digestive and urinary system </a:t>
                      </a:r>
                      <a:endParaRPr lang="en-US" sz="11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37561180"/>
                  </a:ext>
                </a:extLst>
              </a:tr>
              <a:tr h="379666">
                <a:tc>
                  <a:txBody>
                    <a:bodyPr/>
                    <a:lstStyle/>
                    <a:p>
                      <a:pPr algn="ctr">
                        <a:lnSpc>
                          <a:spcPct val="105000"/>
                        </a:lnSpc>
                        <a:spcAft>
                          <a:spcPts val="0"/>
                        </a:spcAft>
                      </a:pPr>
                      <a:r>
                        <a:rPr lang="el-GR" sz="1200" b="1" dirty="0">
                          <a:effectLst/>
                          <a:latin typeface="Times New Roman" panose="02020603050405020304" pitchFamily="18" charset="0"/>
                          <a:ea typeface="Calibri" panose="020F0502020204030204" pitchFamily="34" charset="0"/>
                        </a:rPr>
                        <a:t>9</a:t>
                      </a:r>
                      <a:endParaRPr lang="en-US" sz="1200" dirty="0">
                        <a:effectLst/>
                        <a:latin typeface="Times New Roman" panose="02020603050405020304" pitchFamily="18" charset="0"/>
                        <a:ea typeface="Calibri" panose="020F0502020204030204" pitchFamily="34" charset="0"/>
                      </a:endParaRP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l-GR" sz="1200" dirty="0">
                          <a:effectLst/>
                          <a:latin typeface="Times New Roman" panose="02020603050405020304" pitchFamily="18" charset="0"/>
                          <a:ea typeface="Calibri" panose="020F0502020204030204" pitchFamily="34" charset="0"/>
                        </a:rPr>
                        <a:t>Πεπτικός αδένας καρκινοειδών</a:t>
                      </a:r>
                      <a:endParaRPr lang="en-US" sz="11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dirty="0">
                          <a:effectLst/>
                          <a:latin typeface="Times New Roman" panose="02020603050405020304" pitchFamily="18" charset="0"/>
                          <a:ea typeface="Calibri" panose="020F0502020204030204" pitchFamily="34" charset="0"/>
                        </a:rPr>
                        <a:t>Digestive gland of crustaceans</a:t>
                      </a: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07661804"/>
                  </a:ext>
                </a:extLst>
              </a:tr>
              <a:tr h="379666">
                <a:tc>
                  <a:txBody>
                    <a:bodyPr/>
                    <a:lstStyle/>
                    <a:p>
                      <a:pPr algn="ctr">
                        <a:lnSpc>
                          <a:spcPct val="105000"/>
                        </a:lnSpc>
                        <a:spcAft>
                          <a:spcPts val="0"/>
                        </a:spcAft>
                      </a:pPr>
                      <a:r>
                        <a:rPr lang="el-GR" sz="1200" b="1" dirty="0">
                          <a:effectLst/>
                          <a:latin typeface="Times New Roman" panose="02020603050405020304" pitchFamily="18" charset="0"/>
                          <a:ea typeface="Calibri" panose="020F0502020204030204" pitchFamily="34" charset="0"/>
                        </a:rPr>
                        <a:t>10</a:t>
                      </a:r>
                      <a:endParaRPr lang="en-US" sz="1200" dirty="0">
                        <a:effectLst/>
                        <a:latin typeface="Times New Roman" panose="02020603050405020304" pitchFamily="18" charset="0"/>
                        <a:ea typeface="Calibri" panose="020F0502020204030204" pitchFamily="34" charset="0"/>
                      </a:endParaRP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l-GR" sz="1200" dirty="0">
                          <a:effectLst/>
                          <a:latin typeface="Times New Roman" panose="02020603050405020304" pitchFamily="18" charset="0"/>
                          <a:ea typeface="Calibri" panose="020F0502020204030204" pitchFamily="34" charset="0"/>
                        </a:rPr>
                        <a:t>Σκελετικές δυσμορφίες</a:t>
                      </a:r>
                      <a:endParaRPr lang="en-US" sz="11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dirty="0">
                          <a:effectLst/>
                          <a:latin typeface="Times New Roman" panose="02020603050405020304" pitchFamily="18" charset="0"/>
                          <a:ea typeface="Calibri" panose="020F0502020204030204" pitchFamily="34" charset="0"/>
                        </a:rPr>
                        <a:t>Skeletal deformities </a:t>
                      </a: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68479849"/>
                  </a:ext>
                </a:extLst>
              </a:tr>
              <a:tr h="379666">
                <a:tc>
                  <a:txBody>
                    <a:bodyPr/>
                    <a:lstStyle/>
                    <a:p>
                      <a:pPr algn="ctr">
                        <a:lnSpc>
                          <a:spcPct val="105000"/>
                        </a:lnSpc>
                        <a:spcAft>
                          <a:spcPts val="0"/>
                        </a:spcAft>
                      </a:pPr>
                      <a:r>
                        <a:rPr lang="en-US" sz="1200" b="1" dirty="0">
                          <a:effectLst/>
                          <a:latin typeface="Times New Roman" panose="02020603050405020304" pitchFamily="18" charset="0"/>
                          <a:ea typeface="Calibri" panose="020F0502020204030204" pitchFamily="34" charset="0"/>
                        </a:rPr>
                        <a:t>11</a:t>
                      </a:r>
                      <a:endParaRPr lang="en-US" sz="1200" dirty="0">
                        <a:effectLst/>
                        <a:latin typeface="Times New Roman" panose="02020603050405020304" pitchFamily="18" charset="0"/>
                        <a:ea typeface="Calibri" panose="020F0502020204030204" pitchFamily="34" charset="0"/>
                      </a:endParaRP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l-GR" sz="1200" dirty="0">
                          <a:effectLst/>
                          <a:latin typeface="Times New Roman" panose="02020603050405020304" pitchFamily="18" charset="0"/>
                          <a:ea typeface="Calibri" panose="020F0502020204030204" pitchFamily="34" charset="0"/>
                        </a:rPr>
                        <a:t>Λοιπές αλλοιώσεις</a:t>
                      </a:r>
                      <a:endParaRPr lang="en-US" sz="11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200" dirty="0">
                          <a:effectLst/>
                          <a:latin typeface="Times New Roman" panose="02020603050405020304" pitchFamily="18" charset="0"/>
                          <a:ea typeface="Calibri" panose="020F0502020204030204" pitchFamily="34" charset="0"/>
                        </a:rPr>
                        <a:t>Other alterations</a:t>
                      </a:r>
                    </a:p>
                  </a:txBody>
                  <a:tcPr marL="62506" marR="62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20858859"/>
                  </a:ext>
                </a:extLst>
              </a:tr>
            </a:tbl>
          </a:graphicData>
        </a:graphic>
      </p:graphicFrame>
    </p:spTree>
    <p:extLst>
      <p:ext uri="{BB962C8B-B14F-4D97-AF65-F5344CB8AC3E}">
        <p14:creationId xmlns:p14="http://schemas.microsoft.com/office/powerpoint/2010/main" val="208287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2048582" y="-66316"/>
            <a:ext cx="10515600" cy="832435"/>
          </a:xfrm>
        </p:spPr>
        <p:txBody>
          <a:bodyPr/>
          <a:lstStyle/>
          <a:p>
            <a:r>
              <a:rPr lang="el-GR" dirty="0" smtClean="0"/>
              <a:t>Αναλυτική παρουσίαση </a:t>
            </a:r>
            <a:r>
              <a:rPr lang="el-GR" dirty="0"/>
              <a:t>περιεχομένου</a:t>
            </a:r>
            <a:endParaRPr lang="en-GB" dirty="0"/>
          </a:p>
        </p:txBody>
      </p:sp>
      <p:sp>
        <p:nvSpPr>
          <p:cNvPr id="5" name="Θέση υποσέλιδου 4">
            <a:extLst>
              <a:ext uri="{FF2B5EF4-FFF2-40B4-BE49-F238E27FC236}">
                <a16:creationId xmlns="" xmlns:a16="http://schemas.microsoft.com/office/drawing/2014/main" id="{ABD205EE-A09E-7F7B-3FBF-C55CB64F3D73}"/>
              </a:ext>
            </a:extLst>
          </p:cNvPr>
          <p:cNvSpPr>
            <a:spLocks noGrp="1"/>
          </p:cNvSpPr>
          <p:nvPr>
            <p:ph type="ftr" sz="quarter" idx="3"/>
          </p:nvPr>
        </p:nvSpPr>
        <p:spPr>
          <a:xfrm>
            <a:off x="3410465" y="6474129"/>
            <a:ext cx="584886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a:t>
            </a:r>
            <a:r>
              <a:rPr lang="el-GR" dirty="0" smtClean="0"/>
              <a:t>στις </a:t>
            </a:r>
            <a:r>
              <a:rPr lang="el-GR" dirty="0"/>
              <a:t>ι</a:t>
            </a:r>
            <a:r>
              <a:rPr lang="el-GR" dirty="0" smtClean="0"/>
              <a:t>στομορφολογικές </a:t>
            </a:r>
            <a:r>
              <a:rPr lang="el-GR" dirty="0"/>
              <a:t>α</a:t>
            </a:r>
            <a:r>
              <a:rPr lang="el-GR" dirty="0" smtClean="0"/>
              <a:t>λλοιώσεις </a:t>
            </a:r>
            <a:r>
              <a:rPr lang="el-GR" dirty="0"/>
              <a:t>υ</a:t>
            </a:r>
            <a:r>
              <a:rPr lang="el-GR" dirty="0" smtClean="0"/>
              <a:t>δρόβιων </a:t>
            </a:r>
            <a:r>
              <a:rPr lang="el-GR" dirty="0"/>
              <a:t>ζ</a:t>
            </a:r>
            <a:r>
              <a:rPr lang="el-GR" dirty="0" smtClean="0"/>
              <a:t>ωικών </a:t>
            </a:r>
            <a:r>
              <a:rPr lang="el-GR" dirty="0"/>
              <a:t>ο</a:t>
            </a:r>
            <a:r>
              <a:rPr lang="el-GR" dirty="0" smtClean="0"/>
              <a:t>ργανισμών</a:t>
            </a:r>
            <a:r>
              <a:rPr lang="el-GR" dirty="0"/>
              <a:t>, Π. Βερίλλης</a:t>
            </a:r>
            <a:endParaRPr lang="en-GB" dirty="0"/>
          </a:p>
        </p:txBody>
      </p:sp>
      <p:pic>
        <p:nvPicPr>
          <p:cNvPr id="8" name="Θέση περιεχομένου 7"/>
          <p:cNvPicPr>
            <a:picLocks noGrp="1" noChangeAspect="1"/>
          </p:cNvPicPr>
          <p:nvPr>
            <p:ph idx="1"/>
          </p:nvPr>
        </p:nvPicPr>
        <p:blipFill>
          <a:blip r:embed="rId2"/>
          <a:stretch>
            <a:fillRect/>
          </a:stretch>
        </p:blipFill>
        <p:spPr>
          <a:xfrm>
            <a:off x="67551" y="1916471"/>
            <a:ext cx="6514482" cy="3217096"/>
          </a:xfrm>
          <a:prstGeom prst="rect">
            <a:avLst/>
          </a:prstGeom>
        </p:spPr>
      </p:pic>
      <p:pic>
        <p:nvPicPr>
          <p:cNvPr id="9" name="Εικόνα 8"/>
          <p:cNvPicPr>
            <a:picLocks noChangeAspect="1"/>
          </p:cNvPicPr>
          <p:nvPr/>
        </p:nvPicPr>
        <p:blipFill>
          <a:blip r:embed="rId3"/>
          <a:stretch>
            <a:fillRect/>
          </a:stretch>
        </p:blipFill>
        <p:spPr>
          <a:xfrm>
            <a:off x="5619855" y="1360602"/>
            <a:ext cx="6390914" cy="3567020"/>
          </a:xfrm>
          <a:prstGeom prst="rect">
            <a:avLst/>
          </a:prstGeom>
        </p:spPr>
      </p:pic>
    </p:spTree>
    <p:extLst>
      <p:ext uri="{BB962C8B-B14F-4D97-AF65-F5344CB8AC3E}">
        <p14:creationId xmlns:p14="http://schemas.microsoft.com/office/powerpoint/2010/main" val="3934481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C858870-2CBD-E874-61BC-7F190F5CA8A2}"/>
              </a:ext>
            </a:extLst>
          </p:cNvPr>
          <p:cNvSpPr>
            <a:spLocks noGrp="1"/>
          </p:cNvSpPr>
          <p:nvPr>
            <p:ph type="title"/>
          </p:nvPr>
        </p:nvSpPr>
        <p:spPr>
          <a:xfrm>
            <a:off x="2048582" y="-66316"/>
            <a:ext cx="10515600" cy="1148715"/>
          </a:xfrm>
        </p:spPr>
        <p:txBody>
          <a:bodyPr/>
          <a:lstStyle/>
          <a:p>
            <a:r>
              <a:rPr lang="el-GR" dirty="0" smtClean="0"/>
              <a:t>Αναλυτική παρουσίαση </a:t>
            </a:r>
            <a:r>
              <a:rPr lang="el-GR" dirty="0"/>
              <a:t>περιεχομένου</a:t>
            </a:r>
            <a:endParaRPr lang="en-GB" dirty="0"/>
          </a:p>
        </p:txBody>
      </p:sp>
      <p:sp>
        <p:nvSpPr>
          <p:cNvPr id="5" name="Θέση υποσέλιδου 4">
            <a:extLst>
              <a:ext uri="{FF2B5EF4-FFF2-40B4-BE49-F238E27FC236}">
                <a16:creationId xmlns="" xmlns:a16="http://schemas.microsoft.com/office/drawing/2014/main" id="{ABD205EE-A09E-7F7B-3FBF-C55CB64F3D73}"/>
              </a:ext>
            </a:extLst>
          </p:cNvPr>
          <p:cNvSpPr>
            <a:spLocks noGrp="1"/>
          </p:cNvSpPr>
          <p:nvPr>
            <p:ph type="ftr" sz="quarter" idx="3"/>
          </p:nvPr>
        </p:nvSpPr>
        <p:spPr>
          <a:xfrm>
            <a:off x="3410465" y="6474129"/>
            <a:ext cx="584886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a:t>Εισαγωγή </a:t>
            </a:r>
            <a:r>
              <a:rPr lang="el-GR" dirty="0" smtClean="0"/>
              <a:t>στις </a:t>
            </a:r>
            <a:r>
              <a:rPr lang="el-GR" dirty="0"/>
              <a:t>ι</a:t>
            </a:r>
            <a:r>
              <a:rPr lang="el-GR" dirty="0" smtClean="0"/>
              <a:t>στομορφολογικές </a:t>
            </a:r>
            <a:r>
              <a:rPr lang="el-GR" dirty="0"/>
              <a:t>α</a:t>
            </a:r>
            <a:r>
              <a:rPr lang="el-GR" dirty="0" smtClean="0"/>
              <a:t>λλοιώσεις </a:t>
            </a:r>
            <a:r>
              <a:rPr lang="el-GR" dirty="0"/>
              <a:t>υ</a:t>
            </a:r>
            <a:r>
              <a:rPr lang="el-GR" dirty="0" smtClean="0"/>
              <a:t>δρόβιων </a:t>
            </a:r>
            <a:r>
              <a:rPr lang="el-GR" dirty="0"/>
              <a:t>ζ</a:t>
            </a:r>
            <a:r>
              <a:rPr lang="el-GR" dirty="0" smtClean="0"/>
              <a:t>ωικών </a:t>
            </a:r>
            <a:r>
              <a:rPr lang="el-GR" dirty="0"/>
              <a:t>ο</a:t>
            </a:r>
            <a:r>
              <a:rPr lang="el-GR" dirty="0" smtClean="0"/>
              <a:t>ργανισμών</a:t>
            </a:r>
            <a:r>
              <a:rPr lang="el-GR" dirty="0"/>
              <a:t>, Π. Βερίλλης</a:t>
            </a:r>
            <a:endParaRPr lang="en-GB" dirty="0"/>
          </a:p>
        </p:txBody>
      </p:sp>
      <p:pic>
        <p:nvPicPr>
          <p:cNvPr id="8" name="Θέση περιεχομένου 7"/>
          <p:cNvPicPr>
            <a:picLocks noGrp="1" noChangeAspect="1"/>
          </p:cNvPicPr>
          <p:nvPr>
            <p:ph idx="1"/>
          </p:nvPr>
        </p:nvPicPr>
        <p:blipFill>
          <a:blip r:embed="rId2"/>
          <a:stretch>
            <a:fillRect/>
          </a:stretch>
        </p:blipFill>
        <p:spPr>
          <a:xfrm>
            <a:off x="0" y="1539077"/>
            <a:ext cx="6551916" cy="3378912"/>
          </a:xfrm>
          <a:prstGeom prst="rect">
            <a:avLst/>
          </a:prstGeom>
        </p:spPr>
      </p:pic>
      <p:pic>
        <p:nvPicPr>
          <p:cNvPr id="9" name="Εικόνα 8"/>
          <p:cNvPicPr>
            <a:picLocks noChangeAspect="1"/>
          </p:cNvPicPr>
          <p:nvPr/>
        </p:nvPicPr>
        <p:blipFill>
          <a:blip r:embed="rId3"/>
          <a:stretch>
            <a:fillRect/>
          </a:stretch>
        </p:blipFill>
        <p:spPr>
          <a:xfrm>
            <a:off x="5883958" y="1617929"/>
            <a:ext cx="6308042" cy="3004406"/>
          </a:xfrm>
          <a:prstGeom prst="rect">
            <a:avLst/>
          </a:prstGeom>
        </p:spPr>
      </p:pic>
    </p:spTree>
    <p:extLst>
      <p:ext uri="{BB962C8B-B14F-4D97-AF65-F5344CB8AC3E}">
        <p14:creationId xmlns:p14="http://schemas.microsoft.com/office/powerpoint/2010/main" val="378011413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4336</TotalTime>
  <Words>565</Words>
  <Application>Microsoft Office PowerPoint</Application>
  <PresentationFormat>Widescreen</PresentationFormat>
  <Paragraphs>93</Paragraphs>
  <Slides>13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Θέμα του Office</vt:lpstr>
      <vt:lpstr>Document</vt:lpstr>
      <vt:lpstr>ΒΙΒΛΙΟΠΑΡΟΥΣΙΑΣΗ ΚΑΛΛΙΠΟΣ+ 13-15 Σεπτεμβρίου 2022</vt:lpstr>
      <vt:lpstr>Παρουσίαση μπροσούρας</vt:lpstr>
      <vt:lpstr>Στοιχεία βιβλίου</vt:lpstr>
      <vt:lpstr> Στοιχεία συγγραφέα - διδακτική &amp; ερευνητική εμπειρία </vt:lpstr>
      <vt:lpstr>Διδακτική αξία/χρήση του βιβλίου</vt:lpstr>
      <vt:lpstr>Διδακτική αξία/χρήση του βιβλίου</vt:lpstr>
      <vt:lpstr>Αναλυτική παρουσίαση περιεχομένου</vt:lpstr>
      <vt:lpstr>Αναλυτική παρουσίαση περιεχομένου</vt:lpstr>
      <vt:lpstr>Αναλυτική παρουσίαση περιεχομένου</vt:lpstr>
      <vt:lpstr>Αναλυτική παρουσίαση περιεχομένου</vt:lpstr>
      <vt:lpstr>Αναλυτική παρουσίαση περιεχομένου</vt:lpstr>
      <vt:lpstr>Αναλυτική παρουσίαση περιεχομένου</vt:lpstr>
      <vt:lpstr>Αναλυτική παρουσίαση περιεχομένου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Νικόλαος Μήτρου</dc:creator>
  <cp:lastModifiedBy>Georgia Triantafyllidou</cp:lastModifiedBy>
  <cp:revision>42</cp:revision>
  <dcterms:created xsi:type="dcterms:W3CDTF">2022-07-09T03:12:41Z</dcterms:created>
  <dcterms:modified xsi:type="dcterms:W3CDTF">2022-09-25T20:32:16Z</dcterms:modified>
</cp:coreProperties>
</file>